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  <p:sldMasterId id="2147483733" r:id="rId2"/>
  </p:sldMasterIdLst>
  <p:notesMasterIdLst>
    <p:notesMasterId r:id="rId45"/>
  </p:notesMasterIdLst>
  <p:handoutMasterIdLst>
    <p:handoutMasterId r:id="rId46"/>
  </p:handoutMasterIdLst>
  <p:sldIdLst>
    <p:sldId id="295" r:id="rId3"/>
    <p:sldId id="308" r:id="rId4"/>
    <p:sldId id="353" r:id="rId5"/>
    <p:sldId id="309" r:id="rId6"/>
    <p:sldId id="310" r:id="rId7"/>
    <p:sldId id="311" r:id="rId8"/>
    <p:sldId id="312" r:id="rId9"/>
    <p:sldId id="313" r:id="rId10"/>
    <p:sldId id="314" r:id="rId11"/>
    <p:sldId id="317" r:id="rId12"/>
    <p:sldId id="316" r:id="rId13"/>
    <p:sldId id="318" r:id="rId14"/>
    <p:sldId id="319" r:id="rId15"/>
    <p:sldId id="320" r:id="rId16"/>
    <p:sldId id="321" r:id="rId17"/>
    <p:sldId id="322" r:id="rId18"/>
    <p:sldId id="324" r:id="rId19"/>
    <p:sldId id="325" r:id="rId20"/>
    <p:sldId id="328" r:id="rId21"/>
    <p:sldId id="327" r:id="rId22"/>
    <p:sldId id="329" r:id="rId23"/>
    <p:sldId id="330" r:id="rId24"/>
    <p:sldId id="331" r:id="rId25"/>
    <p:sldId id="332" r:id="rId26"/>
    <p:sldId id="333" r:id="rId27"/>
    <p:sldId id="334" r:id="rId28"/>
    <p:sldId id="335" r:id="rId29"/>
    <p:sldId id="336" r:id="rId30"/>
    <p:sldId id="345" r:id="rId31"/>
    <p:sldId id="337" r:id="rId32"/>
    <p:sldId id="338" r:id="rId33"/>
    <p:sldId id="339" r:id="rId34"/>
    <p:sldId id="340" r:id="rId35"/>
    <p:sldId id="341" r:id="rId36"/>
    <p:sldId id="343" r:id="rId37"/>
    <p:sldId id="350" r:id="rId38"/>
    <p:sldId id="351" r:id="rId39"/>
    <p:sldId id="307" r:id="rId40"/>
    <p:sldId id="346" r:id="rId41"/>
    <p:sldId id="347" r:id="rId42"/>
    <p:sldId id="348" r:id="rId43"/>
    <p:sldId id="349" r:id="rId44"/>
  </p:sldIdLst>
  <p:sldSz cx="9144000" cy="6858000" type="screen4x3"/>
  <p:notesSz cx="6797675" cy="9928225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ลักษณะสีปานกลาง 2 - เน้น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59" autoAdjust="0"/>
    <p:restoredTop sz="86396" autoAdjust="0"/>
  </p:normalViewPr>
  <p:slideViewPr>
    <p:cSldViewPr>
      <p:cViewPr>
        <p:scale>
          <a:sx n="50" d="100"/>
          <a:sy n="50" d="100"/>
        </p:scale>
        <p:origin x="-1722" y="-3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0" y="22228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5970"/>
    </p:cViewPr>
  </p:sorterViewPr>
  <p:notesViewPr>
    <p:cSldViewPr>
      <p:cViewPr varScale="1">
        <p:scale>
          <a:sx n="53" d="100"/>
          <a:sy n="53" d="100"/>
        </p:scale>
        <p:origin x="-2868" y="-102"/>
      </p:cViewPr>
      <p:guideLst>
        <p:guide orient="horz" pos="3127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viewProps" Target="viewProps.xml"/><Relationship Id="rId8" Type="http://schemas.openxmlformats.org/officeDocument/2006/relationships/slide" Target="slides/slide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2"/>
          </a:xfrm>
          <a:prstGeom prst="rect">
            <a:avLst/>
          </a:prstGeom>
        </p:spPr>
        <p:txBody>
          <a:bodyPr vert="horz" lIns="90562" tIns="45281" rIns="90562" bIns="45281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2"/>
          </a:xfrm>
          <a:prstGeom prst="rect">
            <a:avLst/>
          </a:prstGeom>
        </p:spPr>
        <p:txBody>
          <a:bodyPr vert="horz" lIns="90562" tIns="45281" rIns="90562" bIns="45281" rtlCol="0"/>
          <a:lstStyle>
            <a:lvl1pPr algn="r">
              <a:defRPr sz="1200"/>
            </a:lvl1pPr>
          </a:lstStyle>
          <a:p>
            <a:fld id="{8472D3BF-BFF1-477C-A0B6-BE5EF0D9006E}" type="datetimeFigureOut">
              <a:rPr lang="th-TH" smtClean="0"/>
              <a:pPr/>
              <a:t>20/06/57</a:t>
            </a:fld>
            <a:endParaRPr lang="th-TH"/>
          </a:p>
        </p:txBody>
      </p:sp>
      <p:sp>
        <p:nvSpPr>
          <p:cNvPr id="4" name="ตัวยึดท้ายกระดาษ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2"/>
          </a:xfrm>
          <a:prstGeom prst="rect">
            <a:avLst/>
          </a:prstGeom>
        </p:spPr>
        <p:txBody>
          <a:bodyPr vert="horz" lIns="90562" tIns="45281" rIns="90562" bIns="45281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5" name="ตัวยึดหมายเลขภาพนิ่ง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2"/>
          </a:xfrm>
          <a:prstGeom prst="rect">
            <a:avLst/>
          </a:prstGeom>
        </p:spPr>
        <p:txBody>
          <a:bodyPr vert="horz" lIns="90562" tIns="45281" rIns="90562" bIns="45281" rtlCol="0" anchor="b"/>
          <a:lstStyle>
            <a:lvl1pPr algn="r">
              <a:defRPr sz="1200"/>
            </a:lvl1pPr>
          </a:lstStyle>
          <a:p>
            <a:fld id="{6D47EFDE-C6E0-4DE1-BF3A-998686657DA7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9243155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2"/>
          </a:xfrm>
          <a:prstGeom prst="rect">
            <a:avLst/>
          </a:prstGeom>
        </p:spPr>
        <p:txBody>
          <a:bodyPr vert="horz" lIns="90562" tIns="45281" rIns="90562" bIns="45281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2"/>
          </a:xfrm>
          <a:prstGeom prst="rect">
            <a:avLst/>
          </a:prstGeom>
        </p:spPr>
        <p:txBody>
          <a:bodyPr vert="horz" lIns="90562" tIns="45281" rIns="90562" bIns="45281" rtlCol="0"/>
          <a:lstStyle>
            <a:lvl1pPr algn="r">
              <a:defRPr sz="1200"/>
            </a:lvl1pPr>
          </a:lstStyle>
          <a:p>
            <a:fld id="{6B578FC9-ED51-4091-8787-15BAF02E757D}" type="datetimeFigureOut">
              <a:rPr lang="th-TH" smtClean="0"/>
              <a:pPr/>
              <a:t>20/06/57</a:t>
            </a:fld>
            <a:endParaRPr lang="th-TH"/>
          </a:p>
        </p:txBody>
      </p:sp>
      <p:sp>
        <p:nvSpPr>
          <p:cNvPr id="4" name="ตัวยึดรูปบนภาพนิ่ง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4113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562" tIns="45281" rIns="90562" bIns="45281" rtlCol="0" anchor="ctr"/>
          <a:lstStyle/>
          <a:p>
            <a:endParaRPr lang="th-TH"/>
          </a:p>
        </p:txBody>
      </p:sp>
      <p:sp>
        <p:nvSpPr>
          <p:cNvPr id="5" name="ตัวยึดบันทึกย่อ 4"/>
          <p:cNvSpPr>
            <a:spLocks noGrp="1"/>
          </p:cNvSpPr>
          <p:nvPr>
            <p:ph type="body" sz="quarter" idx="3"/>
          </p:nvPr>
        </p:nvSpPr>
        <p:spPr>
          <a:xfrm>
            <a:off x="679768" y="4715909"/>
            <a:ext cx="5438140" cy="4467701"/>
          </a:xfrm>
          <a:prstGeom prst="rect">
            <a:avLst/>
          </a:prstGeom>
        </p:spPr>
        <p:txBody>
          <a:bodyPr vert="horz" lIns="90562" tIns="45281" rIns="90562" bIns="45281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2"/>
          </a:xfrm>
          <a:prstGeom prst="rect">
            <a:avLst/>
          </a:prstGeom>
        </p:spPr>
        <p:txBody>
          <a:bodyPr vert="horz" lIns="90562" tIns="45281" rIns="90562" bIns="45281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2"/>
          </a:xfrm>
          <a:prstGeom prst="rect">
            <a:avLst/>
          </a:prstGeom>
        </p:spPr>
        <p:txBody>
          <a:bodyPr vert="horz" lIns="90562" tIns="45281" rIns="90562" bIns="45281" rtlCol="0" anchor="b"/>
          <a:lstStyle>
            <a:lvl1pPr algn="r">
              <a:defRPr sz="1200"/>
            </a:lvl1pPr>
          </a:lstStyle>
          <a:p>
            <a:fld id="{C5DE8DCF-46EC-47DE-871B-778130115D4C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2692867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09425-A764-4CF3-8868-B71F007308C1}" type="datetimeFigureOut">
              <a:rPr lang="th-TH" smtClean="0"/>
              <a:pPr/>
              <a:t>20/06/57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F77C9-0EC2-4AAA-973C-3A126FF44AEC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09425-A764-4CF3-8868-B71F007308C1}" type="datetimeFigureOut">
              <a:rPr lang="th-TH" smtClean="0"/>
              <a:pPr/>
              <a:t>20/06/57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F77C9-0EC2-4AAA-973C-3A126FF44AEC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09425-A764-4CF3-8868-B71F007308C1}" type="datetimeFigureOut">
              <a:rPr lang="th-TH" smtClean="0"/>
              <a:pPr/>
              <a:t>20/06/57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F77C9-0EC2-4AAA-973C-3A126FF44AEC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เค้าโครงแบบกำหนดเ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0E653-6118-42B8-8AD1-5EE885B5DDAF}" type="datetimeFigureOut">
              <a:rPr lang="th-TH" smtClean="0"/>
              <a:pPr/>
              <a:t>20/06/57</a:t>
            </a:fld>
            <a:endParaRPr lang="th-TH"/>
          </a:p>
        </p:txBody>
      </p:sp>
      <p:sp>
        <p:nvSpPr>
          <p:cNvPr id="4" name="ตัวยึด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ยึด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825A-DD17-42E2-9B3C-F9FB89AA135F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ภาพนิ่งชื่อเรื่อง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สี่เหลี่ยมผืนผ้า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สี่เหลี่ยมผืนผ้า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สี่เหลี่ยมผืนผ้า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สี่เหลี่ยมผืนผ้า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สี่เหลี่ยมผืนผ้า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ชื่อเรื่องรอง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h-TH" smtClean="0"/>
              <a:t>คลิกเพื่อแก้ไขลักษณะชื่อเรื่องรองต้นแบบ</a:t>
            </a:r>
            <a:endParaRPr kumimoji="0" lang="en-US"/>
          </a:p>
        </p:txBody>
      </p:sp>
      <p:sp>
        <p:nvSpPr>
          <p:cNvPr id="28" name="ตัวยึดวันที่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09425-A764-4CF3-8868-B71F007308C1}" type="datetimeFigureOut">
              <a:rPr lang="th-TH" smtClean="0"/>
              <a:pPr/>
              <a:t>20/06/57</a:t>
            </a:fld>
            <a:endParaRPr lang="th-TH"/>
          </a:p>
        </p:txBody>
      </p:sp>
      <p:sp>
        <p:nvSpPr>
          <p:cNvPr id="17" name="ตัวยึดท้ายกระดาษ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เชื่อมต่อตรง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สี่เหลี่ยมผืนผ้า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วงรี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วงรี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ตัวยึดหมายเลขภาพนิ่ง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B3F77C9-0EC2-4AAA-973C-3A126FF44AEC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8" name="ชื่อเรื่อง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chemeClr val="tx1">
                    <a:lumMod val="95000"/>
                    <a:lumOff val="5000"/>
                  </a:schemeClr>
                </a:solidFill>
                <a:latin typeface="TH SarabunPSK" pitchFamily="34" charset="-34"/>
                <a:cs typeface="TH SarabunPSK" pitchFamily="34" charset="-34"/>
              </a:defRPr>
            </a:lvl1pPr>
          </a:lstStyle>
          <a:p>
            <a:r>
              <a:rPr kumimoji="0" lang="th-TH" dirty="0" smtClean="0"/>
              <a:t>คลิกเพื่อแก้ไขลักษณะชื่อเรื่องต้นแบบ</a:t>
            </a:r>
            <a:endParaRPr kumimoji="0" lang="en-US" dirty="0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1">
                <a:solidFill>
                  <a:schemeClr val="tx1">
                    <a:lumMod val="95000"/>
                    <a:lumOff val="5000"/>
                  </a:schemeClr>
                </a:solidFill>
                <a:latin typeface="TH SarabunPSK" pitchFamily="34" charset="-34"/>
                <a:cs typeface="TH SarabunPSK" pitchFamily="34" charset="-34"/>
              </a:defRPr>
            </a:lvl1pPr>
          </a:lstStyle>
          <a:p>
            <a:fld id="{A7C09425-A764-4CF3-8868-B71F007308C1}" type="datetimeFigureOut">
              <a:rPr lang="th-TH" smtClean="0"/>
              <a:pPr/>
              <a:t>20/06/57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1">
                <a:solidFill>
                  <a:schemeClr val="tx1">
                    <a:lumMod val="95000"/>
                    <a:lumOff val="5000"/>
                  </a:schemeClr>
                </a:solidFill>
                <a:latin typeface="TH SarabunPSK" pitchFamily="34" charset="-34"/>
                <a:cs typeface="TH SarabunPSK" pitchFamily="34" charset="-34"/>
              </a:defRPr>
            </a:lvl1pPr>
          </a:lstStyle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>
            <a:lvl1pPr>
              <a:defRPr b="1">
                <a:solidFill>
                  <a:schemeClr val="tx1">
                    <a:lumMod val="95000"/>
                    <a:lumOff val="5000"/>
                  </a:schemeClr>
                </a:solidFill>
                <a:latin typeface="TH SarabunPSK" pitchFamily="34" charset="-34"/>
                <a:cs typeface="TH SarabunPSK" pitchFamily="34" charset="-34"/>
              </a:defRPr>
            </a:lvl1pPr>
          </a:lstStyle>
          <a:p>
            <a:fld id="{7B3F77C9-0EC2-4AAA-973C-3A126FF44AEC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8" name="ตัวยึดเนื้อหา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>
            <a:lvl1pPr>
              <a:defRPr b="1">
                <a:solidFill>
                  <a:schemeClr val="tx1">
                    <a:lumMod val="95000"/>
                    <a:lumOff val="5000"/>
                  </a:schemeClr>
                </a:solidFill>
                <a:latin typeface="TH SarabunPSK" pitchFamily="34" charset="-34"/>
                <a:cs typeface="TH SarabunPSK" pitchFamily="34" charset="-34"/>
              </a:defRPr>
            </a:lvl1pPr>
            <a:lvl2pPr>
              <a:defRPr b="1">
                <a:solidFill>
                  <a:schemeClr val="tx1">
                    <a:lumMod val="95000"/>
                    <a:lumOff val="5000"/>
                  </a:schemeClr>
                </a:solidFill>
                <a:latin typeface="TH SarabunPSK" pitchFamily="34" charset="-34"/>
                <a:cs typeface="TH SarabunPSK" pitchFamily="34" charset="-34"/>
              </a:defRPr>
            </a:lvl2pPr>
            <a:lvl3pPr>
              <a:defRPr b="1">
                <a:solidFill>
                  <a:schemeClr val="tx1">
                    <a:lumMod val="95000"/>
                    <a:lumOff val="5000"/>
                  </a:schemeClr>
                </a:solidFill>
                <a:latin typeface="TH SarabunPSK" pitchFamily="34" charset="-34"/>
                <a:cs typeface="TH SarabunPSK" pitchFamily="34" charset="-34"/>
              </a:defRPr>
            </a:lvl3pPr>
            <a:lvl4pPr>
              <a:defRPr b="1">
                <a:solidFill>
                  <a:schemeClr val="tx1">
                    <a:lumMod val="95000"/>
                    <a:lumOff val="5000"/>
                  </a:schemeClr>
                </a:solidFill>
                <a:latin typeface="TH SarabunPSK" pitchFamily="34" charset="-34"/>
                <a:cs typeface="TH SarabunPSK" pitchFamily="34" charset="-34"/>
              </a:defRPr>
            </a:lvl4pPr>
            <a:lvl5pPr>
              <a:defRPr b="1">
                <a:solidFill>
                  <a:schemeClr val="tx1">
                    <a:lumMod val="95000"/>
                    <a:lumOff val="5000"/>
                  </a:schemeClr>
                </a:solidFill>
                <a:latin typeface="TH SarabunPSK" pitchFamily="34" charset="-34"/>
                <a:cs typeface="TH SarabunPSK" pitchFamily="34" charset="-34"/>
              </a:defRPr>
            </a:lvl5pPr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pic>
        <p:nvPicPr>
          <p:cNvPr id="7" name="Picture 2" descr="C:\Documents and Settings\ocnubu57\My Documents\capture-20120820-104607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9" y="214290"/>
            <a:ext cx="857256" cy="833460"/>
          </a:xfrm>
          <a:prstGeom prst="rect">
            <a:avLst/>
          </a:prstGeom>
          <a:noFill/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ส่วนหัวของส่วน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สี่เหลี่ยมผืนผ้า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b="1">
              <a:solidFill>
                <a:schemeClr val="tx1">
                  <a:lumMod val="95000"/>
                  <a:lumOff val="5000"/>
                </a:schemeClr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5" name="สี่เหลี่ยมผืนผ้า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b="1">
              <a:solidFill>
                <a:schemeClr val="tx1">
                  <a:lumMod val="95000"/>
                  <a:lumOff val="5000"/>
                </a:schemeClr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6" name="สี่เหลี่ยมผืนผ้า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b="1">
              <a:solidFill>
                <a:schemeClr val="tx1">
                  <a:lumMod val="95000"/>
                  <a:lumOff val="5000"/>
                </a:schemeClr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8" name="สี่เหลี่ยมผืนผ้า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b="1">
              <a:solidFill>
                <a:schemeClr val="tx1">
                  <a:lumMod val="95000"/>
                  <a:lumOff val="5000"/>
                </a:schemeClr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9" name="สี่เหลี่ยมผืนผ้า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b="1">
              <a:solidFill>
                <a:schemeClr val="tx1">
                  <a:lumMod val="95000"/>
                  <a:lumOff val="5000"/>
                </a:schemeClr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2" name="สี่เหลี่ยมผืนผ้า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b="1">
              <a:solidFill>
                <a:schemeClr val="tx1">
                  <a:lumMod val="95000"/>
                  <a:lumOff val="5000"/>
                </a:schemeClr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itchFamily="34" charset="-34"/>
                <a:cs typeface="TH SarabunPSK" pitchFamily="34" charset="-34"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13" name="สี่เหลี่ยมผืนผ้า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b="1">
              <a:solidFill>
                <a:schemeClr val="tx1">
                  <a:lumMod val="95000"/>
                  <a:lumOff val="5000"/>
                </a:schemeClr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4" name="สี่เหลี่ยมผืนผ้า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b="1" dirty="0">
              <a:solidFill>
                <a:schemeClr val="tx1">
                  <a:lumMod val="95000"/>
                  <a:lumOff val="5000"/>
                </a:schemeClr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1">
                <a:solidFill>
                  <a:schemeClr val="tx1">
                    <a:lumMod val="95000"/>
                    <a:lumOff val="5000"/>
                  </a:schemeClr>
                </a:solidFill>
                <a:latin typeface="TH SarabunPSK" pitchFamily="34" charset="-34"/>
                <a:cs typeface="TH SarabunPSK" pitchFamily="34" charset="-34"/>
              </a:defRPr>
            </a:lvl1pPr>
          </a:lstStyle>
          <a:p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1">
                <a:solidFill>
                  <a:schemeClr val="tx1">
                    <a:lumMod val="95000"/>
                    <a:lumOff val="5000"/>
                  </a:schemeClr>
                </a:solidFill>
                <a:latin typeface="TH SarabunPSK" pitchFamily="34" charset="-34"/>
                <a:cs typeface="TH SarabunPSK" pitchFamily="34" charset="-34"/>
              </a:defRPr>
            </a:lvl1pPr>
          </a:lstStyle>
          <a:p>
            <a:fld id="{A7C09425-A764-4CF3-8868-B71F007308C1}" type="datetimeFigureOut">
              <a:rPr lang="th-TH" smtClean="0"/>
              <a:pPr/>
              <a:t>20/06/57</a:t>
            </a:fld>
            <a:endParaRPr lang="th-TH"/>
          </a:p>
        </p:txBody>
      </p:sp>
      <p:sp>
        <p:nvSpPr>
          <p:cNvPr id="8" name="ตัวเชื่อมต่อตรง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b="1">
              <a:solidFill>
                <a:schemeClr val="tx1">
                  <a:lumMod val="95000"/>
                  <a:lumOff val="5000"/>
                </a:schemeClr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0" name="วงรี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b="1">
              <a:solidFill>
                <a:schemeClr val="tx1">
                  <a:lumMod val="95000"/>
                  <a:lumOff val="5000"/>
                </a:schemeClr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1" name="วงรี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b="1">
              <a:solidFill>
                <a:schemeClr val="tx1">
                  <a:lumMod val="95000"/>
                  <a:lumOff val="5000"/>
                </a:schemeClr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 b="1">
                <a:solidFill>
                  <a:schemeClr val="tx1">
                    <a:lumMod val="95000"/>
                    <a:lumOff val="5000"/>
                  </a:schemeClr>
                </a:solidFill>
                <a:latin typeface="TH SarabunPSK" pitchFamily="34" charset="-34"/>
                <a:cs typeface="TH SarabunPSK" pitchFamily="34" charset="-34"/>
              </a:defRPr>
            </a:lvl1pPr>
          </a:lstStyle>
          <a:p>
            <a:fld id="{7B3F77C9-0EC2-4AAA-973C-3A126FF44AEC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1" cap="none" baseline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itchFamily="34" charset="-34"/>
                <a:cs typeface="TH SarabunPSK" pitchFamily="34" charset="-34"/>
              </a:defRPr>
            </a:lvl1pPr>
          </a:lstStyle>
          <a:p>
            <a:r>
              <a:rPr kumimoji="0" lang="th-TH" dirty="0" smtClean="0"/>
              <a:t>คลิกเพื่อแก้ไขลักษณะชื่อเรื่องต้นแบบ</a:t>
            </a:r>
            <a:endParaRPr kumimoji="0" lang="en-US" dirty="0"/>
          </a:p>
        </p:txBody>
      </p:sp>
      <p:pic>
        <p:nvPicPr>
          <p:cNvPr id="20" name="Picture 2" descr="C:\Documents and Settings\ocnubu57\My Documents\capture-20120820-104607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9" y="214290"/>
            <a:ext cx="857256" cy="833460"/>
          </a:xfrm>
          <a:prstGeom prst="rect">
            <a:avLst/>
          </a:prstGeom>
          <a:noFill/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A7C09425-A764-4CF3-8868-B71F007308C1}" type="datetimeFigureOut">
              <a:rPr lang="th-TH" smtClean="0"/>
              <a:pPr/>
              <a:t>20/06/57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F77C9-0EC2-4AAA-973C-3A126FF44AEC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8" name="ตัวเชื่อมต่อตรง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ตัวยึดเนื้อหา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12" name="ตัวยึดเนื้อหา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การเปรียบเทียบ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ตัวเชื่อมต่อตรง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สี่เหลี่ยมผืนผ้า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สี่เหลี่ยมผืนผ้า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สี่เหลี่ยมผืนผ้า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สี่เหลี่ยมผืนผ้า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สี่เหลี่ยมผืนผ้า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สี่เหลี่ยมผืนผ้า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7" name="ตัวยึด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09425-A764-4CF3-8868-B71F007308C1}" type="datetimeFigureOut">
              <a:rPr lang="th-TH" smtClean="0"/>
              <a:pPr/>
              <a:t>20/06/57</a:t>
            </a:fld>
            <a:endParaRPr lang="th-TH"/>
          </a:p>
        </p:txBody>
      </p:sp>
      <p:sp>
        <p:nvSpPr>
          <p:cNvPr id="8" name="ตัวยึดท้ายกระดาษ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th-TH"/>
          </a:p>
        </p:txBody>
      </p:sp>
      <p:sp>
        <p:nvSpPr>
          <p:cNvPr id="15" name="ตัวเชื่อมต่อตรง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สี่เหลี่ยมผืนผ้า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ตัวยึดเนื้อหา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26" name="ตัวยึดเนื้อหา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25" name="วงรี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วงรี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ตัวยึดหมายเลขภาพนิ่ง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7B3F77C9-0EC2-4AAA-973C-3A126FF44AEC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23" name="ชื่อเรื่อง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chemeClr val="tx1">
                    <a:lumMod val="95000"/>
                    <a:lumOff val="5000"/>
                  </a:schemeClr>
                </a:solidFill>
                <a:latin typeface="TH SarabunPSK" pitchFamily="34" charset="-34"/>
                <a:cs typeface="TH SarabunPSK" pitchFamily="34" charset="-34"/>
              </a:defRPr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1">
                <a:solidFill>
                  <a:schemeClr val="tx1">
                    <a:lumMod val="95000"/>
                    <a:lumOff val="5000"/>
                  </a:schemeClr>
                </a:solidFill>
                <a:latin typeface="TH SarabunPSK" pitchFamily="34" charset="-34"/>
                <a:cs typeface="TH SarabunPSK" pitchFamily="34" charset="-34"/>
              </a:defRPr>
            </a:lvl1pPr>
          </a:lstStyle>
          <a:p>
            <a:fld id="{A7C09425-A764-4CF3-8868-B71F007308C1}" type="datetimeFigureOut">
              <a:rPr lang="th-TH" smtClean="0"/>
              <a:pPr/>
              <a:t>20/06/57</a:t>
            </a:fld>
            <a:endParaRPr lang="th-TH"/>
          </a:p>
        </p:txBody>
      </p:sp>
      <p:sp>
        <p:nvSpPr>
          <p:cNvPr id="4" name="ตัวยึด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1">
                <a:solidFill>
                  <a:schemeClr val="tx1">
                    <a:lumMod val="95000"/>
                    <a:lumOff val="5000"/>
                  </a:schemeClr>
                </a:solidFill>
                <a:latin typeface="TH SarabunPSK" pitchFamily="34" charset="-34"/>
                <a:cs typeface="TH SarabunPSK" pitchFamily="34" charset="-34"/>
              </a:defRPr>
            </a:lvl1pPr>
          </a:lstStyle>
          <a:p>
            <a:endParaRPr lang="th-TH"/>
          </a:p>
        </p:txBody>
      </p:sp>
      <p:sp>
        <p:nvSpPr>
          <p:cNvPr id="5" name="ตัวยึดหมายเลขภาพนิ่ง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>
            <a:lvl1pPr>
              <a:defRPr b="1">
                <a:solidFill>
                  <a:schemeClr val="tx1">
                    <a:lumMod val="95000"/>
                    <a:lumOff val="5000"/>
                  </a:schemeClr>
                </a:solidFill>
                <a:latin typeface="TH SarabunPSK" pitchFamily="34" charset="-34"/>
                <a:cs typeface="TH SarabunPSK" pitchFamily="34" charset="-34"/>
              </a:defRPr>
            </a:lvl1pPr>
          </a:lstStyle>
          <a:p>
            <a:fld id="{7B3F77C9-0EC2-4AAA-973C-3A126FF44AEC}" type="slidenum">
              <a:rPr lang="th-TH" smtClean="0"/>
              <a:pPr/>
              <a:t>‹#›</a:t>
            </a:fld>
            <a:endParaRPr lang="th-TH"/>
          </a:p>
        </p:txBody>
      </p:sp>
      <p:pic>
        <p:nvPicPr>
          <p:cNvPr id="6" name="Picture 2" descr="C:\Documents and Settings\ocnubu57\My Documents\capture-20120820-104607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9" y="214290"/>
            <a:ext cx="857256" cy="83346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สี่เหลี่ยมผืนผ้า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สี่เหลี่ยมผืนผ้า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สี่เหลี่ยมผืนผ้า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สี่เหลี่ยมผืนผ้า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สี่เหลี่ยมผืนผ้า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สี่เหลี่ยมผืนผ้า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ตัวยึด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09425-A764-4CF3-8868-B71F007308C1}" type="datetimeFigureOut">
              <a:rPr lang="th-TH" smtClean="0"/>
              <a:pPr/>
              <a:t>20/06/57</a:t>
            </a:fld>
            <a:endParaRPr lang="th-TH"/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B3F77C9-0EC2-4AAA-973C-3A126FF44AEC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09425-A764-4CF3-8868-B71F007308C1}" type="datetimeFigureOut">
              <a:rPr lang="th-TH" smtClean="0"/>
              <a:pPr/>
              <a:t>20/06/57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F77C9-0EC2-4AAA-973C-3A126FF44AEC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เนื้อหาพร้อมคำอธิบายภาพ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สี่เหลี่ยมผืนผ้า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สี่เหลี่ยมผืนผ้า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สี่เหลี่ยมผืนผ้า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สี่เหลี่ยมผืนผ้า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สี่เหลี่ยมผืนผ้า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สี่เหลี่ยมผืนผ้า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8" name="สี่เหลี่ยมผืนผ้า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ตัวเชื่อมต่อตรง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ตัวยึดเนื้อหา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10" name="วงรี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วงรี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B3F77C9-0EC2-4AAA-973C-3A126FF44AEC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21" name="สี่เหลี่ยมผืนผ้า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09425-A764-4CF3-8868-B71F007308C1}" type="datetimeFigureOut">
              <a:rPr lang="th-TH" smtClean="0"/>
              <a:pPr/>
              <a:t>20/06/57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th-T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ตัวเชื่อมต่อตรง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สี่เหลี่ยมผืนผ้า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สี่เหลี่ยมผืนผ้า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สี่เหลี่ยมผืนผ้า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สี่เหลี่ยมผืนผ้า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สี่เหลี่ยมผืนผ้า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สี่เหลี่ยมผืนผ้า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สี่เหลี่ยมผืนผ้า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วงรี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วงรี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7B3F77C9-0EC2-4AAA-973C-3A126FF44AEC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รูปภาพ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h-TH" smtClean="0"/>
              <a:t>คลิกไอคอนเพื่อเพิ่มรูปภาพ</a:t>
            </a:r>
            <a:endParaRPr kumimoji="0" lang="en-US" dirty="0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22" name="สี่เหลี่ยมผืนผ้า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A7C09425-A764-4CF3-8868-B71F007308C1}" type="datetimeFigureOut">
              <a:rPr lang="th-TH" smtClean="0"/>
              <a:pPr/>
              <a:t>20/06/57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th-TH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09425-A764-4CF3-8868-B71F007308C1}" type="datetimeFigureOut">
              <a:rPr lang="th-TH" smtClean="0"/>
              <a:pPr/>
              <a:t>20/06/57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F77C9-0EC2-4AAA-973C-3A126FF44AEC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ข้อความและชื่อเรื่องแนวตั้ง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สี่เหลี่ยมผืนผ้า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สี่เหลี่ยมผืนผ้า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สี่เหลี่ยมผืนผ้า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สี่เหลี่ยมผืนผ้า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สี่เหลี่ยมผืนผ้า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สี่เหลี่ยมผืนผ้า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ตัวเชื่อมต่อตรง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วงรี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วงรี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7B3F77C9-0EC2-4AAA-973C-3A126FF44AEC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09425-A764-4CF3-8868-B71F007308C1}" type="datetimeFigureOut">
              <a:rPr lang="th-TH" smtClean="0"/>
              <a:pPr/>
              <a:t>20/06/57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09425-A764-4CF3-8868-B71F007308C1}" type="datetimeFigureOut">
              <a:rPr lang="th-TH" smtClean="0"/>
              <a:pPr/>
              <a:t>20/06/57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F77C9-0EC2-4AAA-973C-3A126FF44AEC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09425-A764-4CF3-8868-B71F007308C1}" type="datetimeFigureOut">
              <a:rPr lang="th-TH" smtClean="0"/>
              <a:pPr/>
              <a:t>20/06/57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F77C9-0EC2-4AAA-973C-3A126FF44AEC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ยึด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ยึดเนื้อหา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ยึด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09425-A764-4CF3-8868-B71F007308C1}" type="datetimeFigureOut">
              <a:rPr lang="th-TH" smtClean="0"/>
              <a:pPr/>
              <a:t>20/06/57</a:t>
            </a:fld>
            <a:endParaRPr lang="th-TH"/>
          </a:p>
        </p:txBody>
      </p:sp>
      <p:sp>
        <p:nvSpPr>
          <p:cNvPr id="8" name="ตัวยึด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ยึด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F77C9-0EC2-4AAA-973C-3A126FF44AEC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09425-A764-4CF3-8868-B71F007308C1}" type="datetimeFigureOut">
              <a:rPr lang="th-TH" smtClean="0"/>
              <a:pPr/>
              <a:t>20/06/57</a:t>
            </a:fld>
            <a:endParaRPr lang="th-TH"/>
          </a:p>
        </p:txBody>
      </p:sp>
      <p:sp>
        <p:nvSpPr>
          <p:cNvPr id="4" name="ตัวยึด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ยึด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F77C9-0EC2-4AAA-973C-3A126FF44AEC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09425-A764-4CF3-8868-B71F007308C1}" type="datetimeFigureOut">
              <a:rPr lang="th-TH" smtClean="0"/>
              <a:pPr/>
              <a:t>20/06/57</a:t>
            </a:fld>
            <a:endParaRPr lang="th-TH"/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F77C9-0EC2-4AAA-973C-3A126FF44AEC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09425-A764-4CF3-8868-B71F007308C1}" type="datetimeFigureOut">
              <a:rPr lang="th-TH" smtClean="0"/>
              <a:pPr/>
              <a:t>20/06/57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F77C9-0EC2-4AAA-973C-3A126FF44AEC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09425-A764-4CF3-8868-B71F007308C1}" type="datetimeFigureOut">
              <a:rPr lang="th-TH" smtClean="0"/>
              <a:pPr/>
              <a:t>20/06/57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F77C9-0EC2-4AAA-973C-3A126FF44AEC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1">
                    <a:tint val="75000"/>
                  </a:schemeClr>
                </a:solidFill>
                <a:latin typeface="TH SarabunPSK" pitchFamily="34" charset="-34"/>
                <a:cs typeface="TH SarabunPSK" pitchFamily="34" charset="-34"/>
              </a:defRPr>
            </a:lvl1pPr>
          </a:lstStyle>
          <a:p>
            <a:fld id="{A7C09425-A764-4CF3-8868-B71F007308C1}" type="datetimeFigureOut">
              <a:rPr lang="th-TH" smtClean="0"/>
              <a:pPr/>
              <a:t>20/06/57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tint val="75000"/>
                  </a:schemeClr>
                </a:solidFill>
                <a:latin typeface="TH SarabunPSK" pitchFamily="34" charset="-34"/>
                <a:cs typeface="TH SarabunPSK" pitchFamily="34" charset="-34"/>
              </a:defRPr>
            </a:lvl1pPr>
          </a:lstStyle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1">
                    <a:tint val="75000"/>
                  </a:schemeClr>
                </a:solidFill>
                <a:latin typeface="TH SarabunPSK" pitchFamily="34" charset="-34"/>
                <a:cs typeface="TH SarabunPSK" pitchFamily="34" charset="-34"/>
              </a:defRPr>
            </a:lvl1pPr>
          </a:lstStyle>
          <a:p>
            <a:fld id="{7B3F77C9-0EC2-4AAA-973C-3A126FF44AEC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chemeClr val="tx1"/>
          </a:solidFill>
          <a:latin typeface="TH SarabunPSK" pitchFamily="34" charset="-34"/>
          <a:ea typeface="+mj-ea"/>
          <a:cs typeface="TH SarabunPSK" pitchFamily="34" charset="-34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b="1" kern="1200">
          <a:solidFill>
            <a:schemeClr val="tx1"/>
          </a:solidFill>
          <a:latin typeface="TH SarabunPSK" pitchFamily="34" charset="-34"/>
          <a:ea typeface="+mn-ea"/>
          <a:cs typeface="TH SarabunPSK" pitchFamily="34" charset="-34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b="1" kern="1200">
          <a:solidFill>
            <a:schemeClr val="tx1"/>
          </a:solidFill>
          <a:latin typeface="TH SarabunPSK" pitchFamily="34" charset="-34"/>
          <a:ea typeface="+mn-ea"/>
          <a:cs typeface="TH SarabunPSK" pitchFamily="34" charset="-34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b="1" kern="1200">
          <a:solidFill>
            <a:schemeClr val="tx1"/>
          </a:solidFill>
          <a:latin typeface="TH SarabunPSK" pitchFamily="34" charset="-34"/>
          <a:ea typeface="+mn-ea"/>
          <a:cs typeface="TH SarabunPSK" pitchFamily="34" charset="-34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b="1" kern="1200">
          <a:solidFill>
            <a:schemeClr val="tx1"/>
          </a:solidFill>
          <a:latin typeface="TH SarabunPSK" pitchFamily="34" charset="-34"/>
          <a:ea typeface="+mn-ea"/>
          <a:cs typeface="TH SarabunPSK" pitchFamily="34" charset="-34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b="1" kern="1200">
          <a:solidFill>
            <a:schemeClr val="tx1"/>
          </a:solidFill>
          <a:latin typeface="TH SarabunPSK" pitchFamily="34" charset="-34"/>
          <a:ea typeface="+mn-ea"/>
          <a:cs typeface="TH SarabunPSK" pitchFamily="34" charset="-34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สี่เหลี่ยมผืนผ้า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สี่เหลี่ยมผืนผ้า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สี่เหลี่ยมผืนผ้า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สี่เหลี่ยมผืนผ้า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สี่เหลี่ยมผืนผ้า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ตัวยึดวันที่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A7C09425-A764-4CF3-8868-B71F007308C1}" type="datetimeFigureOut">
              <a:rPr lang="th-TH" smtClean="0"/>
              <a:pPr/>
              <a:t>20/06/57</a:t>
            </a:fld>
            <a:endParaRPr lang="th-TH"/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th-TH"/>
          </a:p>
        </p:txBody>
      </p:sp>
      <p:sp>
        <p:nvSpPr>
          <p:cNvPr id="8" name="สี่เหลี่ยมผืนผ้า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ตัวเชื่อมต่อตรง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วงรี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วงรี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ตัวยึดหมายเลขภาพนิ่ง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B3F77C9-0EC2-4AAA-973C-3A126FF44AEC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22" name="ตัวยึดชื่อเรื่อง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13" name="ตัวยึดข้อความ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kumimoji="0" lang="th-TH" smtClean="0"/>
              <a:t>ระดับที่สอง</a:t>
            </a:r>
          </a:p>
          <a:p>
            <a:pPr lvl="2" eaLnBrk="1" latinLnBrk="0" hangingPunct="1"/>
            <a:r>
              <a:rPr kumimoji="0" lang="th-TH" smtClean="0"/>
              <a:t>ระดับที่สาม</a:t>
            </a:r>
          </a:p>
          <a:p>
            <a:pPr lvl="3" eaLnBrk="1" latinLnBrk="0" hangingPunct="1"/>
            <a:r>
              <a:rPr kumimoji="0" lang="th-TH" smtClean="0"/>
              <a:t>ระดับที่สี่</a:t>
            </a:r>
          </a:p>
          <a:p>
            <a:pPr lvl="4" eaLnBrk="1" latinLnBrk="0" hangingPunct="1"/>
            <a:r>
              <a:rPr kumimoji="0" lang="th-TH" smtClean="0"/>
              <a:t>ระดับที่ห้า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35" r:id="rId2"/>
    <p:sldLayoutId id="2147483736" r:id="rId3"/>
    <p:sldLayoutId id="2147483737" r:id="rId4"/>
    <p:sldLayoutId id="2147483738" r:id="rId5"/>
    <p:sldLayoutId id="2147483739" r:id="rId6"/>
    <p:sldLayoutId id="2147483740" r:id="rId7"/>
    <p:sldLayoutId id="2147483741" r:id="rId8"/>
    <p:sldLayoutId id="2147483742" r:id="rId9"/>
    <p:sldLayoutId id="2147483743" r:id="rId10"/>
    <p:sldLayoutId id="2147483744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.scigroup.medicine.swu.ac.th/" TargetMode="External"/><Relationship Id="rId2" Type="http://schemas.openxmlformats.org/officeDocument/2006/relationships/hyperlink" Target="http://www.plan.ddc.mpph.go.th/" TargetMode="External"/><Relationship Id="rId1" Type="http://schemas.openxmlformats.org/officeDocument/2006/relationships/slideLayout" Target="../slideLayouts/slideLayout14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4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51520" y="1196752"/>
            <a:ext cx="8892480" cy="4120277"/>
          </a:xfrm>
          <a:prstGeom prst="roundRect">
            <a:avLst/>
          </a:prstGeom>
          <a:solidFill>
            <a:schemeClr val="tx2">
              <a:lumMod val="60000"/>
              <a:lumOff val="40000"/>
              <a:alpha val="33000"/>
            </a:schemeClr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txBody>
          <a:bodyPr wrap="square" rtlCol="0">
            <a:spAutoFit/>
            <a:sp3d extrusionH="57150">
              <a:bevelT w="82550" h="38100" prst="coolSlant"/>
            </a:sp3d>
          </a:bodyPr>
          <a:lstStyle/>
          <a:p>
            <a:pPr algn="ctr"/>
            <a:r>
              <a:rPr lang="th-TH" sz="5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การแลกเปลี่ยนเรียนรู้</a:t>
            </a:r>
          </a:p>
          <a:p>
            <a:pPr algn="ctr"/>
            <a:r>
              <a:rPr lang="th-TH" sz="5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“การจัดทำคู่มือการปฏิบัติงาน</a:t>
            </a:r>
          </a:p>
          <a:p>
            <a:pPr algn="ctr"/>
            <a:r>
              <a:rPr lang="th-TH" sz="5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เพื่อขอกำหนดตำแหน่งสูงขึ้น”</a:t>
            </a:r>
          </a:p>
          <a:p>
            <a:pPr algn="ctr"/>
            <a:r>
              <a:rPr lang="th-TH" sz="40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วันที่ ๗ กันยายน ๒๕๕๗</a:t>
            </a:r>
          </a:p>
          <a:p>
            <a:pPr algn="ctr"/>
            <a:r>
              <a:rPr lang="th-TH" sz="40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ณ สำนักคอมพิวเตอร์และเครือข่าย</a:t>
            </a:r>
            <a:endParaRPr lang="en-US" sz="4000" b="1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C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PSK" pitchFamily="34" charset="-34"/>
              <a:cs typeface="TH SarabunPSK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435954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h-TH" sz="4400" dirty="0" smtClean="0"/>
              <a:t>บทที่ ๑  บทนำ</a:t>
            </a:r>
            <a:endParaRPr lang="th-TH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1527048"/>
            <a:ext cx="9144000" cy="4572000"/>
          </a:xfrm>
        </p:spPr>
        <p:txBody>
          <a:bodyPr>
            <a:normAutofit/>
          </a:bodyPr>
          <a:lstStyle/>
          <a:p>
            <a:pPr algn="ctr"/>
            <a:r>
              <a:rPr lang="th-TH" sz="3600" dirty="0" smtClean="0"/>
              <a:t>คู่มือการดูแลระบบ...</a:t>
            </a:r>
          </a:p>
          <a:p>
            <a:pPr algn="ctr"/>
            <a:endParaRPr lang="th-TH" sz="3600" dirty="0" smtClean="0"/>
          </a:p>
          <a:p>
            <a:pPr algn="ctr"/>
            <a:r>
              <a:rPr lang="th-TH" sz="3600" dirty="0" smtClean="0"/>
              <a:t>คู่มือการดูแลและซ่อมบำรุง.....</a:t>
            </a:r>
          </a:p>
          <a:p>
            <a:pPr algn="ctr"/>
            <a:endParaRPr lang="th-TH" sz="3600" dirty="0" smtClean="0"/>
          </a:p>
          <a:p>
            <a:pPr algn="ctr"/>
            <a:r>
              <a:rPr lang="th-TH" sz="3600" dirty="0" smtClean="0"/>
              <a:t>คู่มือการให้บริการ.....</a:t>
            </a:r>
            <a:endParaRPr lang="th-TH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h-TH" sz="4400" dirty="0" smtClean="0"/>
              <a:t>บทที่ ๑  บทนำ</a:t>
            </a:r>
            <a:endParaRPr lang="th-TH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85428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 </a:t>
            </a:r>
            <a:r>
              <a:rPr lang="th-TH" sz="5100" dirty="0" smtClean="0"/>
              <a:t>	    	</a:t>
            </a:r>
            <a:r>
              <a:rPr lang="th-TH" sz="2800" b="0" dirty="0" smtClean="0"/>
              <a:t>มหาวิทยาลัยอุบลราชธานี..........ปรัชญา วิสัยทัศน์ พันธกิจ และภารกิจ ๔ ด้านของมหาวิทยาลัย    ปัจจุบันมี ๑๑ คณะ/วิทยาลัย ๓ สำนัก ๓ หน่วยงานวิสาหกิจ ผลิตบัณฑิต......รุ่น  </a:t>
            </a:r>
            <a:r>
              <a:rPr lang="th-TH" sz="2800" b="0" dirty="0" smtClean="0">
                <a:latin typeface="TH SarabunPSK" pitchFamily="34" charset="-34"/>
                <a:ea typeface="Batang" pitchFamily="18" charset="-127"/>
                <a:cs typeface="TH SarabunPSK" pitchFamily="34" charset="-34"/>
              </a:rPr>
              <a:t>นักศึกษาปัจจุบัน...คน</a:t>
            </a:r>
          </a:p>
          <a:p>
            <a:pPr>
              <a:buNone/>
            </a:pPr>
            <a:r>
              <a:rPr lang="th-TH" sz="2800" b="0" dirty="0" smtClean="0">
                <a:ea typeface="Batang" pitchFamily="18" charset="-127"/>
              </a:rPr>
              <a:t>		สำนักคอมพิวเตอร์และเครือข่าย มีภารกิจด้าน.....ปัจจุบันแบ่งโครงสร้างเป็น ๑ สำนัก ๓ ฝ่าย ได้แก่......</a:t>
            </a:r>
          </a:p>
          <a:p>
            <a:pPr>
              <a:buNone/>
            </a:pPr>
            <a:r>
              <a:rPr lang="th-TH" dirty="0" smtClean="0"/>
              <a:t>		</a:t>
            </a:r>
            <a:r>
              <a:rPr lang="th-TH" b="0" dirty="0" smtClean="0"/>
              <a:t>ฝ่าย.....มีบทบาทหน้าที่และความรับผิดชอบเกี่ยวกับ.......โดยงาน.....มีขอบเขตหน้าที่ในการ.....เพื่อสนับสนุน ส่งเสริม และอำนวยให้ภารกิจด้าน.....ของสำนักคอมพิวเตอร์ดำเนินไปด้วยความสะดวก มีประสิทธิภาพ และบรรลุเป้าหมาย	</a:t>
            </a:r>
            <a:endParaRPr lang="th-TH" b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h-TH" sz="4400" dirty="0" smtClean="0"/>
              <a:t>บทที่ ๑  บทนำ</a:t>
            </a:r>
            <a:endParaRPr lang="th-TH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th-TH" sz="3600" dirty="0" smtClean="0"/>
              <a:t> 	</a:t>
            </a:r>
            <a:r>
              <a:rPr lang="th-TH" sz="3600" b="0" dirty="0" smtClean="0"/>
              <a:t>ดังนั้น เพื่อให้........จึงนำมาสู่การจัดทำคู่มือ.....</a:t>
            </a:r>
          </a:p>
          <a:p>
            <a:r>
              <a:rPr lang="th-TH" sz="3600" b="0" dirty="0" smtClean="0"/>
              <a:t>	เนื่องจากมีการเปลี่ยนแปลง.......... จึงนำมาสู่การจัดทำคู่มือ.....</a:t>
            </a:r>
            <a:endParaRPr lang="en-US" sz="3600" b="0" dirty="0" smtClean="0"/>
          </a:p>
          <a:p>
            <a:endParaRPr lang="th-TH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h-TH" sz="4400" dirty="0" smtClean="0"/>
              <a:t>บทที่ ๑  บทนำ</a:t>
            </a:r>
            <a:endParaRPr lang="th-TH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842248" cy="4854280"/>
          </a:xfrm>
        </p:spPr>
        <p:txBody>
          <a:bodyPr>
            <a:normAutofit fontScale="92500"/>
          </a:bodyPr>
          <a:lstStyle/>
          <a:p>
            <a:r>
              <a:rPr lang="th-TH" sz="4600" dirty="0" smtClean="0">
                <a:solidFill>
                  <a:schemeClr val="accent2">
                    <a:lumMod val="75000"/>
                  </a:schemeClr>
                </a:solidFill>
              </a:rPr>
              <a:t>๑.๒  วัตถุประสงค์</a:t>
            </a:r>
            <a:r>
              <a:rPr lang="en-US" sz="4600" dirty="0" smtClean="0">
                <a:solidFill>
                  <a:schemeClr val="accent2">
                    <a:lumMod val="75000"/>
                  </a:schemeClr>
                </a:solidFill>
              </a:rPr>
              <a:t>  </a:t>
            </a:r>
          </a:p>
          <a:p>
            <a:r>
              <a:rPr lang="th-TH" sz="3600" dirty="0" smtClean="0"/>
              <a:t> </a:t>
            </a:r>
            <a:r>
              <a:rPr lang="th-TH" sz="4100" dirty="0" smtClean="0"/>
              <a:t>แสดงให้ผู้อ่านทราบวัตถุประสงค์ในการจัดทำคู่มือการปฏิบัติงาน</a:t>
            </a:r>
            <a:endParaRPr lang="en-US" sz="4100" dirty="0" smtClean="0"/>
          </a:p>
          <a:p>
            <a:pPr>
              <a:buNone/>
            </a:pPr>
            <a:r>
              <a:rPr lang="th-TH" sz="4600" u="sng" dirty="0" smtClean="0"/>
              <a:t>ตัวอย่าง</a:t>
            </a:r>
            <a:endParaRPr lang="th-TH" sz="4600" b="0" dirty="0" smtClean="0"/>
          </a:p>
          <a:p>
            <a:pPr lvl="0"/>
            <a:r>
              <a:rPr lang="th-TH" sz="4200" b="0" dirty="0" smtClean="0"/>
              <a:t>เพื่อให้ผู้ปฏิบัติงานและผู้ใช้บริการมีความรู้ความเข้าใจในกระบวนการ............</a:t>
            </a:r>
            <a:endParaRPr lang="en-US" sz="4200" b="0" dirty="0" smtClean="0"/>
          </a:p>
          <a:p>
            <a:pPr lvl="0"/>
            <a:r>
              <a:rPr lang="th-TH" sz="4200" b="0" dirty="0" smtClean="0"/>
              <a:t>เพื่อให้ผู้ปฏิบัติงานใช้ป็นเอกสารอ้างอิงในการปฏิบัติงาน..........และปฏิบัติให้เป็นแนวทางเดียวกัน</a:t>
            </a:r>
            <a:endParaRPr lang="en-US" sz="4200" b="0" dirty="0" smtClean="0"/>
          </a:p>
          <a:p>
            <a:endParaRPr lang="en-US" sz="3900" b="0" dirty="0" smtClean="0"/>
          </a:p>
          <a:p>
            <a:pPr>
              <a:buNone/>
            </a:pPr>
            <a:endParaRPr lang="th-TH" sz="3600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h-TH" sz="4400" dirty="0" smtClean="0"/>
              <a:t>บทที่ ๑  บทนำ</a:t>
            </a:r>
            <a:endParaRPr lang="th-TH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lvl="0">
              <a:buNone/>
            </a:pPr>
            <a:r>
              <a:rPr lang="th-TH" sz="3600" u="sng" dirty="0" smtClean="0"/>
              <a:t>ตัวอย่าง</a:t>
            </a:r>
          </a:p>
          <a:p>
            <a:r>
              <a:rPr lang="th-TH" sz="3600" b="0" dirty="0" smtClean="0"/>
              <a:t>เพื่อแสดงเส้นทางการทำงานในงาน.....ตั้งแต่จุดเริ่มต้นจนสิ้นสุดกระบวนการ</a:t>
            </a:r>
            <a:endParaRPr lang="en-US" sz="3600" b="0" dirty="0" smtClean="0"/>
          </a:p>
          <a:p>
            <a:pPr lvl="0"/>
            <a:r>
              <a:rPr lang="th-TH" sz="3600" b="0" dirty="0" smtClean="0"/>
              <a:t>เพื่อใช้เป็นคู่มือในการปฏิบัติงานของเจ้าหน้าที่</a:t>
            </a:r>
            <a:endParaRPr lang="en-US" sz="3600" b="0" dirty="0" smtClean="0"/>
          </a:p>
          <a:p>
            <a:pPr lvl="0"/>
            <a:r>
              <a:rPr lang="th-TH" sz="3600" b="0" dirty="0" smtClean="0"/>
              <a:t>เพื่อให้สำนักคอมพิวเตอร์และเครือข่ายมีคู่มือการปฏิบัติงาน..........ที่ชัดเจนอย่างเป็นลายลักษณ์อักษร ที่แสดงถึงรายละเอียดขั้นตอนการปฏิบัติงานของกิจกรรม/กระบวนการต่าง ๆ ของหน่วยงาน เพื่อใช้ประโยชน์ในการบริหารจัดการองค์การ</a:t>
            </a:r>
            <a:endParaRPr lang="en-US" sz="3600" b="0" dirty="0" smtClean="0"/>
          </a:p>
          <a:p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h-TH" sz="4400" dirty="0" smtClean="0"/>
              <a:t>บทที่ ๑  บทนำ</a:t>
            </a:r>
            <a:endParaRPr lang="th-TH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sz="3600" dirty="0" smtClean="0">
                <a:solidFill>
                  <a:schemeClr val="accent2">
                    <a:lumMod val="75000"/>
                  </a:schemeClr>
                </a:solidFill>
              </a:rPr>
              <a:t>๑.๓  ขอบเขตของการจัดทำคู่มือ</a:t>
            </a:r>
            <a:endParaRPr lang="en-US" sz="3600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th-TH" sz="3600" dirty="0" smtClean="0"/>
              <a:t>แสดงให้ผู้อ่านทราบถึงขอบเขตของเนื้อหาของเรื่องสิ่งที่นำเสนอในคู่มือว่าครอบคลุมถึงเรื่องอะไร เกี่ยวข้องกับใคร/หน่วยงานใด</a:t>
            </a:r>
          </a:p>
          <a:p>
            <a:pPr>
              <a:buNone/>
            </a:pPr>
            <a:r>
              <a:rPr lang="th-TH" sz="3600" dirty="0" smtClean="0"/>
              <a:t>   </a:t>
            </a:r>
            <a:endParaRPr lang="en-US" sz="3600" dirty="0" smtClean="0"/>
          </a:p>
          <a:p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h-TH" sz="4400" dirty="0" smtClean="0"/>
              <a:t>บทที่ ๒  บทบาทหน้าที่ความรับผิดชอบ</a:t>
            </a:r>
            <a:endParaRPr lang="th-TH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sz="3600" dirty="0" smtClean="0"/>
              <a:t>๒.๑  บทบาทหน้าที่ความรับผิดชอบของตำแหน่ง</a:t>
            </a:r>
            <a:endParaRPr lang="en-US" sz="3600" dirty="0" smtClean="0"/>
          </a:p>
          <a:p>
            <a:r>
              <a:rPr lang="th-TH" sz="3600" dirty="0" smtClean="0"/>
              <a:t>๒.๒  ลักษณะงานที่ปฏิบัติ</a:t>
            </a:r>
            <a:endParaRPr lang="en-US" sz="3600" dirty="0" smtClean="0"/>
          </a:p>
          <a:p>
            <a:r>
              <a:rPr lang="th-TH" sz="3600" dirty="0" smtClean="0"/>
              <a:t>๒.๓  โครงสร้างการบริหารจัดการ</a:t>
            </a:r>
            <a:endParaRPr lang="en-US" sz="3600" dirty="0" smtClean="0"/>
          </a:p>
          <a:p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h-TH" sz="4400" dirty="0" smtClean="0"/>
              <a:t>บทที่ ๒  บทบาทหน้าที่ความรับผิดชอบ</a:t>
            </a:r>
            <a:endParaRPr lang="th-TH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h-TH" sz="3600" dirty="0" smtClean="0">
                <a:solidFill>
                  <a:schemeClr val="accent2">
                    <a:lumMod val="75000"/>
                  </a:schemeClr>
                </a:solidFill>
              </a:rPr>
              <a:t>๒.๑  บทบาทหน้าที่ความรับผิดชอบของตำแหน่ง</a:t>
            </a:r>
            <a:endParaRPr lang="en-US" sz="36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None/>
            </a:pPr>
            <a:r>
              <a:rPr lang="en-US" sz="3600" b="0" dirty="0" smtClean="0"/>
              <a:t>:  </a:t>
            </a:r>
            <a:r>
              <a:rPr lang="th-TH" sz="3600" b="0" dirty="0" smtClean="0"/>
              <a:t>ตามมาตรฐานกำหนดตำแหน่ง</a:t>
            </a:r>
            <a:endParaRPr lang="en-US" sz="3600" b="0" u="sng" dirty="0" smtClean="0"/>
          </a:p>
          <a:p>
            <a:pPr>
              <a:buNone/>
            </a:pPr>
            <a:r>
              <a:rPr lang="th-TH" sz="3600" b="0" dirty="0" smtClean="0"/>
              <a:t>	 -ชำนาญการ/ชำนาญการพิเศษ ด้านการปฏิบัติการ การวางแผน การ  </a:t>
            </a:r>
          </a:p>
          <a:p>
            <a:pPr>
              <a:buNone/>
            </a:pPr>
            <a:r>
              <a:rPr lang="th-TH" sz="3600" b="0" dirty="0" smtClean="0"/>
              <a:t>     ประสานงาน</a:t>
            </a:r>
          </a:p>
          <a:p>
            <a:pPr>
              <a:buNone/>
            </a:pPr>
            <a:r>
              <a:rPr lang="th-TH" sz="3600" b="0" dirty="0" smtClean="0"/>
              <a:t>     </a:t>
            </a:r>
            <a:r>
              <a:rPr lang="en-US" sz="3600" b="0" dirty="0" smtClean="0"/>
              <a:t>-</a:t>
            </a:r>
            <a:r>
              <a:rPr lang="th-TH" sz="3600" b="0" dirty="0" smtClean="0"/>
              <a:t>ชำนาญงาน/ชำนาญงานพิเศษ ด้านการปฏิบัติการ การกำกับดูแล การ</a:t>
            </a:r>
          </a:p>
          <a:p>
            <a:pPr>
              <a:buNone/>
            </a:pPr>
            <a:r>
              <a:rPr lang="th-TH" sz="3600" b="0" dirty="0" smtClean="0"/>
              <a:t>       บริการ</a:t>
            </a:r>
          </a:p>
          <a:p>
            <a:pPr>
              <a:buNone/>
            </a:pPr>
            <a:r>
              <a:rPr lang="en-US" sz="3600" b="0" dirty="0" smtClean="0"/>
              <a:t>:  </a:t>
            </a:r>
            <a:r>
              <a:rPr lang="th-TH" sz="3600" b="0" dirty="0" smtClean="0"/>
              <a:t>ตามบทบาทหน้าที่ความรับผิดชอบที่ได้รับมอบหมาย  (งานหลัก  งานรอง   งานอื่นๆ)</a:t>
            </a:r>
            <a:endParaRPr lang="th-TH" sz="3600" b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h-TH" sz="4400" dirty="0" smtClean="0"/>
              <a:t>บทที่ ๒  บทบาทหน้าที่ความรับผิดชอบ</a:t>
            </a:r>
            <a:endParaRPr lang="th-TH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b="0" dirty="0" smtClean="0"/>
              <a:t> </a:t>
            </a:r>
            <a:r>
              <a:rPr lang="th-TH" sz="3600" b="0" u="sng" dirty="0" smtClean="0"/>
              <a:t>ตัวอย่าง</a:t>
            </a:r>
            <a:r>
              <a:rPr lang="th-TH" sz="3600" b="0" dirty="0" smtClean="0"/>
              <a:t>  เขียนตามภารกิจของสำนักฯและตำแหน่ง</a:t>
            </a:r>
            <a:endParaRPr lang="en-US" sz="3600" b="0" u="sng" dirty="0" smtClean="0"/>
          </a:p>
          <a:p>
            <a:r>
              <a:rPr lang="en-US" sz="3600" b="0" dirty="0" smtClean="0"/>
              <a:t>      -</a:t>
            </a:r>
            <a:r>
              <a:rPr lang="th-TH" sz="3600" b="0" dirty="0" smtClean="0"/>
              <a:t>ภารกิจของสำนักฯ</a:t>
            </a:r>
          </a:p>
          <a:p>
            <a:r>
              <a:rPr lang="th-TH" sz="3600" b="0" dirty="0" smtClean="0"/>
              <a:t>       -โครงสร้างการแบ่งส่วนงานในสำนักฯ/อัตรากำลัง</a:t>
            </a:r>
            <a:endParaRPr lang="en-US" sz="3600" b="0" dirty="0" smtClean="0"/>
          </a:p>
          <a:p>
            <a:r>
              <a:rPr lang="th-TH" sz="3600" b="0" dirty="0" smtClean="0"/>
              <a:t>       -บทบาทหน้าที่และความรับผิดชอบของงาน........</a:t>
            </a:r>
            <a:endParaRPr lang="en-US" sz="3600" b="0" dirty="0" smtClean="0"/>
          </a:p>
          <a:p>
            <a:r>
              <a:rPr lang="th-TH" sz="3600" b="0" dirty="0" smtClean="0"/>
              <a:t>	-บทบาทหน้าที่ความรับผิดชอบที่ได้รับมอบหมาย (งานหลัก     </a:t>
            </a:r>
          </a:p>
          <a:p>
            <a:r>
              <a:rPr lang="th-TH" sz="3600" b="0" dirty="0" smtClean="0"/>
              <a:t>        งานรอง  งานอื่นๆ)</a:t>
            </a:r>
            <a:endParaRPr lang="th-TH" sz="3600" b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h-TH" sz="4400" dirty="0" smtClean="0"/>
              <a:t>บทที่ ๒  บทบาทหน้าที่ความรับผิดชอบ</a:t>
            </a:r>
            <a:endParaRPr lang="th-TH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926288"/>
          </a:xfrm>
        </p:spPr>
        <p:txBody>
          <a:bodyPr>
            <a:normAutofit/>
          </a:bodyPr>
          <a:lstStyle/>
          <a:p>
            <a:r>
              <a:rPr lang="th-TH" sz="3600" dirty="0" smtClean="0">
                <a:solidFill>
                  <a:schemeClr val="accent2">
                    <a:lumMod val="75000"/>
                  </a:schemeClr>
                </a:solidFill>
              </a:rPr>
              <a:t>๒.๓  โครงสร้างการบริหารจัดการ</a:t>
            </a:r>
            <a:endParaRPr lang="en-US" sz="3600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th-TH" sz="3600" dirty="0" smtClean="0"/>
              <a:t>แสดงโครงสร้างการแบ่งส่วนงานภายในและโครงสร้างการบริหาร	</a:t>
            </a:r>
            <a:r>
              <a:rPr lang="th-TH" sz="3600" b="0" dirty="0" smtClean="0"/>
              <a:t>	-โครงสร้างการแบ่งส่วนราชการและส่วนงานภายในของ  </a:t>
            </a:r>
          </a:p>
          <a:p>
            <a:pPr>
              <a:buNone/>
            </a:pPr>
            <a:r>
              <a:rPr lang="th-TH" sz="3600" b="0" dirty="0" smtClean="0"/>
              <a:t>          มหาวิทยาลัย</a:t>
            </a:r>
            <a:endParaRPr lang="en-US" sz="3600" b="0" dirty="0" smtClean="0"/>
          </a:p>
          <a:p>
            <a:r>
              <a:rPr lang="th-TH" sz="3600" b="0" dirty="0" smtClean="0"/>
              <a:t>	-โครงสร้างการแบ่งส่วนงานของสำนักฯ</a:t>
            </a:r>
            <a:endParaRPr lang="en-US" sz="3600" b="0" dirty="0" smtClean="0"/>
          </a:p>
          <a:p>
            <a:r>
              <a:rPr lang="th-TH" sz="3600" b="0" dirty="0" smtClean="0"/>
              <a:t>	-โครงสร้างการแบ่งส่วนงาน/อัตรากำลังสำนักฯ</a:t>
            </a:r>
            <a:endParaRPr lang="en-US" sz="3600" b="0" dirty="0" smtClean="0"/>
          </a:p>
          <a:p>
            <a:r>
              <a:rPr lang="en-US" sz="3600" b="0" dirty="0" smtClean="0"/>
              <a:t>	-</a:t>
            </a:r>
            <a:r>
              <a:rPr lang="th-TH" sz="3600" b="0" dirty="0" smtClean="0"/>
              <a:t>โครงสร้างการบริหารงานของสำนักฯ</a:t>
            </a:r>
            <a:endParaRPr lang="en-US" sz="3600" b="0" dirty="0" smtClean="0"/>
          </a:p>
          <a:p>
            <a:endParaRPr lang="en-US" sz="3600" b="0" dirty="0" smtClean="0"/>
          </a:p>
          <a:p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60648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th-TH" dirty="0" smtClean="0"/>
              <a:t/>
            </a:r>
            <a:br>
              <a:rPr lang="th-TH" dirty="0" smtClean="0"/>
            </a:br>
            <a:r>
              <a:rPr lang="th-TH" dirty="0" smtClean="0"/>
              <a:t/>
            </a:r>
            <a:br>
              <a:rPr lang="th-TH" dirty="0" smtClean="0"/>
            </a:br>
            <a:r>
              <a:rPr lang="th-TH" sz="4900" dirty="0" smtClean="0"/>
              <a:t>ความหมาย</a:t>
            </a:r>
            <a:endParaRPr lang="th-TH" sz="49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thaiDist"/>
            <a:r>
              <a:rPr lang="th-TH" sz="3600" dirty="0" smtClean="0">
                <a:solidFill>
                  <a:schemeClr val="accent2">
                    <a:lumMod val="50000"/>
                  </a:schemeClr>
                </a:solidFill>
              </a:rPr>
              <a:t>คู่มือปฏิบัติงานหลัก </a:t>
            </a:r>
            <a:r>
              <a:rPr lang="th-TH" sz="3600" dirty="0" smtClean="0"/>
              <a:t>หมายถึง เอกสาร</a:t>
            </a:r>
            <a:r>
              <a:rPr lang="th-TH" sz="3600" u="sng" dirty="0" smtClean="0"/>
              <a:t>แสดงเส้นทางการทำงาน</a:t>
            </a:r>
            <a:r>
              <a:rPr lang="th-TH" sz="3600" dirty="0" smtClean="0"/>
              <a:t>ในงานหลักของตำแหน่ง</a:t>
            </a:r>
            <a:r>
              <a:rPr lang="th-TH" sz="3600" u="sng" dirty="0" smtClean="0"/>
              <a:t>ตั้งแต่จุดเริ่มต้นจนสิ้นสุดกระบวนการ</a:t>
            </a:r>
            <a:r>
              <a:rPr lang="th-TH" sz="3600" dirty="0" smtClean="0"/>
              <a:t> โดยระบุ</a:t>
            </a:r>
            <a:r>
              <a:rPr lang="th-TH" sz="3600" dirty="0" smtClean="0">
                <a:solidFill>
                  <a:schemeClr val="accent4">
                    <a:lumMod val="75000"/>
                  </a:schemeClr>
                </a:solidFill>
              </a:rPr>
              <a:t>ขั้นตอน</a:t>
            </a:r>
            <a:r>
              <a:rPr lang="th-TH" sz="3600" dirty="0" smtClean="0"/>
              <a:t>และรายละเอียดของ</a:t>
            </a:r>
            <a:r>
              <a:rPr lang="th-TH" sz="3600" dirty="0" smtClean="0">
                <a:solidFill>
                  <a:schemeClr val="accent4">
                    <a:lumMod val="75000"/>
                  </a:schemeClr>
                </a:solidFill>
              </a:rPr>
              <a:t>กระบวนกา</a:t>
            </a:r>
            <a:r>
              <a:rPr lang="th-TH" sz="3600" dirty="0" smtClean="0"/>
              <a:t>รต่างๆ ในการปฏิบัติงาน </a:t>
            </a:r>
            <a:r>
              <a:rPr lang="th-TH" sz="3600" dirty="0" smtClean="0">
                <a:solidFill>
                  <a:schemeClr val="accent4">
                    <a:lumMod val="75000"/>
                  </a:schemeClr>
                </a:solidFill>
              </a:rPr>
              <a:t>กฎ ระเบียบ</a:t>
            </a:r>
            <a:r>
              <a:rPr lang="th-TH" sz="3600" dirty="0" smtClean="0"/>
              <a:t>ที่เกี่ยวข้องในการปฏิบัติงาน ตลอดจน</a:t>
            </a:r>
            <a:r>
              <a:rPr lang="th-TH" sz="3600" dirty="0" smtClean="0">
                <a:solidFill>
                  <a:schemeClr val="accent4">
                    <a:lumMod val="75000"/>
                  </a:schemeClr>
                </a:solidFill>
              </a:rPr>
              <a:t>แนวทางแก้ไขปัญหา</a:t>
            </a:r>
            <a:r>
              <a:rPr lang="th-TH" sz="3600" dirty="0" smtClean="0"/>
              <a:t>และ</a:t>
            </a:r>
            <a:r>
              <a:rPr lang="th-TH" sz="3600" dirty="0" smtClean="0">
                <a:solidFill>
                  <a:schemeClr val="accent4">
                    <a:lumMod val="75000"/>
                  </a:schemeClr>
                </a:solidFill>
              </a:rPr>
              <a:t>ข้อเสนอแนะ</a:t>
            </a:r>
            <a:r>
              <a:rPr lang="th-TH" sz="3600" dirty="0" smtClean="0"/>
              <a:t>ในการปฏิบัติงานดังกล่าว </a:t>
            </a:r>
            <a:r>
              <a:rPr lang="th-TH" sz="3600" u="sng" dirty="0" smtClean="0"/>
              <a:t>ซึ่งต้องใช้ประกอบการปฏิบัติงานมาแล้ว</a:t>
            </a:r>
            <a:r>
              <a:rPr lang="th-TH" sz="3600" dirty="0" smtClean="0"/>
              <a:t> และต้องมีการ</a:t>
            </a:r>
            <a:r>
              <a:rPr lang="th-TH" sz="3600" u="sng" dirty="0" smtClean="0"/>
              <a:t>ปรับปรุงเปลี่ยนแปลงเมื่อมีการเปลี่ยนแปลงการปฏิบัติงาน</a:t>
            </a:r>
            <a:endParaRPr lang="en-US" sz="3600" dirty="0" smtClean="0"/>
          </a:p>
          <a:p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h-TH" sz="4400" dirty="0" smtClean="0"/>
              <a:t>    บทที่ ๓  หลักเกณฑ์วิธีการปฏิบัติงานและเงื่อนไข</a:t>
            </a:r>
            <a:endParaRPr lang="th-TH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842248" cy="4572000"/>
          </a:xfrm>
        </p:spPr>
        <p:txBody>
          <a:bodyPr/>
          <a:lstStyle/>
          <a:p>
            <a:r>
              <a:rPr lang="th-TH" sz="3600" dirty="0" smtClean="0"/>
              <a:t>๓.๑  หลักเกณฑ์การปฏิบัติงาน</a:t>
            </a:r>
            <a:endParaRPr lang="en-US" sz="3600" dirty="0" smtClean="0"/>
          </a:p>
          <a:p>
            <a:r>
              <a:rPr lang="th-TH" sz="3600" dirty="0" smtClean="0"/>
              <a:t>๓.๒  วิธีการปฏิบัติงาน</a:t>
            </a:r>
            <a:endParaRPr lang="en-US" sz="3600" dirty="0" smtClean="0"/>
          </a:p>
          <a:p>
            <a:r>
              <a:rPr lang="th-TH" sz="3600" dirty="0" smtClean="0"/>
              <a:t>๓.๓  เงื่อนไข/ข้อสังเกต/ข้อควรระวัง/สิ่งที่ควรคำนึงในการ   </a:t>
            </a:r>
          </a:p>
          <a:p>
            <a:pPr>
              <a:buNone/>
            </a:pPr>
            <a:r>
              <a:rPr lang="th-TH" sz="3600" dirty="0" smtClean="0"/>
              <a:t>          ปฏิบัติงาน</a:t>
            </a:r>
            <a:endParaRPr lang="en-US" sz="3600" dirty="0" smtClean="0"/>
          </a:p>
          <a:p>
            <a:r>
              <a:rPr lang="th-TH" sz="3600" dirty="0" smtClean="0"/>
              <a:t>๓.๔  แนวคิดหรืองานวิจัยที่เกี่ยวข้อง (ถ้ามี)</a:t>
            </a:r>
            <a:endParaRPr lang="en-US" sz="3600" dirty="0" smtClean="0"/>
          </a:p>
          <a:p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h-TH" sz="4400" dirty="0" smtClean="0"/>
              <a:t>   บทที่ ๓  หลักเกณฑ์วิธีการปฏิบัติงานและเงื่อนไข</a:t>
            </a:r>
            <a:endParaRPr lang="th-TH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h-TH" sz="3600" dirty="0" smtClean="0">
                <a:solidFill>
                  <a:schemeClr val="accent2">
                    <a:lumMod val="75000"/>
                  </a:schemeClr>
                </a:solidFill>
              </a:rPr>
              <a:t>๓.๑  หลักเกณฑ์การปฏิบัติงาน</a:t>
            </a:r>
            <a:endParaRPr lang="en-US" sz="3600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th-TH" sz="3600" dirty="0" smtClean="0"/>
              <a:t>นำเสนอหลักเกณฑ์ทั้งหมดที่ใช้ในการปฏิบัติงานเรื่องนั้นๆ</a:t>
            </a:r>
          </a:p>
          <a:p>
            <a:r>
              <a:rPr lang="th-TH" sz="3600" dirty="0" smtClean="0"/>
              <a:t>หลักเกณฑ์  หมายถึง  </a:t>
            </a:r>
            <a:r>
              <a:rPr lang="th-TH" sz="3600" b="0" dirty="0" smtClean="0"/>
              <a:t>พระราชบัญญัติ  ข้อบังคับ  กฎ ระเบียบ  ประกาศ  คำสั่ง  มติ  หนังสือเวียน </a:t>
            </a:r>
          </a:p>
          <a:p>
            <a:r>
              <a:rPr lang="th-TH" sz="3600" dirty="0" smtClean="0"/>
              <a:t>เขียนตามลำดับการกำหนดหลักเกณฑ์</a:t>
            </a:r>
          </a:p>
          <a:p>
            <a:r>
              <a:rPr lang="th-TH" sz="3600" dirty="0" smtClean="0"/>
              <a:t>เขียนตามประเภทหลักเกณฑ์  เช่น  </a:t>
            </a:r>
            <a:r>
              <a:rPr lang="th-TH" sz="3600" b="0" dirty="0" smtClean="0"/>
              <a:t>หลักเกณฑ์จากหน่วยงานภายนอกมหาวิทยาลัย  หลักเกณฑ์มหาวิทยาลัย  หลักเกณฑ์สำนัก</a:t>
            </a:r>
            <a:endParaRPr lang="th-TH" sz="3600" b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h-TH" sz="4400" dirty="0" smtClean="0"/>
              <a:t>    บทที่ ๓  หลักเกณฑ์วิธีการปฏิบัติงานและเงื่อนไข</a:t>
            </a:r>
            <a:endParaRPr lang="th-TH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25000" lnSpcReduction="20000"/>
          </a:bodyPr>
          <a:lstStyle/>
          <a:p>
            <a:endParaRPr lang="en-US" sz="5100" b="0" dirty="0" smtClean="0"/>
          </a:p>
          <a:p>
            <a:r>
              <a:rPr lang="th-TH" sz="14400" b="0" dirty="0" smtClean="0"/>
              <a:t>การดำเนินงาน..........อยู่ภายใต้/เป็นไปตามหลักเกณฑ์/ข้อกำหนด จำนวน............ฉบับ  ได้แก่</a:t>
            </a:r>
          </a:p>
          <a:p>
            <a:pPr>
              <a:buNone/>
            </a:pPr>
            <a:endParaRPr lang="th-TH" sz="14400" b="0" dirty="0" smtClean="0"/>
          </a:p>
          <a:p>
            <a:r>
              <a:rPr lang="th-TH" sz="14400" dirty="0" smtClean="0"/>
              <a:t>เขียนตามลำดับการกำหนดหลักเกณฑ์</a:t>
            </a:r>
          </a:p>
          <a:p>
            <a:r>
              <a:rPr lang="th-TH" sz="14400" b="0" dirty="0" smtClean="0"/>
              <a:t>๑.</a:t>
            </a:r>
            <a:endParaRPr lang="en-US" sz="14400" b="0" dirty="0" smtClean="0"/>
          </a:p>
          <a:p>
            <a:r>
              <a:rPr lang="th-TH" sz="14400" b="0" dirty="0" smtClean="0"/>
              <a:t>๒.</a:t>
            </a:r>
            <a:endParaRPr lang="en-US" sz="14400" b="0" dirty="0" smtClean="0"/>
          </a:p>
          <a:p>
            <a:r>
              <a:rPr lang="th-TH" sz="14400" b="0" dirty="0" smtClean="0"/>
              <a:t>๓.</a:t>
            </a:r>
            <a:endParaRPr lang="en-US" sz="14400" b="0" dirty="0" smtClean="0"/>
          </a:p>
          <a:p>
            <a:endParaRPr lang="en-US" sz="5800" dirty="0" smtClean="0"/>
          </a:p>
          <a:p>
            <a:r>
              <a:rPr lang="en-US" dirty="0" smtClean="0"/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h-TH" sz="4400" dirty="0" smtClean="0"/>
              <a:t>    บทที่ ๓  หลักเกณฑ์วิธีการปฏิบัติงานและเงื่อนไข</a:t>
            </a:r>
            <a:endParaRPr lang="th-TH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926288"/>
          </a:xfrm>
        </p:spPr>
        <p:txBody>
          <a:bodyPr>
            <a:normAutofit fontScale="92500" lnSpcReduction="20000"/>
          </a:bodyPr>
          <a:lstStyle/>
          <a:p>
            <a:r>
              <a:rPr lang="th-TH" sz="3600" dirty="0" smtClean="0"/>
              <a:t>เขียนตามประเภทหลักเกณฑ์  </a:t>
            </a:r>
          </a:p>
          <a:p>
            <a:pPr>
              <a:buNone/>
            </a:pPr>
            <a:r>
              <a:rPr lang="th-TH" sz="3600" b="0" dirty="0" smtClean="0"/>
              <a:t>    ๑. หลักเกณฑ์จากหน่วยงานภายนอกมหาวิทยาลัย   ได้แก่</a:t>
            </a:r>
          </a:p>
          <a:p>
            <a:pPr>
              <a:buNone/>
            </a:pPr>
            <a:r>
              <a:rPr lang="th-TH" sz="3600" b="0" dirty="0" smtClean="0"/>
              <a:t>		๑.๑</a:t>
            </a:r>
          </a:p>
          <a:p>
            <a:pPr>
              <a:buNone/>
            </a:pPr>
            <a:r>
              <a:rPr lang="th-TH" sz="3600" b="0" dirty="0" smtClean="0"/>
              <a:t>		๑.๒</a:t>
            </a:r>
          </a:p>
          <a:p>
            <a:pPr>
              <a:buNone/>
            </a:pPr>
            <a:r>
              <a:rPr lang="th-TH" sz="3600" b="0" dirty="0" smtClean="0"/>
              <a:t>   ๒.หลักเกณฑ์มหาวิทยาลัย  </a:t>
            </a:r>
          </a:p>
          <a:p>
            <a:pPr>
              <a:buNone/>
            </a:pPr>
            <a:r>
              <a:rPr lang="th-TH" sz="3600" b="0" dirty="0" smtClean="0"/>
              <a:t>		๒.๑</a:t>
            </a:r>
          </a:p>
          <a:p>
            <a:pPr>
              <a:buNone/>
            </a:pPr>
            <a:r>
              <a:rPr lang="th-TH" sz="3600" b="0" dirty="0" smtClean="0"/>
              <a:t>		๒.๒</a:t>
            </a:r>
          </a:p>
          <a:p>
            <a:pPr>
              <a:buNone/>
            </a:pPr>
            <a:r>
              <a:rPr lang="th-TH" sz="3600" b="0" dirty="0" smtClean="0"/>
              <a:t>    ๓.หลักเกณฑ์สำนักฯ</a:t>
            </a:r>
          </a:p>
          <a:p>
            <a:pPr>
              <a:buNone/>
            </a:pPr>
            <a:r>
              <a:rPr lang="th-TH" sz="3600" b="0" dirty="0" smtClean="0"/>
              <a:t>		๓.๑</a:t>
            </a:r>
          </a:p>
          <a:p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h-TH" sz="4400" dirty="0" smtClean="0"/>
              <a:t>    บทที่ ๓  หลักเกณฑ์วิธีการปฏิบัติงานและเงื่อนไข</a:t>
            </a:r>
            <a:endParaRPr lang="th-TH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h-TH" sz="3600" b="0" dirty="0" smtClean="0"/>
              <a:t>หลักเกณฑ์/ข้อกำหนดดังกล่าวมีรายละเอียดดังต่อไปนี้</a:t>
            </a:r>
            <a:endParaRPr lang="en-US" sz="3600" b="0" dirty="0" smtClean="0"/>
          </a:p>
          <a:p>
            <a:r>
              <a:rPr lang="th-TH" sz="3600" b="0" u="sng" dirty="0" smtClean="0"/>
              <a:t>วิธีที่ ๑</a:t>
            </a:r>
            <a:r>
              <a:rPr lang="th-TH" sz="3600" b="0" dirty="0" smtClean="0"/>
              <a:t>  นำเสนอตามข้อกำหนดแต่ละฉบับ</a:t>
            </a:r>
            <a:r>
              <a:rPr lang="en-US" sz="3600" b="0" dirty="0" smtClean="0"/>
              <a:t>  </a:t>
            </a:r>
          </a:p>
          <a:p>
            <a:r>
              <a:rPr lang="th-TH" sz="3600" b="0" u="sng" dirty="0" smtClean="0"/>
              <a:t>วิธืที่ ๒</a:t>
            </a:r>
            <a:r>
              <a:rPr lang="th-TH" sz="3600" b="0" dirty="0" smtClean="0"/>
              <a:t>  ตารางเปรียบเทียบข้อกำหนดฉบับต่างๆ (ฉบับยกเลิก/</a:t>
            </a:r>
          </a:p>
          <a:p>
            <a:pPr>
              <a:buNone/>
            </a:pPr>
            <a:r>
              <a:rPr lang="th-TH" sz="3600" b="0" dirty="0" smtClean="0"/>
              <a:t>              ฉบับปัจจุบัน,  ฉบับที่ ๑/ฉบับที่๒/ฉบับที่๓..)</a:t>
            </a:r>
          </a:p>
          <a:p>
            <a:r>
              <a:rPr lang="th-TH" sz="3600" b="0" u="sng" dirty="0" smtClean="0"/>
              <a:t>วิธื่ที่ ๓</a:t>
            </a:r>
            <a:r>
              <a:rPr lang="th-TH" sz="3600" b="0" dirty="0" smtClean="0"/>
              <a:t>  นำเสนอตามลำดับขั้นตอนในการปฏิบัติงาน</a:t>
            </a:r>
            <a:endParaRPr lang="en-US" sz="3600" b="0" dirty="0" smtClean="0"/>
          </a:p>
          <a:p>
            <a:pPr>
              <a:buNone/>
            </a:pPr>
            <a:endParaRPr lang="en-US" sz="3600" b="0" dirty="0" smtClean="0"/>
          </a:p>
          <a:p>
            <a:pPr>
              <a:buNone/>
            </a:pPr>
            <a:endParaRPr lang="th-TH" sz="3600" b="0" dirty="0" smtClean="0"/>
          </a:p>
          <a:p>
            <a:pPr>
              <a:buNone/>
            </a:pP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h-TH" sz="4400" dirty="0" smtClean="0"/>
              <a:t>   บทที่ ๓  หลักเกณฑ์วิธีการปฏิบัติงานและเงื่อนไข</a:t>
            </a:r>
            <a:endParaRPr lang="th-TH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51520" y="1412776"/>
            <a:ext cx="8503920" cy="5445224"/>
          </a:xfrm>
        </p:spPr>
        <p:txBody>
          <a:bodyPr>
            <a:normAutofit/>
          </a:bodyPr>
          <a:lstStyle/>
          <a:p>
            <a:r>
              <a:rPr lang="th-TH" sz="3600" dirty="0" smtClean="0">
                <a:solidFill>
                  <a:schemeClr val="accent2">
                    <a:lumMod val="75000"/>
                  </a:schemeClr>
                </a:solidFill>
              </a:rPr>
              <a:t>๓.๒  วิธีการปฏิบัติงาน  </a:t>
            </a:r>
            <a:r>
              <a:rPr lang="en-US" sz="3600" dirty="0" smtClean="0">
                <a:solidFill>
                  <a:schemeClr val="accent2">
                    <a:lumMod val="75000"/>
                  </a:schemeClr>
                </a:solidFill>
              </a:rPr>
              <a:t>:  </a:t>
            </a:r>
            <a:endParaRPr lang="th-TH" sz="3600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th-TH" sz="3600" dirty="0" smtClean="0">
                <a:solidFill>
                  <a:schemeClr val="tx1"/>
                </a:solidFill>
              </a:rPr>
              <a:t>วิธีการปฏิบัติงานในแต่ละขั้นตอนงาน</a:t>
            </a:r>
            <a:endParaRPr lang="en-US" sz="3600" dirty="0" smtClean="0">
              <a:solidFill>
                <a:schemeClr val="tx1"/>
              </a:solidFill>
            </a:endParaRPr>
          </a:p>
          <a:p>
            <a:endParaRPr lang="th-TH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95536" y="2636912"/>
          <a:ext cx="8352928" cy="402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40834"/>
                <a:gridCol w="5512094"/>
              </a:tblGrid>
              <a:tr h="522352">
                <a:tc>
                  <a:txBody>
                    <a:bodyPr/>
                    <a:lstStyle/>
                    <a:p>
                      <a:pPr algn="ctr"/>
                      <a:r>
                        <a:rPr kumimoji="0" lang="th-TH" sz="36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ขั้นตอน</a:t>
                      </a:r>
                      <a:endParaRPr lang="th-TH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600" dirty="0" smtClean="0"/>
                        <a:t>วิธีการ</a:t>
                      </a:r>
                      <a:endParaRPr lang="th-TH" sz="3600" dirty="0"/>
                    </a:p>
                  </a:txBody>
                  <a:tcPr/>
                </a:tc>
              </a:tr>
              <a:tr h="3227945">
                <a:tc>
                  <a:txBody>
                    <a:bodyPr/>
                    <a:lstStyle/>
                    <a:p>
                      <a:r>
                        <a:rPr kumimoji="0" lang="th-TH" sz="2400" b="0" kern="1200" dirty="0" smtClean="0">
                          <a:solidFill>
                            <a:schemeClr val="dk1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การจัดทำประกาศ.....</a:t>
                      </a:r>
                      <a:endParaRPr lang="th-TH" sz="2400" b="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th-TH" sz="2400" b="0" kern="1200" dirty="0" smtClean="0">
                          <a:solidFill>
                            <a:schemeClr val="dk1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๑.ศึกษาข้อกฎหมาย/บทบัญญัติ/มติ/หนังสือเวียน</a:t>
                      </a:r>
                      <a:endParaRPr kumimoji="0" lang="en-US" sz="2400" b="0" kern="1200" dirty="0" smtClean="0">
                        <a:solidFill>
                          <a:schemeClr val="dk1"/>
                        </a:solidFill>
                        <a:latin typeface="TH SarabunPSK" pitchFamily="34" charset="-34"/>
                        <a:ea typeface="+mn-ea"/>
                        <a:cs typeface="TH SarabunPSK" pitchFamily="34" charset="-34"/>
                      </a:endParaRPr>
                    </a:p>
                    <a:p>
                      <a:r>
                        <a:rPr kumimoji="0" lang="th-TH" sz="2400" b="0" kern="1200" dirty="0" smtClean="0">
                          <a:solidFill>
                            <a:schemeClr val="dk1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๒. สรุปประเด็นสำคัญ</a:t>
                      </a:r>
                      <a:endParaRPr kumimoji="0" lang="en-US" sz="2400" b="0" kern="1200" dirty="0" smtClean="0">
                        <a:solidFill>
                          <a:schemeClr val="dk1"/>
                        </a:solidFill>
                        <a:latin typeface="TH SarabunPSK" pitchFamily="34" charset="-34"/>
                        <a:ea typeface="+mn-ea"/>
                        <a:cs typeface="TH SarabunPSK" pitchFamily="34" charset="-34"/>
                      </a:endParaRPr>
                    </a:p>
                    <a:p>
                      <a:r>
                        <a:rPr kumimoji="0" lang="th-TH" sz="2400" b="0" kern="1200" dirty="0" smtClean="0">
                          <a:solidFill>
                            <a:schemeClr val="dk1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๓. จัดทำประเด็น/ขั้นตอน/แบบฟอร์มการดำเนินการ</a:t>
                      </a:r>
                      <a:endParaRPr kumimoji="0" lang="en-US" sz="2400" b="0" kern="1200" dirty="0" smtClean="0">
                        <a:solidFill>
                          <a:schemeClr val="dk1"/>
                        </a:solidFill>
                        <a:latin typeface="TH SarabunPSK" pitchFamily="34" charset="-34"/>
                        <a:ea typeface="+mn-ea"/>
                        <a:cs typeface="TH SarabunPSK" pitchFamily="34" charset="-34"/>
                      </a:endParaRPr>
                    </a:p>
                    <a:p>
                      <a:r>
                        <a:rPr kumimoji="0" lang="th-TH" sz="2400" b="0" kern="1200" dirty="0" smtClean="0">
                          <a:solidFill>
                            <a:schemeClr val="dk1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๔.  ยกร่างประกาศ</a:t>
                      </a:r>
                      <a:endParaRPr kumimoji="0" lang="en-US" sz="2400" b="0" kern="1200" dirty="0" smtClean="0">
                        <a:solidFill>
                          <a:schemeClr val="dk1"/>
                        </a:solidFill>
                        <a:latin typeface="TH SarabunPSK" pitchFamily="34" charset="-34"/>
                        <a:ea typeface="+mn-ea"/>
                        <a:cs typeface="TH SarabunPSK" pitchFamily="34" charset="-34"/>
                      </a:endParaRPr>
                    </a:p>
                    <a:p>
                      <a:r>
                        <a:rPr kumimoji="0" lang="th-TH" sz="2400" b="0" kern="1200" dirty="0" smtClean="0">
                          <a:solidFill>
                            <a:schemeClr val="dk1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๕.  เสนอคณะกรรมการ/คณะทำงาน.พิจารณา....</a:t>
                      </a:r>
                      <a:endParaRPr kumimoji="0" lang="en-US" sz="2400" b="0" kern="1200" dirty="0" smtClean="0">
                        <a:solidFill>
                          <a:schemeClr val="dk1"/>
                        </a:solidFill>
                        <a:latin typeface="TH SarabunPSK" pitchFamily="34" charset="-34"/>
                        <a:ea typeface="+mn-ea"/>
                        <a:cs typeface="TH SarabunPSK" pitchFamily="34" charset="-34"/>
                      </a:endParaRPr>
                    </a:p>
                    <a:p>
                      <a:r>
                        <a:rPr kumimoji="0" lang="th-TH" sz="2400" b="0" kern="1200" dirty="0" smtClean="0">
                          <a:solidFill>
                            <a:schemeClr val="dk1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๖. แก้ไขปรับปรุงร่างประกาศตามมติคณะกรรมการ/คณะทำงาน</a:t>
                      </a:r>
                      <a:endParaRPr kumimoji="0" lang="en-US" sz="2400" b="0" kern="1200" dirty="0" smtClean="0">
                        <a:solidFill>
                          <a:schemeClr val="dk1"/>
                        </a:solidFill>
                        <a:latin typeface="TH SarabunPSK" pitchFamily="34" charset="-34"/>
                        <a:ea typeface="+mn-ea"/>
                        <a:cs typeface="TH SarabunPSK" pitchFamily="34" charset="-34"/>
                      </a:endParaRPr>
                    </a:p>
                    <a:p>
                      <a:r>
                        <a:rPr kumimoji="0" lang="th-TH" sz="2400" b="0" kern="1200" dirty="0" smtClean="0">
                          <a:solidFill>
                            <a:schemeClr val="dk1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๖.  เสนอผู้มีอำนาจลงนาม...</a:t>
                      </a:r>
                      <a:endParaRPr kumimoji="0" lang="en-US" sz="2400" b="0" kern="1200" dirty="0" smtClean="0">
                        <a:solidFill>
                          <a:schemeClr val="dk1"/>
                        </a:solidFill>
                        <a:latin typeface="TH SarabunPSK" pitchFamily="34" charset="-34"/>
                        <a:ea typeface="+mn-ea"/>
                        <a:cs typeface="TH SarabunPSK" pitchFamily="34" charset="-34"/>
                      </a:endParaRPr>
                    </a:p>
                    <a:p>
                      <a:r>
                        <a:rPr kumimoji="0" lang="th-TH" sz="2400" b="0" kern="1200" dirty="0" smtClean="0">
                          <a:solidFill>
                            <a:schemeClr val="dk1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๗.  แจ้งเวียนประกาศให้หน่วยงานที่เกี่ยวข้อง</a:t>
                      </a:r>
                      <a:endParaRPr kumimoji="0" lang="en-US" sz="2400" b="0" kern="1200" dirty="0" smtClean="0">
                        <a:solidFill>
                          <a:schemeClr val="dk1"/>
                        </a:solidFill>
                        <a:latin typeface="TH SarabunPSK" pitchFamily="34" charset="-34"/>
                        <a:ea typeface="+mn-ea"/>
                        <a:cs typeface="TH SarabunPSK" pitchFamily="34" charset="-34"/>
                      </a:endParaRPr>
                    </a:p>
                    <a:p>
                      <a:r>
                        <a:rPr kumimoji="0" lang="th-TH" sz="2400" b="0" kern="1200" dirty="0" smtClean="0">
                          <a:solidFill>
                            <a:schemeClr val="dk1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๘.  </a:t>
                      </a:r>
                      <a:r>
                        <a:rPr kumimoji="0" lang="en-US" sz="2400" b="0" kern="1200" dirty="0" smtClean="0">
                          <a:solidFill>
                            <a:schemeClr val="dk1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upload </a:t>
                      </a:r>
                      <a:r>
                        <a:rPr kumimoji="0" lang="th-TH" sz="2400" b="0" kern="1200" dirty="0" smtClean="0">
                          <a:solidFill>
                            <a:schemeClr val="dk1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ประกาศใน </a:t>
                      </a:r>
                      <a:r>
                        <a:rPr kumimoji="0" lang="en-US" sz="2400" b="0" kern="1200" dirty="0" smtClean="0">
                          <a:solidFill>
                            <a:schemeClr val="dk1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website</a:t>
                      </a:r>
                      <a:r>
                        <a:rPr kumimoji="0" lang="th-TH" sz="2400" b="0" kern="1200" dirty="0" smtClean="0">
                          <a:solidFill>
                            <a:schemeClr val="dk1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 คณะ</a:t>
                      </a:r>
                      <a:endParaRPr lang="th-TH" sz="2400" b="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842248" cy="4572000"/>
          </a:xfrm>
        </p:spPr>
        <p:txBody>
          <a:bodyPr>
            <a:normAutofit fontScale="92500" lnSpcReduction="10000"/>
          </a:bodyPr>
          <a:lstStyle/>
          <a:p>
            <a:r>
              <a:rPr lang="th-TH" sz="3600" dirty="0" smtClean="0">
                <a:solidFill>
                  <a:schemeClr val="accent2">
                    <a:lumMod val="75000"/>
                  </a:schemeClr>
                </a:solidFill>
              </a:rPr>
              <a:t>วิธีการปฏิบัติงาน </a:t>
            </a:r>
          </a:p>
          <a:p>
            <a:r>
              <a:rPr lang="th-TH" sz="36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th-TH" sz="3600" dirty="0" smtClean="0">
                <a:solidFill>
                  <a:schemeClr val="tx1"/>
                </a:solidFill>
              </a:rPr>
              <a:t>เทคนิคในการทำงาน</a:t>
            </a:r>
          </a:p>
          <a:p>
            <a:pPr>
              <a:buNone/>
            </a:pPr>
            <a:r>
              <a:rPr lang="th-TH" sz="3600" b="0" dirty="0" smtClean="0"/>
              <a:t>รวบรวมข้อกฎหมาย </a:t>
            </a:r>
            <a:r>
              <a:rPr lang="en-US" sz="3600" b="0" dirty="0" smtClean="0"/>
              <a:t>: </a:t>
            </a:r>
            <a:r>
              <a:rPr lang="th-TH" sz="3600" b="0" dirty="0" smtClean="0"/>
              <a:t>ฉบับยกเลิก / ฉบับปัจจุบัน</a:t>
            </a:r>
          </a:p>
          <a:p>
            <a:pPr>
              <a:buNone/>
            </a:pPr>
            <a:r>
              <a:rPr lang="th-TH" sz="3600" b="0" dirty="0" smtClean="0"/>
              <a:t>จัดทำฐานข้อมูล</a:t>
            </a:r>
            <a:r>
              <a:rPr lang="en-US" sz="3600" b="0" dirty="0" smtClean="0"/>
              <a:t>      : </a:t>
            </a:r>
            <a:r>
              <a:rPr lang="th-TH" sz="3600" b="0" dirty="0" smtClean="0"/>
              <a:t>จำนวน/รายชื่อผู้รับทุน แยกตามปีการศึกษา/  </a:t>
            </a:r>
          </a:p>
          <a:p>
            <a:pPr>
              <a:buNone/>
            </a:pPr>
            <a:r>
              <a:rPr lang="th-TH" sz="3600" b="0" dirty="0" smtClean="0"/>
              <a:t>                           ประเภททุน/จำนวนทุน/จำนวนเงิน</a:t>
            </a:r>
          </a:p>
          <a:p>
            <a:pPr>
              <a:buNone/>
            </a:pPr>
            <a:r>
              <a:rPr lang="th-TH" sz="3600" b="0" dirty="0" smtClean="0"/>
              <a:t>ใช้ </a:t>
            </a:r>
            <a:r>
              <a:rPr lang="en-US" sz="3600" b="0" dirty="0" smtClean="0"/>
              <a:t>IT</a:t>
            </a:r>
            <a:r>
              <a:rPr lang="th-TH" sz="3600" b="0" dirty="0" smtClean="0"/>
              <a:t>                   </a:t>
            </a:r>
            <a:r>
              <a:rPr lang="en-US" sz="3600" b="0" dirty="0" smtClean="0"/>
              <a:t>:</a:t>
            </a:r>
            <a:r>
              <a:rPr lang="th-TH" sz="3600" b="0" dirty="0" smtClean="0"/>
              <a:t>  สืบค้นข้อมูล รายงานข้อมูล ประชาสัมพันธ์ข้อมูล</a:t>
            </a:r>
          </a:p>
          <a:p>
            <a:pPr>
              <a:buNone/>
            </a:pPr>
            <a:r>
              <a:rPr lang="th-TH" sz="3600" b="0" dirty="0" smtClean="0"/>
              <a:t>จัดเก็บเอกสารให้เป็นหมวดหมู่  </a:t>
            </a:r>
            <a:r>
              <a:rPr lang="en-US" sz="3600" b="0" dirty="0" smtClean="0"/>
              <a:t>:</a:t>
            </a:r>
            <a:r>
              <a:rPr lang="th-TH" sz="3600" b="0" dirty="0" smtClean="0"/>
              <a:t>  อ้างอิง ติดตามเรื่อง ตอบคำถาม  </a:t>
            </a:r>
          </a:p>
          <a:p>
            <a:pPr>
              <a:buNone/>
            </a:pPr>
            <a:r>
              <a:rPr lang="th-TH" sz="3600" b="0" dirty="0" smtClean="0"/>
              <a:t>ศึกษา </a:t>
            </a:r>
            <a:r>
              <a:rPr lang="en-US" sz="3600" b="0" dirty="0" smtClean="0"/>
              <a:t>style</a:t>
            </a:r>
            <a:r>
              <a:rPr lang="th-TH" sz="3600" b="0" dirty="0" smtClean="0"/>
              <a:t> ผู้บริหาร                      </a:t>
            </a:r>
            <a:endParaRPr lang="th-TH" sz="3600" b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h-TH" sz="4400" dirty="0" smtClean="0"/>
              <a:t>   บทที่ ๓  หลักเกณฑ์วิธีการปฏิบัติงานและเงื่อนไข</a:t>
            </a:r>
            <a:endParaRPr lang="th-TH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th-TH" sz="3600" dirty="0" smtClean="0">
                <a:solidFill>
                  <a:schemeClr val="accent2">
                    <a:lumMod val="75000"/>
                  </a:schemeClr>
                </a:solidFill>
              </a:rPr>
              <a:t>๓.๓  เงื่อนไข/ข้อสังเกต/ข้อควรระวัง/สิ่งที่ควรคำนึงในการปฏิบัติงาน</a:t>
            </a:r>
            <a:endParaRPr lang="en-US" sz="3600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th-TH" dirty="0" smtClean="0"/>
              <a:t>	 </a:t>
            </a:r>
            <a:r>
              <a:rPr lang="th-TH" sz="3600" dirty="0" smtClean="0"/>
              <a:t>นำเสนอจาก     </a:t>
            </a:r>
            <a:r>
              <a:rPr lang="th-TH" sz="3600" b="0" dirty="0" smtClean="0"/>
              <a:t>ประสบการณ์   	คำแนะนำ </a:t>
            </a:r>
            <a:endParaRPr lang="en-US" sz="3600" b="0" dirty="0" smtClean="0"/>
          </a:p>
          <a:p>
            <a:r>
              <a:rPr lang="th-TH" sz="3600" b="0" dirty="0" smtClean="0"/>
              <a:t>               </a:t>
            </a:r>
            <a:r>
              <a:rPr lang="en-US" sz="3600" b="0" dirty="0" smtClean="0"/>
              <a:t>	</a:t>
            </a:r>
            <a:r>
              <a:rPr lang="th-TH" sz="3600" b="0" dirty="0" smtClean="0"/>
              <a:t>	    กฎหมาย		ชั้นความลับ  </a:t>
            </a:r>
            <a:endParaRPr lang="en-US" sz="3600" b="0" dirty="0" smtClean="0"/>
          </a:p>
          <a:p>
            <a:r>
              <a:rPr lang="th-TH" sz="3600" b="0" dirty="0" smtClean="0"/>
              <a:t>			    ระดับความสำคัญของผู้ที่เกื่ยวข้อง 	</a:t>
            </a:r>
            <a:r>
              <a:rPr lang="en-US" sz="3600" b="0" dirty="0" smtClean="0"/>
              <a:t>    </a:t>
            </a:r>
          </a:p>
          <a:p>
            <a:r>
              <a:rPr lang="th-TH" sz="3600" b="0" dirty="0" smtClean="0"/>
              <a:t>			    สิทธิประโยชน์ของผู้ที่เกี่ยวข้อง  </a:t>
            </a:r>
          </a:p>
          <a:p>
            <a:pPr lvl="8">
              <a:buNone/>
            </a:pPr>
            <a:r>
              <a:rPr lang="th-TH" sz="3600" dirty="0" smtClean="0">
                <a:latin typeface="TH SarabunPSK" pitchFamily="34" charset="-34"/>
                <a:cs typeface="TH SarabunPSK" pitchFamily="34" charset="-34"/>
              </a:rPr>
              <a:t>         ความเสี่ยง  ความเสียหาย </a:t>
            </a:r>
            <a:endParaRPr lang="en-US" sz="3600" b="0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buNone/>
            </a:pPr>
            <a:r>
              <a:rPr lang="en-US" dirty="0" smtClean="0"/>
              <a:t> </a:t>
            </a:r>
          </a:p>
          <a:p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h-TH" sz="4400" dirty="0" smtClean="0"/>
              <a:t>     </a:t>
            </a:r>
            <a:r>
              <a:rPr lang="th-TH" sz="4900" dirty="0" smtClean="0"/>
              <a:t>บทที่ ๓  หลักเกณฑ์วิธีการปฏิบัติงานและเงื่อนไข</a:t>
            </a:r>
            <a:endParaRPr lang="th-TH" sz="49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926288"/>
          </a:xfrm>
        </p:spPr>
        <p:txBody>
          <a:bodyPr>
            <a:normAutofit lnSpcReduction="10000"/>
          </a:bodyPr>
          <a:lstStyle/>
          <a:p>
            <a:r>
              <a:rPr lang="th-TH" sz="3600" dirty="0" smtClean="0">
                <a:solidFill>
                  <a:schemeClr val="accent2">
                    <a:lumMod val="75000"/>
                  </a:schemeClr>
                </a:solidFill>
              </a:rPr>
              <a:t>๓.๔  แนวคิดหรืองานวิจัยที่เกี่ยวข้อง (ถ้ามี)  และนิยามศัพท์เฉพาะ (หากจำเป็น</a:t>
            </a:r>
            <a:r>
              <a:rPr lang="th-TH" dirty="0" smtClean="0"/>
              <a:t>)</a:t>
            </a:r>
            <a:endParaRPr lang="en-US" dirty="0" smtClean="0"/>
          </a:p>
          <a:p>
            <a:r>
              <a:rPr lang="th-TH" sz="28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th-TH" sz="3600" dirty="0" smtClean="0">
                <a:solidFill>
                  <a:schemeClr val="tx1"/>
                </a:solidFill>
              </a:rPr>
              <a:t>แนวคิดหรืองานวิจัยที่เกี่ยวข้อง </a:t>
            </a:r>
            <a:r>
              <a:rPr lang="en-US" sz="3600" dirty="0" smtClean="0"/>
              <a:t>	</a:t>
            </a:r>
            <a:r>
              <a:rPr lang="th-TH" sz="3600" b="0" dirty="0" smtClean="0"/>
              <a:t>ศึกษา/ค้นคว้าจากงานวิจัย  บทความ  </a:t>
            </a:r>
            <a:r>
              <a:rPr lang="en-US" sz="3600" b="0" dirty="0" smtClean="0"/>
              <a:t>internet</a:t>
            </a:r>
          </a:p>
          <a:p>
            <a:r>
              <a:rPr lang="th-TH" sz="3600" dirty="0" smtClean="0"/>
              <a:t>นิยามศัพท์เฉพาะ  </a:t>
            </a:r>
            <a:r>
              <a:rPr lang="th-TH" sz="3600" b="0" dirty="0" smtClean="0"/>
              <a:t>เป็นการชี้แจงให้ผู้อ่านทราบความหมายของคำศัพท์เฉพาะ ซึ่งอาจเป็นภาษาไทยหรือภาษาอังกฤษ  หรือคำย่อที่เกี่ยวข้องกับเนื้อหาหรือกฎระเบียบในเรื่องที่นำเสนอ เพื่อให้เป็นที่เข้าใจตรงกัน</a:t>
            </a:r>
            <a:endParaRPr lang="en-US" sz="3600" b="0" dirty="0" smtClean="0"/>
          </a:p>
          <a:p>
            <a:r>
              <a:rPr lang="en-US" sz="3600" dirty="0" smtClean="0"/>
              <a:t> </a:t>
            </a:r>
          </a:p>
          <a:p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4000" dirty="0" smtClean="0"/>
              <a:t>ภาคผนวก</a:t>
            </a:r>
            <a:endParaRPr lang="th-TH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th-TH" sz="3600" dirty="0" smtClean="0"/>
              <a:t>หมายถึง </a:t>
            </a:r>
          </a:p>
          <a:p>
            <a:r>
              <a:rPr lang="th-TH" sz="3600" dirty="0" smtClean="0"/>
              <a:t> จะมีหรือไม่ แล้วแต่ความจำเป็น</a:t>
            </a:r>
          </a:p>
          <a:p>
            <a:r>
              <a:rPr lang="th-TH" sz="3600" dirty="0" smtClean="0"/>
              <a:t>เป็นส่วนที่เกี่ยวข้องกับงานที่เขียน แต่ไม่ใช่เนื้อหาของงาน</a:t>
            </a:r>
          </a:p>
          <a:p>
            <a:r>
              <a:rPr lang="th-TH" sz="3600" dirty="0" smtClean="0"/>
              <a:t>เป็นส่วนที่นำมาเพิ่มเติมขึ้นในตอนท้ายเพื่อช่วยให้ผู้ศึกษาค้นคว้าเข้าใจได้แจ่มแจ้งยิ่งขึ้น</a:t>
            </a:r>
          </a:p>
          <a:p>
            <a:pPr>
              <a:buNone/>
            </a:pPr>
            <a:r>
              <a:rPr lang="th-TH" sz="3600" dirty="0" smtClean="0"/>
              <a:t>เช่น</a:t>
            </a:r>
          </a:p>
          <a:p>
            <a:r>
              <a:rPr lang="th-TH" sz="3600" dirty="0" smtClean="0"/>
              <a:t>แบบสอบถาม แบบสัมภาษณ์</a:t>
            </a:r>
          </a:p>
          <a:p>
            <a:r>
              <a:rPr lang="th-TH" sz="3600" dirty="0" smtClean="0"/>
              <a:t>รูปภาพ</a:t>
            </a:r>
          </a:p>
          <a:p>
            <a:pPr>
              <a:buNone/>
            </a:pPr>
            <a:endParaRPr lang="th-TH" dirty="0" smtClean="0"/>
          </a:p>
          <a:p>
            <a:pPr>
              <a:buNone/>
            </a:pPr>
            <a:endParaRPr lang="th-TH" dirty="0" smtClean="0"/>
          </a:p>
          <a:p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h-TH" sz="4400" dirty="0" smtClean="0"/>
              <a:t>หัวข้อ</a:t>
            </a:r>
            <a:endParaRPr lang="th-TH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842248" cy="4572000"/>
          </a:xfrm>
        </p:spPr>
        <p:txBody>
          <a:bodyPr>
            <a:normAutofit/>
          </a:bodyPr>
          <a:lstStyle/>
          <a:p>
            <a:r>
              <a:rPr lang="th-TH" sz="4000" dirty="0" smtClean="0"/>
              <a:t>บทที่ ๑  บทนำ</a:t>
            </a:r>
          </a:p>
          <a:p>
            <a:r>
              <a:rPr lang="th-TH" sz="4000" dirty="0" smtClean="0"/>
              <a:t>บทที่ ๒  บทบาทหน้าที่ความรับผิดชอบ</a:t>
            </a:r>
          </a:p>
          <a:p>
            <a:r>
              <a:rPr lang="th-TH" sz="4000" dirty="0" smtClean="0"/>
              <a:t>บทที่ ๓  หลักเกณฑ์วิธีการปฏิบัติงานและเงื่อนไข</a:t>
            </a:r>
          </a:p>
          <a:p>
            <a:r>
              <a:rPr lang="th-TH" sz="4000" dirty="0" smtClean="0"/>
              <a:t>บทที่ ๔  เทคนิคในการปฏิบัติงาน</a:t>
            </a:r>
          </a:p>
          <a:p>
            <a:r>
              <a:rPr lang="th-TH" sz="4000" dirty="0" smtClean="0"/>
              <a:t>บทที่ ๕  ปัญหา อุปสรรค แนวทางแก้ไข และการพัฒนางาน </a:t>
            </a:r>
            <a:endParaRPr lang="th-TH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h-TH" sz="4400" dirty="0" smtClean="0"/>
              <a:t>ข้อแนะนำเพิ่มเติม</a:t>
            </a:r>
            <a:endParaRPr lang="th-TH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782272"/>
          </a:xfrm>
        </p:spPr>
        <p:txBody>
          <a:bodyPr>
            <a:normAutofit/>
          </a:bodyPr>
          <a:lstStyle/>
          <a:p>
            <a:r>
              <a:rPr lang="th-TH" sz="3600" dirty="0" smtClean="0">
                <a:solidFill>
                  <a:schemeClr val="accent2">
                    <a:lumMod val="75000"/>
                  </a:schemeClr>
                </a:solidFill>
              </a:rPr>
              <a:t>ระดับ ๑  </a:t>
            </a:r>
            <a:r>
              <a:rPr lang="en-US" sz="3600" dirty="0" smtClean="0">
                <a:solidFill>
                  <a:schemeClr val="accent2">
                    <a:lumMod val="75000"/>
                  </a:schemeClr>
                </a:solidFill>
              </a:rPr>
              <a:t>Manual Book</a:t>
            </a:r>
            <a:r>
              <a:rPr lang="th-TH" sz="3600" dirty="0" smtClean="0">
                <a:solidFill>
                  <a:schemeClr val="accent2">
                    <a:lumMod val="75000"/>
                  </a:schemeClr>
                </a:solidFill>
              </a:rPr>
              <a:t>	</a:t>
            </a:r>
            <a:r>
              <a:rPr lang="th-TH" sz="3600" b="0" dirty="0" smtClean="0"/>
              <a:t>นำกฎ ระเบียบ ข้อบังคับ หนังสือเวียน  </a:t>
            </a:r>
          </a:p>
          <a:p>
            <a:pPr>
              <a:buNone/>
            </a:pPr>
            <a:r>
              <a:rPr lang="th-TH" sz="3600" b="0" dirty="0" smtClean="0"/>
              <a:t>                                      หนังสือตอบข้อหารือ  มติต่างๆที่</a:t>
            </a:r>
          </a:p>
          <a:p>
            <a:pPr>
              <a:buNone/>
            </a:pPr>
            <a:r>
              <a:rPr lang="th-TH" sz="3600" b="0" dirty="0" smtClean="0"/>
              <a:t>                                       เกี่ยวข้อง รวบรวมให้เป็นหมวดหมู่  </a:t>
            </a:r>
          </a:p>
          <a:p>
            <a:pPr>
              <a:buNone/>
            </a:pPr>
            <a:r>
              <a:rPr lang="th-TH" sz="3600" b="0" dirty="0" smtClean="0"/>
              <a:t>                                       จัดทำเป็นรูปเล่ม</a:t>
            </a:r>
            <a:endParaRPr lang="en-US" sz="3600" b="0" dirty="0" smtClean="0"/>
          </a:p>
          <a:p>
            <a:r>
              <a:rPr lang="th-TH" sz="3600" dirty="0" smtClean="0">
                <a:solidFill>
                  <a:schemeClr val="accent2">
                    <a:lumMod val="75000"/>
                  </a:schemeClr>
                </a:solidFill>
              </a:rPr>
              <a:t>ระดับ ๒ </a:t>
            </a:r>
            <a:r>
              <a:rPr lang="en-US" sz="3600" dirty="0" smtClean="0">
                <a:solidFill>
                  <a:schemeClr val="accent2">
                    <a:lumMod val="75000"/>
                  </a:schemeClr>
                </a:solidFill>
              </a:rPr>
              <a:t>Cook Book </a:t>
            </a:r>
            <a:r>
              <a:rPr lang="en-US" sz="3600" dirty="0" smtClean="0"/>
              <a:t>	</a:t>
            </a:r>
            <a:r>
              <a:rPr lang="th-TH" sz="3600" b="0" dirty="0" smtClean="0"/>
              <a:t>๑</a:t>
            </a:r>
            <a:r>
              <a:rPr lang="en-US" sz="3600" b="0" dirty="0" smtClean="0"/>
              <a:t> +</a:t>
            </a:r>
            <a:r>
              <a:rPr lang="th-TH" sz="3600" b="0" dirty="0" smtClean="0"/>
              <a:t> แต่เพิ่มขั้นตอน วิธีการปฏิบัติงาน</a:t>
            </a:r>
            <a:endParaRPr lang="en-US" sz="3600" b="0" dirty="0" smtClean="0"/>
          </a:p>
          <a:p>
            <a:r>
              <a:rPr lang="th-TH" sz="3600" dirty="0" smtClean="0">
                <a:solidFill>
                  <a:schemeClr val="accent2">
                    <a:lumMod val="75000"/>
                  </a:schemeClr>
                </a:solidFill>
              </a:rPr>
              <a:t>ระดับ ๓ </a:t>
            </a:r>
            <a:r>
              <a:rPr lang="en-US" sz="3600" dirty="0" smtClean="0">
                <a:solidFill>
                  <a:schemeClr val="accent2">
                    <a:lumMod val="75000"/>
                  </a:schemeClr>
                </a:solidFill>
              </a:rPr>
              <a:t>Tip</a:t>
            </a:r>
            <a:r>
              <a:rPr lang="th-TH" sz="36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3600" dirty="0" smtClean="0">
                <a:solidFill>
                  <a:schemeClr val="accent2">
                    <a:lumMod val="75000"/>
                  </a:schemeClr>
                </a:solidFill>
              </a:rPr>
              <a:t>Book</a:t>
            </a:r>
            <a:r>
              <a:rPr lang="th-TH" sz="3600" dirty="0" smtClean="0">
                <a:solidFill>
                  <a:schemeClr val="accent2">
                    <a:lumMod val="75000"/>
                  </a:schemeClr>
                </a:solidFill>
              </a:rPr>
              <a:t>		</a:t>
            </a:r>
            <a:r>
              <a:rPr lang="th-TH" sz="3600" b="0" dirty="0" smtClean="0">
                <a:solidFill>
                  <a:schemeClr val="tx1"/>
                </a:solidFill>
              </a:rPr>
              <a:t>๑ + ๒ + เทคนิค ประสบการณ์ในสาขา </a:t>
            </a:r>
          </a:p>
          <a:p>
            <a:r>
              <a:rPr lang="th-TH" sz="3600" b="0" dirty="0" smtClean="0">
                <a:solidFill>
                  <a:schemeClr val="tx1"/>
                </a:solidFill>
              </a:rPr>
              <a:t>                                   วิชาชีพ</a:t>
            </a:r>
            <a:endParaRPr lang="en-US" sz="3600" b="0" dirty="0" smtClean="0">
              <a:solidFill>
                <a:schemeClr val="tx1"/>
              </a:solidFill>
            </a:endParaRPr>
          </a:p>
          <a:p>
            <a:endParaRPr lang="th-TH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h-TH" sz="4400" dirty="0" smtClean="0"/>
              <a:t>ข้อแนะนำเพิ่มเติม</a:t>
            </a:r>
            <a:endParaRPr lang="th-TH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sz="3600" dirty="0" smtClean="0">
                <a:solidFill>
                  <a:schemeClr val="accent2">
                    <a:lumMod val="75000"/>
                  </a:schemeClr>
                </a:solidFill>
              </a:rPr>
              <a:t>ลักษณะคู่มือที่ดี</a:t>
            </a:r>
            <a:r>
              <a:rPr lang="en-US" sz="3600" dirty="0" smtClean="0">
                <a:solidFill>
                  <a:schemeClr val="accent2">
                    <a:lumMod val="75000"/>
                  </a:schemeClr>
                </a:solidFill>
              </a:rPr>
              <a:t>	</a:t>
            </a:r>
            <a:r>
              <a:rPr lang="en-US" dirty="0" smtClean="0"/>
              <a:t>				</a:t>
            </a:r>
          </a:p>
          <a:p>
            <a:r>
              <a:rPr lang="th-TH" sz="3600" b="0" dirty="0" smtClean="0"/>
              <a:t>กระชับ  ชัดเจน  เข้าใจง่าย  </a:t>
            </a:r>
            <a:endParaRPr lang="en-US" sz="3600" b="0" dirty="0" smtClean="0"/>
          </a:p>
          <a:p>
            <a:r>
              <a:rPr lang="th-TH" sz="3600" b="0" dirty="0" smtClean="0"/>
              <a:t>น่าสนใจ  น่าติดตาม</a:t>
            </a:r>
            <a:endParaRPr lang="en-US" sz="3600" b="0" dirty="0" smtClean="0"/>
          </a:p>
          <a:p>
            <a:r>
              <a:rPr lang="th-TH" sz="3600" b="0" dirty="0" smtClean="0"/>
              <a:t>ถูกต้อง  เป็นปัจจุบัน</a:t>
            </a:r>
            <a:endParaRPr lang="en-US" sz="3600" b="0" dirty="0" smtClean="0"/>
          </a:p>
          <a:p>
            <a:r>
              <a:rPr lang="th-TH" sz="3600" b="0" dirty="0" smtClean="0"/>
              <a:t>เป็นประโยชน์ต่อการปฏิบัติงาน</a:t>
            </a:r>
            <a:endParaRPr lang="en-US" sz="3600" b="0" dirty="0" smtClean="0"/>
          </a:p>
          <a:p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h-TH" sz="4400" dirty="0" smtClean="0"/>
              <a:t>ข้อแนะนำเพิ่มเติม</a:t>
            </a:r>
            <a:endParaRPr lang="th-TH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sz="3600" dirty="0" smtClean="0">
                <a:solidFill>
                  <a:schemeClr val="accent2">
                    <a:lumMod val="75000"/>
                  </a:schemeClr>
                </a:solidFill>
              </a:rPr>
              <a:t>ขั้นตอนในการจัดทำคู่มือการปฏิบัติงาน</a:t>
            </a:r>
            <a:endParaRPr lang="en-US" sz="3600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th-TH" sz="3600" dirty="0" smtClean="0"/>
              <a:t>กำหนดชื่อเรื่อง</a:t>
            </a:r>
            <a:r>
              <a:rPr lang="en-US" sz="3600" b="0" dirty="0" smtClean="0"/>
              <a:t>		</a:t>
            </a:r>
            <a:r>
              <a:rPr lang="th-TH" sz="3600" b="0" dirty="0" smtClean="0"/>
              <a:t>ตรงกับภาระงานหลัก</a:t>
            </a:r>
            <a:endParaRPr lang="en-US" sz="3600" b="0" dirty="0" smtClean="0"/>
          </a:p>
          <a:p>
            <a:r>
              <a:rPr lang="th-TH" sz="3600" dirty="0" smtClean="0"/>
              <a:t>รวบรวมเอกสาร</a:t>
            </a:r>
            <a:r>
              <a:rPr lang="th-TH" sz="3600" b="0" dirty="0" smtClean="0"/>
              <a:t>		จัดไว้เป็นหมวดหมู่</a:t>
            </a:r>
            <a:endParaRPr lang="en-US" sz="3600" b="0" dirty="0" smtClean="0"/>
          </a:p>
          <a:p>
            <a:r>
              <a:rPr lang="th-TH" sz="3600" dirty="0" smtClean="0"/>
              <a:t>ศึกษาเอกสาร</a:t>
            </a:r>
            <a:r>
              <a:rPr lang="en-US" sz="3600" b="0" dirty="0" smtClean="0"/>
              <a:t>		</a:t>
            </a:r>
            <a:r>
              <a:rPr lang="th-TH" sz="3600" b="0" dirty="0" smtClean="0"/>
              <a:t>จดประเด็นสำคัญ/หลัก</a:t>
            </a:r>
            <a:endParaRPr lang="en-US" sz="3600" b="0" dirty="0" smtClean="0"/>
          </a:p>
          <a:p>
            <a:r>
              <a:rPr lang="th-TH" sz="3600" dirty="0" smtClean="0"/>
              <a:t>กำหนดโครงเรื่อง กรอบการเขียน ขอบเขตเนื้อหา</a:t>
            </a:r>
            <a:endParaRPr lang="en-US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h-TH" sz="4400" dirty="0" smtClean="0"/>
              <a:t>ข้อแนะนำเพิ่มเติม</a:t>
            </a:r>
            <a:endParaRPr lang="th-TH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842248" cy="4572000"/>
          </a:xfrm>
        </p:spPr>
        <p:txBody>
          <a:bodyPr/>
          <a:lstStyle/>
          <a:p>
            <a:r>
              <a:rPr lang="th-TH" sz="3600" dirty="0" smtClean="0"/>
              <a:t>ออกแบบการจัดทำ</a:t>
            </a:r>
            <a:r>
              <a:rPr lang="en-US" sz="3600" b="0" dirty="0" smtClean="0"/>
              <a:t>	</a:t>
            </a:r>
            <a:r>
              <a:rPr lang="th-TH" sz="3600" b="0" dirty="0" smtClean="0"/>
              <a:t>แบบตัวอักษร   แบบตัวเลข  หัวข้อใหญ่  หัวข้อ</a:t>
            </a:r>
          </a:p>
          <a:p>
            <a:pPr>
              <a:buNone/>
            </a:pPr>
            <a:r>
              <a:rPr lang="th-TH" sz="3600" b="0" dirty="0" smtClean="0"/>
              <a:t>                            ย่อย</a:t>
            </a:r>
            <a:r>
              <a:rPr lang="en-US" sz="3600" b="0" dirty="0" smtClean="0"/>
              <a:t>  </a:t>
            </a:r>
            <a:r>
              <a:rPr lang="th-TH" sz="3600" b="0" dirty="0" smtClean="0"/>
              <a:t>กั้นหน้า  กั้นหลัง  ตำแหน่งหมายเลขหน้า  </a:t>
            </a:r>
            <a:endParaRPr lang="en-US" sz="3600" b="0" dirty="0" smtClean="0"/>
          </a:p>
          <a:p>
            <a:r>
              <a:rPr lang="th-TH" sz="4400" dirty="0" smtClean="0">
                <a:solidFill>
                  <a:srgbClr val="FF0000"/>
                </a:solidFill>
              </a:rPr>
              <a:t>ลงมือทำ		กำหนดเวลาแล้วเสร็จ  </a:t>
            </a:r>
            <a:endParaRPr lang="en-US" sz="4400" dirty="0" smtClean="0">
              <a:solidFill>
                <a:srgbClr val="FF0000"/>
              </a:solidFill>
            </a:endParaRPr>
          </a:p>
          <a:p>
            <a:r>
              <a:rPr lang="th-TH" sz="3600" dirty="0" smtClean="0"/>
              <a:t>พิสูจน์อักษร</a:t>
            </a:r>
            <a:r>
              <a:rPr lang="en-US" sz="3600" dirty="0" smtClean="0"/>
              <a:t>	</a:t>
            </a:r>
            <a:r>
              <a:rPr lang="en-US" sz="3600" b="0" dirty="0" smtClean="0"/>
              <a:t>	</a:t>
            </a:r>
            <a:r>
              <a:rPr lang="th-TH" sz="3600" b="0" dirty="0" smtClean="0"/>
              <a:t>พจนานุกรม  </a:t>
            </a:r>
            <a:endParaRPr lang="en-US" sz="3600" b="0" dirty="0" smtClean="0"/>
          </a:p>
          <a:p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dirty="0" smtClean="0"/>
              <a:t>เกณฑ์การประเมินคุณภาพของคู่มือการปฏิบัติงาน</a:t>
            </a:r>
            <a:r>
              <a:rPr lang="en-US" dirty="0" smtClean="0"/>
              <a:t> 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</a:p>
          <a:p>
            <a:endParaRPr lang="th-TH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51520" y="1412776"/>
          <a:ext cx="8640960" cy="52850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59196"/>
                <a:gridCol w="6681764"/>
              </a:tblGrid>
              <a:tr h="659864">
                <a:tc>
                  <a:txBody>
                    <a:bodyPr/>
                    <a:lstStyle/>
                    <a:p>
                      <a:pPr algn="ctr"/>
                      <a:r>
                        <a:rPr kumimoji="0" lang="th-TH" sz="3200" b="1" kern="1200" dirty="0" smtClean="0">
                          <a:solidFill>
                            <a:schemeClr val="lt1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ประเภทผลงาน</a:t>
                      </a:r>
                      <a:endParaRPr lang="th-TH" sz="32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h-TH" sz="3200" b="1" kern="1200" dirty="0" smtClean="0">
                          <a:solidFill>
                            <a:schemeClr val="lt1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ระดับคุณภาพ</a:t>
                      </a:r>
                      <a:endParaRPr lang="th-TH" sz="32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</a:tr>
              <a:tr h="462514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2200" b="1" kern="1200" dirty="0" smtClean="0">
                          <a:solidFill>
                            <a:schemeClr val="dk1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คู่มือปฏิบัติงานหลัก</a:t>
                      </a:r>
                      <a:endParaRPr kumimoji="0" lang="en-US" sz="2200" kern="1200" dirty="0" smtClean="0">
                        <a:solidFill>
                          <a:schemeClr val="dk1"/>
                        </a:solidFill>
                        <a:latin typeface="TH SarabunPSK" pitchFamily="34" charset="-34"/>
                        <a:ea typeface="+mn-ea"/>
                        <a:cs typeface="TH SarabunPSK" pitchFamily="34" charset="-34"/>
                      </a:endParaRPr>
                    </a:p>
                    <a:p>
                      <a:endParaRPr lang="th-TH" sz="22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th-TH" sz="2200" b="1" u="sng" kern="1200" dirty="0" smtClean="0">
                          <a:solidFill>
                            <a:schemeClr val="dk1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ระดับดี</a:t>
                      </a:r>
                      <a:r>
                        <a:rPr kumimoji="0" lang="th-TH" sz="2200" b="1" kern="1200" dirty="0" smtClean="0">
                          <a:solidFill>
                            <a:schemeClr val="dk1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  </a:t>
                      </a:r>
                      <a:r>
                        <a:rPr kumimoji="0" lang="th-TH" sz="2200" b="0" kern="1200" dirty="0" smtClean="0">
                          <a:solidFill>
                            <a:schemeClr val="dk1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เป็นเอกสารแสดงเส้นทางการทำงานในงานหลักของตำแหน่งตั้งแต่จุดเริ่มต้นจนสิ้นสุดกระบวนการ โดยระบุขั้นตอนและรายละเอียดของกระบวนการต่างๆ ในการปฏิบัติงาน กฎ ระเบียบที่เกี่ยวข้องในการปฏิบัติงาน ตลอดจนแนวทางการแก้ไขปัญหาและข้อเสนอแนะในการปฏิบัติงานดังกล่าวซึ่งต้องใช้ประกอบการปฏิบัติงานมาแล้ว และต้องมีการปรับปรุงเปลี่ยนแปลง หรือมีการเปลี่ยนแปลงการปฏิบัติงาน ซึ่งเป็นประโยชน์ต่อหน่วยงานหรือสถาบันอุดมศึกษาและสามารถนำไปใช้เป็นแหล่งอ้างอิงหรือนำไปปฏิบัติได้</a:t>
                      </a:r>
                      <a:endParaRPr kumimoji="0" lang="en-US" sz="2200" b="0" kern="1200" dirty="0" smtClean="0">
                        <a:solidFill>
                          <a:schemeClr val="dk1"/>
                        </a:solidFill>
                        <a:latin typeface="TH SarabunPSK" pitchFamily="34" charset="-34"/>
                        <a:ea typeface="+mn-ea"/>
                        <a:cs typeface="TH SarabunPSK" pitchFamily="34" charset="-34"/>
                      </a:endParaRPr>
                    </a:p>
                    <a:p>
                      <a:r>
                        <a:rPr kumimoji="0" lang="th-TH" sz="2200" b="1" u="sng" kern="1200" dirty="0" smtClean="0">
                          <a:solidFill>
                            <a:schemeClr val="dk1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ระดับดีมาก</a:t>
                      </a:r>
                      <a:r>
                        <a:rPr kumimoji="0" lang="th-TH" sz="2200" kern="1200" dirty="0" smtClean="0">
                          <a:solidFill>
                            <a:schemeClr val="dk1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  ใช้เกณฑ์เดียวกับระดับดีและต้อง</a:t>
                      </a:r>
                      <a:endParaRPr kumimoji="0" lang="en-US" sz="2200" kern="1200" dirty="0" smtClean="0">
                        <a:solidFill>
                          <a:schemeClr val="dk1"/>
                        </a:solidFill>
                        <a:latin typeface="TH SarabunPSK" pitchFamily="34" charset="-34"/>
                        <a:ea typeface="+mn-ea"/>
                        <a:cs typeface="TH SarabunPSK" pitchFamily="34" charset="-34"/>
                      </a:endParaRPr>
                    </a:p>
                    <a:p>
                      <a:r>
                        <a:rPr kumimoji="0" lang="th-TH" sz="2200" kern="1200" dirty="0" smtClean="0">
                          <a:solidFill>
                            <a:schemeClr val="dk1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                ๑. ก่อให้เกิดความรู้ใหม่หรือเทคนิควิธีการใหม่</a:t>
                      </a:r>
                      <a:endParaRPr kumimoji="0" lang="en-US" sz="2200" kern="1200" dirty="0" smtClean="0">
                        <a:solidFill>
                          <a:schemeClr val="dk1"/>
                        </a:solidFill>
                        <a:latin typeface="TH SarabunPSK" pitchFamily="34" charset="-34"/>
                        <a:ea typeface="+mn-ea"/>
                        <a:cs typeface="TH SarabunPSK" pitchFamily="34" charset="-34"/>
                      </a:endParaRPr>
                    </a:p>
                    <a:p>
                      <a:r>
                        <a:rPr kumimoji="0" lang="th-TH" sz="2200" kern="1200" dirty="0" smtClean="0">
                          <a:solidFill>
                            <a:schemeClr val="dk1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                ๒. เป็นประโยชน์ต่อการพัฒนาระบบหรือมาตรฐานของงาน</a:t>
                      </a:r>
                      <a:endParaRPr kumimoji="0" lang="en-US" sz="2200" kern="1200" dirty="0" smtClean="0">
                        <a:solidFill>
                          <a:schemeClr val="dk1"/>
                        </a:solidFill>
                        <a:latin typeface="TH SarabunPSK" pitchFamily="34" charset="-34"/>
                        <a:ea typeface="+mn-ea"/>
                        <a:cs typeface="TH SarabunPSK" pitchFamily="34" charset="-34"/>
                      </a:endParaRPr>
                    </a:p>
                    <a:p>
                      <a:r>
                        <a:rPr kumimoji="0" lang="th-TH" sz="2200" b="1" u="sng" kern="1200" dirty="0" smtClean="0">
                          <a:solidFill>
                            <a:schemeClr val="dk1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ระดับดีเด่น</a:t>
                      </a:r>
                      <a:r>
                        <a:rPr kumimoji="0" lang="th-TH" sz="2200" kern="1200" dirty="0" smtClean="0">
                          <a:solidFill>
                            <a:schemeClr val="dk1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  ใช้เกณฑ์เดียวกับระดับดีมากและต้อง</a:t>
                      </a:r>
                      <a:endParaRPr kumimoji="0" lang="en-US" sz="2200" kern="1200" dirty="0" smtClean="0">
                        <a:solidFill>
                          <a:schemeClr val="dk1"/>
                        </a:solidFill>
                        <a:latin typeface="TH SarabunPSK" pitchFamily="34" charset="-34"/>
                        <a:ea typeface="+mn-ea"/>
                        <a:cs typeface="TH SarabunPSK" pitchFamily="34" charset="-34"/>
                      </a:endParaRPr>
                    </a:p>
                    <a:p>
                      <a:r>
                        <a:rPr kumimoji="0" lang="th-TH" sz="2200" kern="1200" dirty="0" smtClean="0">
                          <a:solidFill>
                            <a:schemeClr val="dk1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                ๑. มีลักษณะเป็นงานบุกเบิกความรู้ใหม่ในเรื่องใดเรื่องหนึ่ง</a:t>
                      </a:r>
                      <a:endParaRPr kumimoji="0" lang="en-US" sz="2200" kern="1200" dirty="0" smtClean="0">
                        <a:solidFill>
                          <a:schemeClr val="dk1"/>
                        </a:solidFill>
                        <a:latin typeface="TH SarabunPSK" pitchFamily="34" charset="-34"/>
                        <a:ea typeface="+mn-ea"/>
                        <a:cs typeface="TH SarabunPSK" pitchFamily="34" charset="-34"/>
                      </a:endParaRPr>
                    </a:p>
                    <a:p>
                      <a:r>
                        <a:rPr kumimoji="0" lang="th-TH" sz="2200" kern="1200" dirty="0" smtClean="0">
                          <a:solidFill>
                            <a:schemeClr val="dk1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                ๒. มีการกระตุ้นให้เกิดความคิดและค้นคว้าอย่างต่อเนื่อง </a:t>
                      </a:r>
                      <a:endParaRPr kumimoji="0" lang="en-US" sz="2200" kern="1200" dirty="0" smtClean="0">
                        <a:solidFill>
                          <a:schemeClr val="dk1"/>
                        </a:solidFill>
                        <a:latin typeface="TH SarabunPSK" pitchFamily="34" charset="-34"/>
                        <a:ea typeface="+mn-ea"/>
                        <a:cs typeface="TH SarabunPSK" pitchFamily="34" charset="-34"/>
                      </a:endParaRPr>
                    </a:p>
                    <a:p>
                      <a:r>
                        <a:rPr kumimoji="0" lang="th-TH" sz="2200" kern="1200" dirty="0" smtClean="0">
                          <a:solidFill>
                            <a:schemeClr val="dk1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                    เป็นที่เชื่อถือและยอมรับในวงวิชาชีพ          </a:t>
                      </a:r>
                      <a:endParaRPr lang="th-TH" sz="22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อ้างอิง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หลักสูตรเทคนิคการเขียนผลงานทางวิชาการเพื่อขอกำหนดตำแหน่งให้</a:t>
            </a:r>
            <a:r>
              <a:rPr lang="th-TH" dirty="0" smtClean="0"/>
              <a:t>สูงขึ้น</a:t>
            </a:r>
            <a:r>
              <a:rPr lang="th-TH" dirty="0" smtClean="0"/>
              <a:t>ของข้าราชการและพนักงานในสถาบันอุดมศึกษา จัดโดยคณะรัฐศาสตร์ มหาวิทยาลัยอุบลราชธานี วันที่ ๕-๗ กุมภาพันธ์ ๒๕๕๗</a:t>
            </a:r>
          </a:p>
          <a:p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h-TH" sz="4400" dirty="0" smtClean="0"/>
              <a:t>อ้างอิง</a:t>
            </a:r>
            <a:endParaRPr lang="th-TH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>
                <a:solidFill>
                  <a:schemeClr val="tx1"/>
                </a:solidFill>
                <a:hlinkClick r:id="rId2"/>
              </a:rPr>
              <a:t>รายงานการประชุม ก.บ.บ. มหาวิทยาลัยอุบลราชธานี ครั้งที่ ๒/๒๕๕๖</a:t>
            </a:r>
            <a:endParaRPr lang="en-US" dirty="0" smtClean="0">
              <a:solidFill>
                <a:schemeClr val="tx1"/>
              </a:solidFill>
              <a:hlinkClick r:id="rId2"/>
            </a:endParaRPr>
          </a:p>
          <a:p>
            <a:r>
              <a:rPr lang="en-US" dirty="0" smtClean="0">
                <a:hlinkClick r:id="rId2"/>
              </a:rPr>
              <a:t>http://www</a:t>
            </a:r>
            <a:r>
              <a:rPr lang="en-US" dirty="0" smtClean="0"/>
              <a:t>khonkaenlink.info</a:t>
            </a:r>
            <a:endParaRPr lang="en-US" dirty="0" smtClean="0">
              <a:hlinkClick r:id="rId2"/>
            </a:endParaRPr>
          </a:p>
          <a:p>
            <a:r>
              <a:rPr lang="en-US" dirty="0" smtClean="0">
                <a:hlinkClick r:id="rId2"/>
              </a:rPr>
              <a:t>http://www</a:t>
            </a:r>
            <a:r>
              <a:rPr lang="th-TH" dirty="0" smtClean="0">
                <a:hlinkClick r:id="rId2"/>
              </a:rPr>
              <a:t>.</a:t>
            </a:r>
            <a:r>
              <a:rPr lang="en-US" dirty="0" smtClean="0">
                <a:hlinkClick r:id="rId2"/>
              </a:rPr>
              <a:t>plan.ddc.mpph.go.th</a:t>
            </a:r>
            <a:endParaRPr lang="en-US" dirty="0" smtClean="0"/>
          </a:p>
          <a:p>
            <a:r>
              <a:rPr lang="en-US" dirty="0" smtClean="0">
                <a:hlinkClick r:id="rId3"/>
              </a:rPr>
              <a:t>http://www</a:t>
            </a:r>
            <a:r>
              <a:rPr lang="th-TH" dirty="0" smtClean="0">
                <a:hlinkClick r:id="rId3"/>
              </a:rPr>
              <a:t>.</a:t>
            </a:r>
            <a:r>
              <a:rPr lang="en-US" dirty="0" smtClean="0">
                <a:hlinkClick r:id="rId3"/>
              </a:rPr>
              <a:t>.</a:t>
            </a:r>
            <a:r>
              <a:rPr lang="en-US" dirty="0" err="1" smtClean="0">
                <a:hlinkClick r:id="rId3"/>
              </a:rPr>
              <a:t>scigroup.medicine.swu.ac.th</a:t>
            </a:r>
            <a:endParaRPr lang="en-US" dirty="0" smtClean="0"/>
          </a:p>
          <a:p>
            <a:r>
              <a:rPr lang="th-TH" dirty="0" smtClean="0"/>
              <a:t>หลักสูตรเทคนิคการเขียนผลงานทางวิชาการเพื่อขอกำหนดตำแหน่งให้สูงขึ้นของข้าราชการและพนักงานในสถาบันอุดมศึกษา จัดโดยคณะรัฐศาสตร์ มหาวิทยาลัยอุบลราชธานี วันที่ ๕-๗ กุมภาพันธ์ ๒๕๕๗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0069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43174" y="1285860"/>
            <a:ext cx="4029075" cy="4929222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714612" y="285728"/>
            <a:ext cx="3857652" cy="110799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sz="6600" b="1" dirty="0" smtClean="0">
                <a:solidFill>
                  <a:srgbClr val="00B0F0"/>
                </a:solidFill>
              </a:rPr>
              <a:t>ขอบคุณ</a:t>
            </a:r>
            <a:endParaRPr lang="th-TH" sz="6600" b="1" dirty="0">
              <a:solidFill>
                <a:srgbClr val="00B0F0"/>
              </a:solidFill>
            </a:endParaRPr>
          </a:p>
        </p:txBody>
      </p:sp>
      <p:sp>
        <p:nvSpPr>
          <p:cNvPr id="6" name="สี่เหลี่ยมผืนผ้า 5"/>
          <p:cNvSpPr/>
          <p:nvPr/>
        </p:nvSpPr>
        <p:spPr>
          <a:xfrm>
            <a:off x="2928926" y="5214950"/>
            <a:ext cx="3500462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4000" dirty="0" smtClean="0"/>
              <a:t>   บัญชีเงินเดือนขั้นต่ำขั้นสูงของพนักงานมหาวิทยาลัย</a:t>
            </a:r>
            <a:endParaRPr lang="th-TH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710264"/>
          </a:xfrm>
        </p:spPr>
        <p:txBody>
          <a:bodyPr>
            <a:normAutofit/>
          </a:bodyPr>
          <a:lstStyle/>
          <a:p>
            <a:r>
              <a:rPr lang="th-TH" sz="3600" dirty="0" smtClean="0">
                <a:solidFill>
                  <a:srgbClr val="FFC000"/>
                </a:solidFill>
              </a:rPr>
              <a:t>ประเภทวิชาวิชาชีพเฉพาะหรือเชี่ยวชาญเฉพาะ</a:t>
            </a:r>
          </a:p>
          <a:p>
            <a:pPr>
              <a:buNone/>
            </a:pPr>
            <a:endParaRPr lang="th-TH" sz="36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115616" y="2204864"/>
          <a:ext cx="6840761" cy="40244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21814"/>
                <a:gridCol w="2052228"/>
                <a:gridCol w="1966719"/>
              </a:tblGrid>
              <a:tr h="720080">
                <a:tc>
                  <a:txBody>
                    <a:bodyPr/>
                    <a:lstStyle/>
                    <a:p>
                      <a:pPr algn="ctr"/>
                      <a:r>
                        <a:rPr lang="th-TH" sz="3600" dirty="0" smtClean="0">
                          <a:solidFill>
                            <a:srgbClr val="FFC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ตำแหน่ง</a:t>
                      </a:r>
                      <a:endParaRPr lang="th-TH" sz="3600" dirty="0">
                        <a:solidFill>
                          <a:srgbClr val="FFC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600" dirty="0" smtClean="0">
                          <a:solidFill>
                            <a:srgbClr val="FFC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ขั้นต่ำ</a:t>
                      </a:r>
                      <a:endParaRPr lang="th-TH" sz="3600" dirty="0">
                        <a:solidFill>
                          <a:srgbClr val="FFC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600" dirty="0" smtClean="0">
                          <a:solidFill>
                            <a:srgbClr val="FFC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ขั้นสูง</a:t>
                      </a:r>
                      <a:endParaRPr lang="th-TH" sz="3600" dirty="0">
                        <a:solidFill>
                          <a:srgbClr val="FFC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</a:tr>
              <a:tr h="648072">
                <a:tc>
                  <a:txBody>
                    <a:bodyPr/>
                    <a:lstStyle/>
                    <a:p>
                      <a:r>
                        <a:rPr lang="th-TH" sz="3600" dirty="0" smtClean="0">
                          <a:latin typeface="TH SarabunPSK" pitchFamily="34" charset="-34"/>
                          <a:cs typeface="TH SarabunPSK" pitchFamily="34" charset="-34"/>
                        </a:rPr>
                        <a:t>ปฏิบัติการ</a:t>
                      </a:r>
                      <a:endParaRPr lang="th-TH" sz="36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600" dirty="0" smtClean="0">
                          <a:latin typeface="TH SarabunPSK" pitchFamily="34" charset="-34"/>
                          <a:cs typeface="TH SarabunPSK" pitchFamily="34" charset="-34"/>
                        </a:rPr>
                        <a:t>๑๑,๘๙๐</a:t>
                      </a:r>
                      <a:endParaRPr lang="th-TH" sz="36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600" dirty="0" smtClean="0">
                          <a:latin typeface="TH SarabunPSK" pitchFamily="34" charset="-34"/>
                          <a:cs typeface="TH SarabunPSK" pitchFamily="34" charset="-34"/>
                        </a:rPr>
                        <a:t>๓๑,๗๙๐</a:t>
                      </a:r>
                      <a:endParaRPr lang="th-TH" sz="36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</a:tr>
              <a:tr h="648072">
                <a:tc>
                  <a:txBody>
                    <a:bodyPr/>
                    <a:lstStyle/>
                    <a:p>
                      <a:r>
                        <a:rPr lang="th-TH" sz="3600" dirty="0" smtClean="0">
                          <a:latin typeface="TH SarabunPSK" pitchFamily="34" charset="-34"/>
                          <a:cs typeface="TH SarabunPSK" pitchFamily="34" charset="-34"/>
                        </a:rPr>
                        <a:t>ชำนาญการ</a:t>
                      </a:r>
                      <a:endParaRPr lang="th-TH" sz="36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600" dirty="0" smtClean="0">
                          <a:latin typeface="TH SarabunPSK" pitchFamily="34" charset="-34"/>
                          <a:cs typeface="TH SarabunPSK" pitchFamily="34" charset="-34"/>
                        </a:rPr>
                        <a:t>๑๙,๕๗๐</a:t>
                      </a:r>
                      <a:endParaRPr lang="th-TH" sz="36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600" dirty="0" smtClean="0">
                          <a:latin typeface="TH SarabunPSK" pitchFamily="34" charset="-34"/>
                          <a:cs typeface="TH SarabunPSK" pitchFamily="34" charset="-34"/>
                        </a:rPr>
                        <a:t>๕๑,๕๒๐</a:t>
                      </a:r>
                      <a:endParaRPr lang="th-TH" sz="36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</a:tr>
              <a:tr h="720080">
                <a:tc>
                  <a:txBody>
                    <a:bodyPr/>
                    <a:lstStyle/>
                    <a:p>
                      <a:r>
                        <a:rPr lang="th-TH" sz="3600" dirty="0" smtClean="0">
                          <a:latin typeface="TH SarabunPSK" pitchFamily="34" charset="-34"/>
                          <a:cs typeface="TH SarabunPSK" pitchFamily="34" charset="-34"/>
                        </a:rPr>
                        <a:t>ชำนาญการพิเศษ</a:t>
                      </a:r>
                      <a:endParaRPr lang="th-TH" sz="36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600" dirty="0" smtClean="0">
                          <a:latin typeface="TH SarabunPSK" pitchFamily="34" charset="-34"/>
                          <a:cs typeface="TH SarabunPSK" pitchFamily="34" charset="-34"/>
                        </a:rPr>
                        <a:t>๒๘,๗๙๐</a:t>
                      </a:r>
                      <a:endParaRPr lang="th-TH" sz="36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600" dirty="0" smtClean="0">
                          <a:latin typeface="TH SarabunPSK" pitchFamily="34" charset="-34"/>
                          <a:cs typeface="TH SarabunPSK" pitchFamily="34" charset="-34"/>
                        </a:rPr>
                        <a:t>๖๙,๐๑๐</a:t>
                      </a:r>
                      <a:endParaRPr lang="th-TH" sz="36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</a:tr>
              <a:tr h="648072">
                <a:tc>
                  <a:txBody>
                    <a:bodyPr/>
                    <a:lstStyle/>
                    <a:p>
                      <a:r>
                        <a:rPr lang="th-TH" sz="3600" dirty="0" smtClean="0">
                          <a:latin typeface="TH SarabunPSK" pitchFamily="34" charset="-34"/>
                          <a:cs typeface="TH SarabunPSK" pitchFamily="34" charset="-34"/>
                        </a:rPr>
                        <a:t>เชี่ยวชาญ</a:t>
                      </a:r>
                      <a:endParaRPr lang="th-TH" sz="36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600" dirty="0" smtClean="0">
                          <a:latin typeface="TH SarabunPSK" pitchFamily="34" charset="-34"/>
                          <a:cs typeface="TH SarabunPSK" pitchFamily="34" charset="-34"/>
                        </a:rPr>
                        <a:t>๔๐,๘๒๐</a:t>
                      </a:r>
                      <a:endParaRPr lang="th-TH" sz="36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600" dirty="0" smtClean="0">
                          <a:latin typeface="TH SarabunPSK" pitchFamily="34" charset="-34"/>
                          <a:cs typeface="TH SarabunPSK" pitchFamily="34" charset="-34"/>
                        </a:rPr>
                        <a:t>๘๑,๕๙๐</a:t>
                      </a:r>
                      <a:endParaRPr lang="th-TH" sz="36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</a:tr>
              <a:tr h="293203">
                <a:tc>
                  <a:txBody>
                    <a:bodyPr/>
                    <a:lstStyle/>
                    <a:p>
                      <a:r>
                        <a:rPr lang="th-TH" sz="3600" dirty="0" smtClean="0">
                          <a:latin typeface="TH SarabunPSK" pitchFamily="34" charset="-34"/>
                          <a:cs typeface="TH SarabunPSK" pitchFamily="34" charset="-34"/>
                        </a:rPr>
                        <a:t>เชี่ยวชาญพิเศษ</a:t>
                      </a:r>
                      <a:endParaRPr lang="th-TH" sz="36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600" dirty="0" smtClean="0">
                          <a:latin typeface="TH SarabunPSK" pitchFamily="34" charset="-34"/>
                          <a:cs typeface="TH SarabunPSK" pitchFamily="34" charset="-34"/>
                        </a:rPr>
                        <a:t>๕๖,๙๖๐</a:t>
                      </a:r>
                      <a:endParaRPr lang="th-TH" sz="36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600" dirty="0" smtClean="0">
                          <a:latin typeface="TH SarabunPSK" pitchFamily="34" charset="-34"/>
                          <a:cs typeface="TH SarabunPSK" pitchFamily="34" charset="-34"/>
                        </a:rPr>
                        <a:t>๘๗,๘๓๐</a:t>
                      </a:r>
                      <a:endParaRPr lang="th-TH" sz="36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h-TH" sz="4400" dirty="0" smtClean="0"/>
              <a:t>หัวข้อ</a:t>
            </a:r>
            <a:endParaRPr lang="en-US" sz="4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h-TH" sz="3900" dirty="0" smtClean="0">
                <a:solidFill>
                  <a:schemeClr val="accent2">
                    <a:lumMod val="75000"/>
                  </a:schemeClr>
                </a:solidFill>
              </a:rPr>
              <a:t>บทที่ ๑ บทนำ</a:t>
            </a:r>
            <a:endParaRPr lang="en-US" sz="39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lvl="0"/>
            <a:r>
              <a:rPr lang="th-TH" sz="3600" dirty="0" smtClean="0"/>
              <a:t>ความเป็นมา  ความจำเป็น  ความสำคัญ</a:t>
            </a:r>
            <a:endParaRPr lang="en-US" sz="3600" dirty="0" smtClean="0"/>
          </a:p>
          <a:p>
            <a:pPr lvl="0"/>
            <a:r>
              <a:rPr lang="th-TH" sz="3600" dirty="0" smtClean="0"/>
              <a:t>วัตถุประสงค์</a:t>
            </a:r>
            <a:endParaRPr lang="en-US" sz="3600" dirty="0" smtClean="0"/>
          </a:p>
          <a:p>
            <a:pPr lvl="0"/>
            <a:r>
              <a:rPr lang="th-TH" sz="3600" dirty="0" smtClean="0"/>
              <a:t>ขอบเขตของการจัดทำคู่มือ</a:t>
            </a:r>
            <a:endParaRPr lang="en-US" sz="3600" dirty="0" smtClean="0"/>
          </a:p>
          <a:p>
            <a:r>
              <a:rPr lang="th-TH" sz="3900" dirty="0" smtClean="0">
                <a:solidFill>
                  <a:schemeClr val="accent2">
                    <a:lumMod val="75000"/>
                  </a:schemeClr>
                </a:solidFill>
              </a:rPr>
              <a:t>บทที่ ๒ บทบาทหน้าที่ความรับผิดชอบ</a:t>
            </a:r>
            <a:endParaRPr lang="en-US" sz="39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lvl="0"/>
            <a:r>
              <a:rPr lang="th-TH" sz="3600" dirty="0" smtClean="0"/>
              <a:t>บทบาทหน้าที่ความรับผิดชอบของตำแหน่ง</a:t>
            </a:r>
            <a:endParaRPr lang="en-US" sz="3600" dirty="0" smtClean="0"/>
          </a:p>
          <a:p>
            <a:pPr lvl="0"/>
            <a:r>
              <a:rPr lang="th-TH" sz="3600" dirty="0" smtClean="0"/>
              <a:t>ลักษณะงานที่ปฏิบัติ</a:t>
            </a:r>
            <a:endParaRPr lang="en-US" sz="3600" dirty="0" smtClean="0"/>
          </a:p>
          <a:p>
            <a:pPr lvl="0"/>
            <a:r>
              <a:rPr lang="th-TH" sz="3600" dirty="0" smtClean="0"/>
              <a:t>โครงสร้างการบริหารจัดการ</a:t>
            </a:r>
            <a:endParaRPr lang="en-US" sz="3600" dirty="0" smtClean="0"/>
          </a:p>
          <a:p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4000" dirty="0" smtClean="0"/>
              <a:t>   บัญชีเงินเดือนขั้นต่ำขั้นสูงของพนักงานมหาวิทยาลัย</a:t>
            </a:r>
            <a:endParaRPr lang="th-TH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h-TH" sz="3600" dirty="0" smtClean="0">
                <a:solidFill>
                  <a:srgbClr val="FFC000"/>
                </a:solidFill>
              </a:rPr>
              <a:t>ประเภททั่วไป</a:t>
            </a:r>
          </a:p>
          <a:p>
            <a:pPr>
              <a:buNone/>
            </a:pPr>
            <a:endParaRPr lang="th-TH" sz="36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403648" y="2420888"/>
          <a:ext cx="5760640" cy="27363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76264"/>
                <a:gridCol w="1728192"/>
                <a:gridCol w="1656184"/>
              </a:tblGrid>
              <a:tr h="720080">
                <a:tc>
                  <a:txBody>
                    <a:bodyPr/>
                    <a:lstStyle/>
                    <a:p>
                      <a:pPr algn="ctr"/>
                      <a:r>
                        <a:rPr lang="th-TH" sz="3600" dirty="0" smtClean="0">
                          <a:solidFill>
                            <a:srgbClr val="FFC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ตำแหน่ง</a:t>
                      </a:r>
                      <a:endParaRPr lang="th-TH" sz="3600" dirty="0">
                        <a:solidFill>
                          <a:srgbClr val="FFC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600" dirty="0" smtClean="0">
                          <a:solidFill>
                            <a:srgbClr val="FFC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ขั้นต่ำ</a:t>
                      </a:r>
                      <a:endParaRPr lang="th-TH" sz="3600" dirty="0">
                        <a:solidFill>
                          <a:srgbClr val="FFC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600" dirty="0" smtClean="0">
                          <a:solidFill>
                            <a:srgbClr val="FFC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ขั้นสูง</a:t>
                      </a:r>
                      <a:endParaRPr lang="th-TH" sz="3600" dirty="0">
                        <a:solidFill>
                          <a:srgbClr val="FFC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</a:tr>
              <a:tr h="648072">
                <a:tc>
                  <a:txBody>
                    <a:bodyPr/>
                    <a:lstStyle/>
                    <a:p>
                      <a:r>
                        <a:rPr lang="th-TH" sz="3600" dirty="0" smtClean="0">
                          <a:latin typeface="TH SarabunPSK" pitchFamily="34" charset="-34"/>
                          <a:cs typeface="TH SarabunPSK" pitchFamily="34" charset="-34"/>
                        </a:rPr>
                        <a:t>ปฏิบัติงาน</a:t>
                      </a:r>
                      <a:endParaRPr lang="th-TH" sz="36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600" dirty="0" smtClean="0">
                          <a:latin typeface="TH SarabunPSK" pitchFamily="34" charset="-34"/>
                          <a:cs typeface="TH SarabunPSK" pitchFamily="34" charset="-34"/>
                        </a:rPr>
                        <a:t>๘,๓๔๐</a:t>
                      </a:r>
                      <a:endParaRPr lang="th-TH" sz="36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600" dirty="0" smtClean="0">
                          <a:latin typeface="TH SarabunPSK" pitchFamily="34" charset="-34"/>
                          <a:cs typeface="TH SarabunPSK" pitchFamily="34" charset="-34"/>
                        </a:rPr>
                        <a:t>๒๔,๘๓๐</a:t>
                      </a:r>
                      <a:endParaRPr lang="th-TH" sz="36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</a:tr>
              <a:tr h="648072">
                <a:tc>
                  <a:txBody>
                    <a:bodyPr/>
                    <a:lstStyle/>
                    <a:p>
                      <a:r>
                        <a:rPr lang="th-TH" sz="3600" dirty="0" smtClean="0">
                          <a:latin typeface="TH SarabunPSK" pitchFamily="34" charset="-34"/>
                          <a:cs typeface="TH SarabunPSK" pitchFamily="34" charset="-34"/>
                        </a:rPr>
                        <a:t>ชำนาญงาน</a:t>
                      </a:r>
                      <a:endParaRPr lang="th-TH" sz="36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600" dirty="0" smtClean="0">
                          <a:latin typeface="TH SarabunPSK" pitchFamily="34" charset="-34"/>
                          <a:cs typeface="TH SarabunPSK" pitchFamily="34" charset="-34"/>
                        </a:rPr>
                        <a:t>๑๓,๒๕๐</a:t>
                      </a:r>
                      <a:endParaRPr lang="th-TH" sz="36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600" dirty="0" smtClean="0">
                          <a:latin typeface="TH SarabunPSK" pitchFamily="34" charset="-34"/>
                          <a:cs typeface="TH SarabunPSK" pitchFamily="34" charset="-34"/>
                        </a:rPr>
                        <a:t>๔๕,๗๙๐</a:t>
                      </a:r>
                      <a:endParaRPr lang="th-TH" sz="36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</a:tr>
              <a:tr h="720080">
                <a:tc>
                  <a:txBody>
                    <a:bodyPr/>
                    <a:lstStyle/>
                    <a:p>
                      <a:r>
                        <a:rPr lang="th-TH" sz="3600" dirty="0" smtClean="0">
                          <a:latin typeface="TH SarabunPSK" pitchFamily="34" charset="-34"/>
                          <a:cs typeface="TH SarabunPSK" pitchFamily="34" charset="-34"/>
                        </a:rPr>
                        <a:t>ชำนาญงานพิเศษ</a:t>
                      </a:r>
                      <a:endParaRPr lang="th-TH" sz="36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600" dirty="0" smtClean="0">
                          <a:latin typeface="TH SarabunPSK" pitchFamily="34" charset="-34"/>
                          <a:cs typeface="TH SarabunPSK" pitchFamily="34" charset="-34"/>
                        </a:rPr>
                        <a:t>๒๐,๐๔๐</a:t>
                      </a:r>
                      <a:endParaRPr lang="th-TH" sz="36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600" dirty="0" smtClean="0">
                          <a:latin typeface="TH SarabunPSK" pitchFamily="34" charset="-34"/>
                          <a:cs typeface="TH SarabunPSK" pitchFamily="34" charset="-34"/>
                        </a:rPr>
                        <a:t>๖๔,๗๘๐</a:t>
                      </a:r>
                      <a:endParaRPr lang="th-TH" sz="36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4000" dirty="0" smtClean="0"/>
              <a:t>   บัญชีเงินเดือนขั้นต่ำขั้นสูงของข้าราชการ</a:t>
            </a:r>
            <a:endParaRPr lang="th-TH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h-TH" sz="3600" dirty="0" smtClean="0">
                <a:solidFill>
                  <a:srgbClr val="FFC000"/>
                </a:solidFill>
              </a:rPr>
              <a:t>ประเภทวิชาวิชาชีพเฉพาะหรือเชี่ยวชาญเฉพาะ</a:t>
            </a:r>
          </a:p>
          <a:p>
            <a:pPr>
              <a:buNone/>
            </a:pPr>
            <a:endParaRPr lang="th-TH" sz="36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475656" y="2204864"/>
          <a:ext cx="5760640" cy="40244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76264"/>
                <a:gridCol w="1728192"/>
                <a:gridCol w="1656184"/>
              </a:tblGrid>
              <a:tr h="720080">
                <a:tc>
                  <a:txBody>
                    <a:bodyPr/>
                    <a:lstStyle/>
                    <a:p>
                      <a:pPr algn="ctr"/>
                      <a:r>
                        <a:rPr lang="th-TH" sz="3600" dirty="0" smtClean="0">
                          <a:solidFill>
                            <a:srgbClr val="FFC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ตำแหน่ง</a:t>
                      </a:r>
                      <a:endParaRPr lang="th-TH" sz="3600" dirty="0">
                        <a:solidFill>
                          <a:srgbClr val="FFC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600" dirty="0" smtClean="0">
                          <a:solidFill>
                            <a:srgbClr val="FFC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ขั้นต่ำ</a:t>
                      </a:r>
                      <a:endParaRPr lang="th-TH" sz="3600" dirty="0">
                        <a:solidFill>
                          <a:srgbClr val="FFC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600" dirty="0" smtClean="0">
                          <a:solidFill>
                            <a:srgbClr val="FFC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ขั้นสูง</a:t>
                      </a:r>
                      <a:endParaRPr lang="th-TH" sz="3600" dirty="0">
                        <a:solidFill>
                          <a:srgbClr val="FFC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</a:tr>
              <a:tr h="648072">
                <a:tc>
                  <a:txBody>
                    <a:bodyPr/>
                    <a:lstStyle/>
                    <a:p>
                      <a:r>
                        <a:rPr lang="th-TH" sz="3600" dirty="0" smtClean="0">
                          <a:latin typeface="TH SarabunPSK" pitchFamily="34" charset="-34"/>
                          <a:cs typeface="TH SarabunPSK" pitchFamily="34" charset="-34"/>
                        </a:rPr>
                        <a:t>ปฏิบัติการ</a:t>
                      </a:r>
                      <a:endParaRPr lang="th-TH" sz="36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600" dirty="0" smtClean="0">
                          <a:latin typeface="TH SarabunPSK" pitchFamily="34" charset="-34"/>
                          <a:cs typeface="TH SarabunPSK" pitchFamily="34" charset="-34"/>
                        </a:rPr>
                        <a:t>๘,๓๔๐</a:t>
                      </a:r>
                      <a:endParaRPr lang="th-TH" sz="36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600" dirty="0" smtClean="0">
                          <a:latin typeface="TH SarabunPSK" pitchFamily="34" charset="-34"/>
                          <a:cs typeface="TH SarabunPSK" pitchFamily="34" charset="-34"/>
                        </a:rPr>
                        <a:t>๒๔,๔๕๐</a:t>
                      </a:r>
                      <a:endParaRPr lang="th-TH" sz="36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</a:tr>
              <a:tr h="648072">
                <a:tc>
                  <a:txBody>
                    <a:bodyPr/>
                    <a:lstStyle/>
                    <a:p>
                      <a:r>
                        <a:rPr lang="th-TH" sz="3600" dirty="0" smtClean="0">
                          <a:latin typeface="TH SarabunPSK" pitchFamily="34" charset="-34"/>
                          <a:cs typeface="TH SarabunPSK" pitchFamily="34" charset="-34"/>
                        </a:rPr>
                        <a:t>ชำนาญการ</a:t>
                      </a:r>
                      <a:endParaRPr lang="th-TH" sz="36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600" dirty="0" smtClean="0">
                          <a:latin typeface="TH SarabunPSK" pitchFamily="34" charset="-34"/>
                          <a:cs typeface="TH SarabunPSK" pitchFamily="34" charset="-34"/>
                        </a:rPr>
                        <a:t>๑๕,๐๑๐</a:t>
                      </a:r>
                      <a:endParaRPr lang="th-TH" sz="36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600" dirty="0" smtClean="0">
                          <a:latin typeface="TH SarabunPSK" pitchFamily="34" charset="-34"/>
                          <a:cs typeface="TH SarabunPSK" pitchFamily="34" charset="-34"/>
                        </a:rPr>
                        <a:t>๓๙,๖๓๐</a:t>
                      </a:r>
                      <a:endParaRPr lang="th-TH" sz="36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</a:tr>
              <a:tr h="720080">
                <a:tc>
                  <a:txBody>
                    <a:bodyPr/>
                    <a:lstStyle/>
                    <a:p>
                      <a:r>
                        <a:rPr lang="th-TH" sz="3600" dirty="0" smtClean="0">
                          <a:latin typeface="TH SarabunPSK" pitchFamily="34" charset="-34"/>
                          <a:cs typeface="TH SarabunPSK" pitchFamily="34" charset="-34"/>
                        </a:rPr>
                        <a:t>ชำนาญการพิเศษ</a:t>
                      </a:r>
                      <a:endParaRPr lang="th-TH" sz="36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600" dirty="0" smtClean="0">
                          <a:latin typeface="TH SarabunPSK" pitchFamily="34" charset="-34"/>
                          <a:cs typeface="TH SarabunPSK" pitchFamily="34" charset="-34"/>
                        </a:rPr>
                        <a:t>๒๒,๑๔๐</a:t>
                      </a:r>
                      <a:endParaRPr lang="th-TH" sz="36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600" dirty="0" smtClean="0">
                          <a:latin typeface="TH SarabunPSK" pitchFamily="34" charset="-34"/>
                          <a:cs typeface="TH SarabunPSK" pitchFamily="34" charset="-34"/>
                        </a:rPr>
                        <a:t>๕๓,๐๘๐</a:t>
                      </a:r>
                      <a:endParaRPr lang="th-TH" sz="36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</a:tr>
              <a:tr h="648072">
                <a:tc>
                  <a:txBody>
                    <a:bodyPr/>
                    <a:lstStyle/>
                    <a:p>
                      <a:r>
                        <a:rPr lang="th-TH" sz="3600" dirty="0" smtClean="0">
                          <a:latin typeface="TH SarabunPSK" pitchFamily="34" charset="-34"/>
                          <a:cs typeface="TH SarabunPSK" pitchFamily="34" charset="-34"/>
                        </a:rPr>
                        <a:t>เชี่ยวชาญ</a:t>
                      </a:r>
                      <a:endParaRPr lang="th-TH" sz="36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600" dirty="0" smtClean="0">
                          <a:latin typeface="TH SarabunPSK" pitchFamily="34" charset="-34"/>
                          <a:cs typeface="TH SarabunPSK" pitchFamily="34" charset="-34"/>
                        </a:rPr>
                        <a:t>๓๑,๔๐๐</a:t>
                      </a:r>
                      <a:endParaRPr lang="th-TH" sz="36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600" dirty="0" smtClean="0">
                          <a:latin typeface="TH SarabunPSK" pitchFamily="34" charset="-34"/>
                          <a:cs typeface="TH SarabunPSK" pitchFamily="34" charset="-34"/>
                        </a:rPr>
                        <a:t>๖๒,๗๖๐</a:t>
                      </a:r>
                      <a:endParaRPr lang="th-TH" sz="36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</a:tr>
              <a:tr h="293203">
                <a:tc>
                  <a:txBody>
                    <a:bodyPr/>
                    <a:lstStyle/>
                    <a:p>
                      <a:r>
                        <a:rPr lang="th-TH" sz="3600" dirty="0" smtClean="0">
                          <a:latin typeface="TH SarabunPSK" pitchFamily="34" charset="-34"/>
                          <a:cs typeface="TH SarabunPSK" pitchFamily="34" charset="-34"/>
                        </a:rPr>
                        <a:t>เชี่ยวชาญพิเศษ</a:t>
                      </a:r>
                      <a:endParaRPr lang="th-TH" sz="36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600" dirty="0" smtClean="0">
                          <a:latin typeface="TH SarabunPSK" pitchFamily="34" charset="-34"/>
                          <a:cs typeface="TH SarabunPSK" pitchFamily="34" charset="-34"/>
                        </a:rPr>
                        <a:t>๔๓,๘๑๐</a:t>
                      </a:r>
                      <a:endParaRPr lang="th-TH" sz="36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600" dirty="0" smtClean="0">
                          <a:latin typeface="TH SarabunPSK" pitchFamily="34" charset="-34"/>
                          <a:cs typeface="TH SarabunPSK" pitchFamily="34" charset="-34"/>
                        </a:rPr>
                        <a:t>๖๗,๕๖๐</a:t>
                      </a:r>
                      <a:endParaRPr lang="th-TH" sz="36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4000" dirty="0" smtClean="0"/>
              <a:t>   บัญชีเงินเดือนขั้นต่ำขั้นสูงของพนักงานมหาวิทยาลัย</a:t>
            </a:r>
            <a:endParaRPr lang="th-TH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h-TH" sz="3600" dirty="0" smtClean="0">
                <a:solidFill>
                  <a:srgbClr val="FFC000"/>
                </a:solidFill>
              </a:rPr>
              <a:t>ประเภททั่วไป</a:t>
            </a:r>
          </a:p>
          <a:p>
            <a:pPr>
              <a:buNone/>
            </a:pPr>
            <a:endParaRPr lang="th-TH" sz="36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403648" y="2420888"/>
          <a:ext cx="5760640" cy="27363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76264"/>
                <a:gridCol w="1728192"/>
                <a:gridCol w="1656184"/>
              </a:tblGrid>
              <a:tr h="720080">
                <a:tc>
                  <a:txBody>
                    <a:bodyPr/>
                    <a:lstStyle/>
                    <a:p>
                      <a:pPr algn="ctr"/>
                      <a:r>
                        <a:rPr lang="th-TH" sz="3600" dirty="0" smtClean="0">
                          <a:solidFill>
                            <a:srgbClr val="FFC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ตำแหน่ง</a:t>
                      </a:r>
                      <a:endParaRPr lang="th-TH" sz="3600" dirty="0">
                        <a:solidFill>
                          <a:srgbClr val="FFC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600" dirty="0" smtClean="0">
                          <a:solidFill>
                            <a:srgbClr val="FFC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ขั้นต่ำ</a:t>
                      </a:r>
                      <a:endParaRPr lang="th-TH" sz="3600" dirty="0">
                        <a:solidFill>
                          <a:srgbClr val="FFC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600" dirty="0" smtClean="0">
                          <a:solidFill>
                            <a:srgbClr val="FFC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ขั้นสูง</a:t>
                      </a:r>
                      <a:endParaRPr lang="th-TH" sz="3600" dirty="0">
                        <a:solidFill>
                          <a:srgbClr val="FFC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</a:tr>
              <a:tr h="648072">
                <a:tc>
                  <a:txBody>
                    <a:bodyPr/>
                    <a:lstStyle/>
                    <a:p>
                      <a:r>
                        <a:rPr lang="th-TH" sz="3600" dirty="0" smtClean="0">
                          <a:latin typeface="TH SarabunPSK" pitchFamily="34" charset="-34"/>
                          <a:cs typeface="TH SarabunPSK" pitchFamily="34" charset="-34"/>
                        </a:rPr>
                        <a:t>ปฏิบัติงาน</a:t>
                      </a:r>
                      <a:endParaRPr lang="th-TH" sz="36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600" dirty="0" smtClean="0">
                          <a:latin typeface="TH SarabunPSK" pitchFamily="34" charset="-34"/>
                          <a:cs typeface="TH SarabunPSK" pitchFamily="34" charset="-34"/>
                        </a:rPr>
                        <a:t>๔,๘๗๐</a:t>
                      </a:r>
                      <a:endParaRPr lang="th-TH" sz="36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600" dirty="0" smtClean="0">
                          <a:latin typeface="TH SarabunPSK" pitchFamily="34" charset="-34"/>
                          <a:cs typeface="TH SarabunPSK" pitchFamily="34" charset="-34"/>
                        </a:rPr>
                        <a:t>๑๙,๑๐๐</a:t>
                      </a:r>
                      <a:endParaRPr lang="th-TH" sz="36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</a:tr>
              <a:tr h="648072">
                <a:tc>
                  <a:txBody>
                    <a:bodyPr/>
                    <a:lstStyle/>
                    <a:p>
                      <a:r>
                        <a:rPr lang="th-TH" sz="3600" dirty="0" smtClean="0">
                          <a:latin typeface="TH SarabunPSK" pitchFamily="34" charset="-34"/>
                          <a:cs typeface="TH SarabunPSK" pitchFamily="34" charset="-34"/>
                        </a:rPr>
                        <a:t>ชำนาญงาน</a:t>
                      </a:r>
                      <a:endParaRPr lang="th-TH" sz="36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600" dirty="0" smtClean="0">
                          <a:latin typeface="TH SarabunPSK" pitchFamily="34" charset="-34"/>
                          <a:cs typeface="TH SarabunPSK" pitchFamily="34" charset="-34"/>
                        </a:rPr>
                        <a:t>๑๐,๑๙๐</a:t>
                      </a:r>
                      <a:endParaRPr lang="th-TH" sz="36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600" dirty="0" smtClean="0">
                          <a:latin typeface="TH SarabunPSK" pitchFamily="34" charset="-34"/>
                          <a:cs typeface="TH SarabunPSK" pitchFamily="34" charset="-34"/>
                        </a:rPr>
                        <a:t>๓๕,๒๒๐</a:t>
                      </a:r>
                      <a:endParaRPr lang="th-TH" sz="36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</a:tr>
              <a:tr h="720080">
                <a:tc>
                  <a:txBody>
                    <a:bodyPr/>
                    <a:lstStyle/>
                    <a:p>
                      <a:r>
                        <a:rPr lang="th-TH" sz="3600" dirty="0" smtClean="0">
                          <a:latin typeface="TH SarabunPSK" pitchFamily="34" charset="-34"/>
                          <a:cs typeface="TH SarabunPSK" pitchFamily="34" charset="-34"/>
                        </a:rPr>
                        <a:t>ชำนาญงานพิเศษ</a:t>
                      </a:r>
                      <a:endParaRPr lang="th-TH" sz="36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600" dirty="0" smtClean="0">
                          <a:latin typeface="TH SarabunPSK" pitchFamily="34" charset="-34"/>
                          <a:cs typeface="TH SarabunPSK" pitchFamily="34" charset="-34"/>
                        </a:rPr>
                        <a:t>๑๕,๔๑๐</a:t>
                      </a:r>
                      <a:endParaRPr lang="th-TH" sz="36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600" dirty="0" smtClean="0">
                          <a:latin typeface="TH SarabunPSK" pitchFamily="34" charset="-34"/>
                          <a:cs typeface="TH SarabunPSK" pitchFamily="34" charset="-34"/>
                        </a:rPr>
                        <a:t>๔๙,๘๓๐</a:t>
                      </a:r>
                      <a:endParaRPr lang="th-TH" sz="36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h-TH" sz="4400" dirty="0" smtClean="0"/>
              <a:t>หัวข้อ</a:t>
            </a:r>
            <a:endParaRPr lang="th-TH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h-TH" sz="3600" dirty="0" smtClean="0">
                <a:solidFill>
                  <a:schemeClr val="accent2">
                    <a:lumMod val="75000"/>
                  </a:schemeClr>
                </a:solidFill>
              </a:rPr>
              <a:t>บทที่ ๓ หลักเกณฑ์วิธีการปฏิบัติงานและเงื่อนไข</a:t>
            </a:r>
            <a:endParaRPr lang="en-US" sz="36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lvl="0"/>
            <a:r>
              <a:rPr lang="th-TH" sz="3600" dirty="0" smtClean="0"/>
              <a:t>หลักเกณฑ์การปฏิบัติงาน</a:t>
            </a:r>
            <a:endParaRPr lang="en-US" sz="3600" dirty="0" smtClean="0"/>
          </a:p>
          <a:p>
            <a:pPr lvl="0"/>
            <a:r>
              <a:rPr lang="th-TH" sz="3600" dirty="0" smtClean="0"/>
              <a:t>วิธีการปฏิบัติงาน</a:t>
            </a:r>
            <a:endParaRPr lang="en-US" sz="3600" dirty="0" smtClean="0"/>
          </a:p>
          <a:p>
            <a:pPr lvl="0"/>
            <a:r>
              <a:rPr lang="th-TH" sz="3600" dirty="0" smtClean="0"/>
              <a:t>เงื่อนไข/ข้อสังเกต/ข้อควรระวัง/สิ่งที่ควรคำนึงในการปฏิบัติงาน</a:t>
            </a:r>
            <a:endParaRPr lang="en-US" sz="3600" dirty="0" smtClean="0"/>
          </a:p>
          <a:p>
            <a:pPr lvl="0"/>
            <a:r>
              <a:rPr lang="th-TH" sz="3600" dirty="0" smtClean="0"/>
              <a:t>แนวคิดหรืองานวิจัยที่เกี่ยวข้อง (ถ้ามี)</a:t>
            </a:r>
            <a:endParaRPr lang="en-US" sz="3600" dirty="0" smtClean="0"/>
          </a:p>
          <a:p>
            <a:endParaRPr lang="th-TH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h-TH" sz="4400" dirty="0" smtClean="0"/>
              <a:t>หัวข้อ</a:t>
            </a:r>
            <a:endParaRPr lang="th-TH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th-TH" sz="3600" dirty="0" smtClean="0">
                <a:solidFill>
                  <a:schemeClr val="accent2">
                    <a:lumMod val="75000"/>
                  </a:schemeClr>
                </a:solidFill>
              </a:rPr>
              <a:t>บทที่ ๔ เทคนิคในการปฏิบัติงาน</a:t>
            </a:r>
            <a:endParaRPr lang="en-US" sz="36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lvl="0"/>
            <a:r>
              <a:rPr lang="th-TH" sz="3600" dirty="0" smtClean="0"/>
              <a:t>แผนกลยุทธ์ในการปฏิบัติงาน</a:t>
            </a:r>
            <a:endParaRPr lang="en-US" sz="3600" dirty="0" smtClean="0"/>
          </a:p>
          <a:p>
            <a:pPr lvl="0"/>
            <a:r>
              <a:rPr lang="th-TH" sz="3600" dirty="0" smtClean="0"/>
              <a:t>ขั้นตอนการปฏิบัติงาน</a:t>
            </a:r>
            <a:endParaRPr lang="en-US" sz="3600" dirty="0" smtClean="0"/>
          </a:p>
          <a:p>
            <a:pPr lvl="0"/>
            <a:r>
              <a:rPr lang="th-TH" sz="3600" dirty="0" smtClean="0"/>
              <a:t>วิธีการให้บริการกับผู้รับบริการที่มีความพึงพอใจ</a:t>
            </a:r>
            <a:endParaRPr lang="en-US" sz="3600" dirty="0" smtClean="0"/>
          </a:p>
          <a:p>
            <a:pPr lvl="0"/>
            <a:r>
              <a:rPr lang="th-TH" sz="3600" dirty="0" smtClean="0"/>
              <a:t>วิธีการติดตามและประเมินผลการปฏิบัติงาน </a:t>
            </a:r>
            <a:endParaRPr lang="en-US" sz="3600" dirty="0" smtClean="0"/>
          </a:p>
          <a:p>
            <a:pPr lvl="0"/>
            <a:r>
              <a:rPr lang="th-TH" sz="3600" dirty="0" smtClean="0"/>
              <a:t>แนวปฏิบัติที่ดีในการปฏิบัติงาน</a:t>
            </a:r>
            <a:endParaRPr lang="en-US" sz="3600" dirty="0" smtClean="0"/>
          </a:p>
          <a:p>
            <a:pPr lvl="0"/>
            <a:r>
              <a:rPr lang="th-TH" sz="3600" dirty="0" smtClean="0"/>
              <a:t>จรรยาบรรณ คุณธรรม จริยธรรมในการปฏิบัติงาน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h-TH" sz="4400" dirty="0" smtClean="0"/>
              <a:t>หัวข้อ</a:t>
            </a:r>
            <a:endParaRPr lang="th-TH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h-TH" sz="3600" dirty="0" smtClean="0">
                <a:solidFill>
                  <a:schemeClr val="accent2">
                    <a:lumMod val="75000"/>
                  </a:schemeClr>
                </a:solidFill>
              </a:rPr>
              <a:t>บทที่ ๕ ปัญหา อุปสรรค แนวทางแก้ไข และการพัฒนางาน</a:t>
            </a:r>
            <a:endParaRPr lang="en-US" sz="36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lvl="0"/>
            <a:r>
              <a:rPr lang="th-TH" sz="3600" dirty="0" smtClean="0"/>
              <a:t>ปัญหา อุปสรรคในการปฏิบัติงาน</a:t>
            </a:r>
            <a:endParaRPr lang="en-US" sz="3600" dirty="0" smtClean="0"/>
          </a:p>
          <a:p>
            <a:pPr lvl="0"/>
            <a:r>
              <a:rPr lang="th-TH" sz="3600" dirty="0" smtClean="0"/>
              <a:t>แนวทางแก้ไขและพัฒนางาน</a:t>
            </a:r>
            <a:endParaRPr lang="en-US" sz="3600" dirty="0" smtClean="0"/>
          </a:p>
          <a:p>
            <a:pPr lvl="0"/>
            <a:r>
              <a:rPr lang="th-TH" sz="3600" dirty="0" smtClean="0"/>
              <a:t>ข้อเสนอแนะ</a:t>
            </a:r>
            <a:endParaRPr lang="en-US" sz="3600" dirty="0" smtClean="0"/>
          </a:p>
          <a:p>
            <a:pPr lvl="0"/>
            <a:r>
              <a:rPr lang="th-TH" sz="3600" dirty="0" smtClean="0"/>
              <a:t>บรรณานุกรม</a:t>
            </a:r>
            <a:endParaRPr lang="en-US" sz="3600" dirty="0" smtClean="0"/>
          </a:p>
          <a:p>
            <a:pPr lvl="0"/>
            <a:r>
              <a:rPr lang="th-TH" sz="3600" dirty="0" smtClean="0"/>
              <a:t>ภาคผนวก (ถ้ามี)</a:t>
            </a:r>
            <a:endParaRPr lang="en-US" sz="3600" dirty="0" smtClean="0"/>
          </a:p>
          <a:p>
            <a:endParaRPr lang="en-US" sz="3600" dirty="0" smtClean="0"/>
          </a:p>
          <a:p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h-TH" sz="4400" dirty="0" smtClean="0"/>
              <a:t>บทที่ ๑  บทนำ</a:t>
            </a:r>
            <a:endParaRPr lang="th-TH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/>
            <a:r>
              <a:rPr lang="th-TH" sz="3600" dirty="0" smtClean="0"/>
              <a:t>๑.๑  ความเป็นมา  ความจำเป็น  ความสำคัญ</a:t>
            </a:r>
            <a:endParaRPr lang="en-US" sz="3600" dirty="0" smtClean="0"/>
          </a:p>
          <a:p>
            <a:pPr lvl="0"/>
            <a:r>
              <a:rPr lang="th-TH" sz="3600" dirty="0" smtClean="0"/>
              <a:t>๑.๒  วัตถุประสงค์</a:t>
            </a:r>
            <a:endParaRPr lang="en-US" sz="3600" dirty="0" smtClean="0"/>
          </a:p>
          <a:p>
            <a:pPr lvl="0"/>
            <a:r>
              <a:rPr lang="th-TH" sz="3600" dirty="0" smtClean="0"/>
              <a:t>๑.๓  ขอบเขตของการจัดทำคู่มือ</a:t>
            </a:r>
            <a:endParaRPr lang="en-US" sz="3600" dirty="0" smtClean="0"/>
          </a:p>
          <a:p>
            <a:endParaRPr lang="th-TH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h-TH" sz="4400" dirty="0" smtClean="0"/>
              <a:t>บทที่ ๑  บทนำ</a:t>
            </a:r>
            <a:endParaRPr lang="th-TH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854280"/>
          </a:xfrm>
        </p:spPr>
        <p:txBody>
          <a:bodyPr/>
          <a:lstStyle/>
          <a:p>
            <a:pPr lvl="0"/>
            <a:r>
              <a:rPr lang="th-TH" sz="3600" dirty="0" smtClean="0">
                <a:solidFill>
                  <a:schemeClr val="accent2">
                    <a:lumMod val="75000"/>
                  </a:schemeClr>
                </a:solidFill>
              </a:rPr>
              <a:t>๑.๑  ความเป็นมา  ความจำเป็น  ความสำคัญ</a:t>
            </a:r>
          </a:p>
          <a:p>
            <a:pPr lvl="0"/>
            <a:r>
              <a:rPr lang="th-TH" sz="3600" dirty="0" smtClean="0">
                <a:solidFill>
                  <a:schemeClr val="tx1"/>
                </a:solidFill>
              </a:rPr>
              <a:t>เป็นการนำเข้าสู่เนื้อเรื่อง</a:t>
            </a:r>
            <a:endParaRPr lang="en-US" sz="3600" dirty="0" smtClean="0">
              <a:solidFill>
                <a:schemeClr val="tx1"/>
              </a:solidFill>
            </a:endParaRPr>
          </a:p>
          <a:p>
            <a:pPr lvl="0"/>
            <a:r>
              <a:rPr lang="th-TH" sz="3600" dirty="0" smtClean="0"/>
              <a:t>แสดงให้ผู้อ่านทราบถึงความเป็นมา ความจำเป็น ความสำคัญของงานที่นำมาจัดทำเป็นคู่มือการปฏิบัติงาน</a:t>
            </a:r>
          </a:p>
          <a:p>
            <a:pPr lvl="0"/>
            <a:r>
              <a:rPr lang="th-TH" sz="3600" dirty="0" smtClean="0"/>
              <a:t>เขียนร้อยเรียงจากใหญ่ไปเล็ก</a:t>
            </a:r>
            <a:endParaRPr lang="th-TH" sz="3600" dirty="0"/>
          </a:p>
        </p:txBody>
      </p:sp>
      <p:sp>
        <p:nvSpPr>
          <p:cNvPr id="4" name="Flowchart: Merge 3"/>
          <p:cNvSpPr/>
          <p:nvPr/>
        </p:nvSpPr>
        <p:spPr>
          <a:xfrm>
            <a:off x="4355976" y="4365104"/>
            <a:ext cx="2520280" cy="1728192"/>
          </a:xfrm>
          <a:prstGeom prst="flowChartMerg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การออกแบบที่กำหนดเอง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เทศบาล">
  <a:themeElements>
    <a:clrScheme name="กระดาษ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เทศบาล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เทศบาล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2075</TotalTime>
  <Words>1536</Words>
  <Application>Microsoft Office PowerPoint</Application>
  <PresentationFormat>นำเสนอทางหน้าจอ (4:3)</PresentationFormat>
  <Paragraphs>306</Paragraphs>
  <Slides>42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2</vt:i4>
      </vt:variant>
      <vt:variant>
        <vt:lpstr>ชื่อเรื่องภาพนิ่ง</vt:lpstr>
      </vt:variant>
      <vt:variant>
        <vt:i4>42</vt:i4>
      </vt:variant>
    </vt:vector>
  </HeadingPairs>
  <TitlesOfParts>
    <vt:vector size="44" baseType="lpstr">
      <vt:lpstr>การออกแบบที่กำหนดเอง</vt:lpstr>
      <vt:lpstr>เทศบาล</vt:lpstr>
      <vt:lpstr>งานนำเสนอ PowerPoint</vt:lpstr>
      <vt:lpstr>  ความหมาย</vt:lpstr>
      <vt:lpstr>หัวข้อ</vt:lpstr>
      <vt:lpstr>หัวข้อ</vt:lpstr>
      <vt:lpstr>หัวข้อ</vt:lpstr>
      <vt:lpstr>หัวข้อ</vt:lpstr>
      <vt:lpstr>หัวข้อ</vt:lpstr>
      <vt:lpstr>บทที่ ๑  บทนำ</vt:lpstr>
      <vt:lpstr>บทที่ ๑  บทนำ</vt:lpstr>
      <vt:lpstr>บทที่ ๑  บทนำ</vt:lpstr>
      <vt:lpstr>บทที่ ๑  บทนำ</vt:lpstr>
      <vt:lpstr>บทที่ ๑  บทนำ</vt:lpstr>
      <vt:lpstr>บทที่ ๑  บทนำ</vt:lpstr>
      <vt:lpstr>บทที่ ๑  บทนำ</vt:lpstr>
      <vt:lpstr>บทที่ ๑  บทนำ</vt:lpstr>
      <vt:lpstr>บทที่ ๒  บทบาทหน้าที่ความรับผิดชอบ</vt:lpstr>
      <vt:lpstr>บทที่ ๒  บทบาทหน้าที่ความรับผิดชอบ</vt:lpstr>
      <vt:lpstr>บทที่ ๒  บทบาทหน้าที่ความรับผิดชอบ</vt:lpstr>
      <vt:lpstr>บทที่ ๒  บทบาทหน้าที่ความรับผิดชอบ</vt:lpstr>
      <vt:lpstr>    บทที่ ๓  หลักเกณฑ์วิธีการปฏิบัติงานและเงื่อนไข</vt:lpstr>
      <vt:lpstr>   บทที่ ๓  หลักเกณฑ์วิธีการปฏิบัติงานและเงื่อนไข</vt:lpstr>
      <vt:lpstr>    บทที่ ๓  หลักเกณฑ์วิธีการปฏิบัติงานและเงื่อนไข</vt:lpstr>
      <vt:lpstr>    บทที่ ๓  หลักเกณฑ์วิธีการปฏิบัติงานและเงื่อนไข</vt:lpstr>
      <vt:lpstr>    บทที่ ๓  หลักเกณฑ์วิธีการปฏิบัติงานและเงื่อนไข</vt:lpstr>
      <vt:lpstr>   บทที่ ๓  หลักเกณฑ์วิธีการปฏิบัติงานและเงื่อนไข</vt:lpstr>
      <vt:lpstr>งานนำเสนอ PowerPoint</vt:lpstr>
      <vt:lpstr>   บทที่ ๓  หลักเกณฑ์วิธีการปฏิบัติงานและเงื่อนไข</vt:lpstr>
      <vt:lpstr>     บทที่ ๓  หลักเกณฑ์วิธีการปฏิบัติงานและเงื่อนไข</vt:lpstr>
      <vt:lpstr>ภาคผนวก</vt:lpstr>
      <vt:lpstr>ข้อแนะนำเพิ่มเติม</vt:lpstr>
      <vt:lpstr>ข้อแนะนำเพิ่มเติม</vt:lpstr>
      <vt:lpstr>ข้อแนะนำเพิ่มเติม</vt:lpstr>
      <vt:lpstr>ข้อแนะนำเพิ่มเติม</vt:lpstr>
      <vt:lpstr>เกณฑ์การประเมินคุณภาพของคู่มือการปฏิบัติงาน </vt:lpstr>
      <vt:lpstr>อ้างอิง</vt:lpstr>
      <vt:lpstr>งานนำเสนอ PowerPoint</vt:lpstr>
      <vt:lpstr>อ้างอิง</vt:lpstr>
      <vt:lpstr>งานนำเสนอ PowerPoint</vt:lpstr>
      <vt:lpstr>   บัญชีเงินเดือนขั้นต่ำขั้นสูงของพนักงานมหาวิทยาลัย</vt:lpstr>
      <vt:lpstr>   บัญชีเงินเดือนขั้นต่ำขั้นสูงของพนักงานมหาวิทยาลัย</vt:lpstr>
      <vt:lpstr>   บัญชีเงินเดือนขั้นต่ำขั้นสูงของข้าราชการ</vt:lpstr>
      <vt:lpstr>   บัญชีเงินเดือนขั้นต่ำขั้นสูงของพนักงานมหาวิทยาลัย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ภาพนิ่ง 1</dc:title>
  <dc:creator>ocnubu057</dc:creator>
  <cp:lastModifiedBy>UserX</cp:lastModifiedBy>
  <cp:revision>277</cp:revision>
  <dcterms:created xsi:type="dcterms:W3CDTF">2012-08-20T03:31:12Z</dcterms:created>
  <dcterms:modified xsi:type="dcterms:W3CDTF">2014-06-20T05:16:19Z</dcterms:modified>
</cp:coreProperties>
</file>