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sldIdLst>
    <p:sldId id="256" r:id="rId2"/>
    <p:sldId id="257" r:id="rId3"/>
    <p:sldId id="258" r:id="rId4"/>
    <p:sldId id="259" r:id="rId5"/>
    <p:sldId id="260" r:id="rId6"/>
    <p:sldId id="261" r:id="rId7"/>
    <p:sldId id="262" r:id="rId8"/>
    <p:sldId id="265" r:id="rId9"/>
    <p:sldId id="264" r:id="rId10"/>
    <p:sldId id="263" r:id="rId11"/>
    <p:sldId id="268" r:id="rId12"/>
    <p:sldId id="269" r:id="rId13"/>
    <p:sldId id="270" r:id="rId14"/>
    <p:sldId id="271" r:id="rId15"/>
    <p:sldId id="272" r:id="rId16"/>
    <p:sldId id="267" r:id="rId17"/>
    <p:sldId id="266" r:id="rId18"/>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3611;&#3619;&#3632;&#3594;&#3640;&#3617;&#3588;&#3603;&#3632;&#3585;&#3619;&#3619;&#3617;&#3585;&#3634;&#3619;\&#3588;&#3603;&#3632;&#3585;&#3619;&#3619;&#3617;&#3585;&#3634;&#3619;&#3610;&#3619;&#3636;&#3627;&#3634;&#3619;&#3626;&#3635;&#3609;&#3633;&#3585;&#3631;\&#3619;&#3634;&#3618;&#3591;&#3634;&#3609;&#3612;&#3621;&#3585;&#3634;&#3619;&#3604;&#3635;&#3648;&#3609;&#3636;&#3609;&#3591;&#3634;&#3609;&#3613;&#3656;&#3634;&#3618;&#3610;&#3619;&#3636;&#3585;&#3634;&#3619;&#3631;\&#3611;&#3619;&#3632;&#3594;&#3640;&#3617;%2024Apr2014\&#3626;&#3619;&#3640;&#3611;&#3612;&#3585;&#3634;&#3619;&#3605;&#3619;&#3623;&#3592;&#3648;&#3594;&#3655;&#3588;&#3629;&#3640;&#3611;&#3585;&#3619;&#3603;&#3660;&#3627;&#3657;&#3629;&#3591;&#3611;&#3599;&#3636;&#3610;&#3633;&#3605;&#3636;&#3585;&#3634;&#3619;&#3588;&#3629;&#3617;&#3631;%20&#3649;&#3610;&#3610;&#3607;&#3637;&#3656;%202%20(Respons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3611;&#3619;&#3632;&#3594;&#3640;&#3617;&#3588;&#3603;&#3632;&#3585;&#3619;&#3619;&#3617;&#3585;&#3634;&#3619;\&#3588;&#3603;&#3632;&#3585;&#3619;&#3619;&#3617;&#3585;&#3634;&#3619;&#3610;&#3619;&#3636;&#3627;&#3634;&#3619;&#3626;&#3635;&#3609;&#3633;&#3585;&#3631;\&#3619;&#3634;&#3618;&#3591;&#3634;&#3609;&#3612;&#3621;&#3585;&#3634;&#3619;&#3604;&#3635;&#3648;&#3609;&#3636;&#3609;&#3591;&#3634;&#3609;&#3613;&#3656;&#3634;&#3618;&#3610;&#3619;&#3636;&#3585;&#3634;&#3619;&#3631;\&#3611;&#3619;&#3632;&#3594;&#3640;&#3617;%2024Apr2014\&#3626;&#3619;&#3640;&#3611;&#3612;&#3585;&#3634;&#3619;&#3605;&#3619;&#3623;&#3592;&#3648;&#3594;&#3655;&#3588;&#3629;&#3640;&#3611;&#3585;&#3619;&#3603;&#3660;&#3627;&#3657;&#3629;&#3591;&#3611;&#3599;&#3636;&#3610;&#3633;&#3605;&#3636;&#3585;&#3634;&#3619;&#3588;&#3629;&#3617;&#3631;%20&#3649;&#3610;&#3610;&#3607;&#3637;&#3656;%202%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2060"/>
                </a:solidFill>
                <a:latin typeface="TH SarabunPSK" panose="020B0500040200020003" pitchFamily="34" charset="-34"/>
                <a:ea typeface="+mn-ea"/>
                <a:cs typeface="TH SarabunPSK" panose="020B0500040200020003" pitchFamily="34" charset="-34"/>
              </a:defRPr>
            </a:pPr>
            <a:r>
              <a:rPr lang="th-TH" sz="2000" b="1" dirty="0" smtClean="0">
                <a:solidFill>
                  <a:srgbClr val="002060"/>
                </a:solidFill>
                <a:latin typeface="TH SarabunPSK" panose="020B0500040200020003" pitchFamily="34" charset="-34"/>
                <a:cs typeface="TH SarabunPSK" panose="020B0500040200020003" pitchFamily="34" charset="-34"/>
              </a:rPr>
              <a:t>กราฟสรุปผลแยกตามรายการอุปกรณ์คอมพิวเตอร์</a:t>
            </a:r>
            <a:endParaRPr lang="en-US" sz="2000" b="1" dirty="0">
              <a:solidFill>
                <a:srgbClr val="002060"/>
              </a:solidFill>
              <a:latin typeface="TH SarabunPSK" panose="020B0500040200020003" pitchFamily="34" charset="-34"/>
              <a:cs typeface="TH SarabunPSK" panose="020B0500040200020003" pitchFamily="34" charset="-34"/>
            </a:endParaRP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สรุปผล!$B$8</c:f>
              <c:strCache>
                <c:ptCount val="1"/>
                <c:pt idx="0">
                  <c:v>ห้องปฏิบัติการฯ 1C 10-11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TH SarabunPSK" panose="020B0500040200020003" pitchFamily="34" charset="-34"/>
                    <a:ea typeface="+mn-ea"/>
                    <a:cs typeface="TH SarabunPSK" panose="020B0500040200020003" pitchFamily="34" charset="-34"/>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สรุปผล!$G$7:$J$7</c:f>
              <c:strCache>
                <c:ptCount val="4"/>
                <c:pt idx="0">
                  <c:v>จอภาพ</c:v>
                </c:pt>
                <c:pt idx="1">
                  <c:v>CPU</c:v>
                </c:pt>
                <c:pt idx="2">
                  <c:v>เมาส์</c:v>
                </c:pt>
                <c:pt idx="3">
                  <c:v>คีย์บอร์ด</c:v>
                </c:pt>
              </c:strCache>
            </c:strRef>
          </c:cat>
          <c:val>
            <c:numRef>
              <c:f>สรุปผล!$G$8:$J$8</c:f>
              <c:numCache>
                <c:formatCode>General</c:formatCode>
                <c:ptCount val="4"/>
                <c:pt idx="0">
                  <c:v>4</c:v>
                </c:pt>
                <c:pt idx="1">
                  <c:v>19</c:v>
                </c:pt>
                <c:pt idx="2">
                  <c:v>8</c:v>
                </c:pt>
                <c:pt idx="3">
                  <c:v>9</c:v>
                </c:pt>
              </c:numCache>
            </c:numRef>
          </c:val>
        </c:ser>
        <c:ser>
          <c:idx val="1"/>
          <c:order val="1"/>
          <c:tx>
            <c:strRef>
              <c:f>สรุปผล!$B$9</c:f>
              <c:strCache>
                <c:ptCount val="1"/>
                <c:pt idx="0">
                  <c:v>ห้องปฏิบัติการฯ 1C 15-16</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สรุปผล!$G$7:$J$7</c:f>
              <c:strCache>
                <c:ptCount val="4"/>
                <c:pt idx="0">
                  <c:v>จอภาพ</c:v>
                </c:pt>
                <c:pt idx="1">
                  <c:v>CPU</c:v>
                </c:pt>
                <c:pt idx="2">
                  <c:v>เมาส์</c:v>
                </c:pt>
                <c:pt idx="3">
                  <c:v>คีย์บอร์ด</c:v>
                </c:pt>
              </c:strCache>
            </c:strRef>
          </c:cat>
          <c:val>
            <c:numRef>
              <c:f>สรุปผล!$G$9:$J$9</c:f>
              <c:numCache>
                <c:formatCode>General</c:formatCode>
                <c:ptCount val="4"/>
                <c:pt idx="0">
                  <c:v>0</c:v>
                </c:pt>
                <c:pt idx="1">
                  <c:v>1</c:v>
                </c:pt>
                <c:pt idx="2">
                  <c:v>0</c:v>
                </c:pt>
                <c:pt idx="3">
                  <c:v>0</c:v>
                </c:pt>
              </c:numCache>
            </c:numRef>
          </c:val>
        </c:ser>
        <c:ser>
          <c:idx val="2"/>
          <c:order val="2"/>
          <c:tx>
            <c:strRef>
              <c:f>สรุปผล!$B$10</c:f>
              <c:strCache>
                <c:ptCount val="1"/>
                <c:pt idx="0">
                  <c:v>ห้องปฏิบัติการฯ 2C 09</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สรุปผล!$G$7:$J$7</c:f>
              <c:strCache>
                <c:ptCount val="4"/>
                <c:pt idx="0">
                  <c:v>จอภาพ</c:v>
                </c:pt>
                <c:pt idx="1">
                  <c:v>CPU</c:v>
                </c:pt>
                <c:pt idx="2">
                  <c:v>เมาส์</c:v>
                </c:pt>
                <c:pt idx="3">
                  <c:v>คีย์บอร์ด</c:v>
                </c:pt>
              </c:strCache>
            </c:strRef>
          </c:cat>
          <c:val>
            <c:numRef>
              <c:f>สรุปผล!$G$10:$J$10</c:f>
              <c:numCache>
                <c:formatCode>General</c:formatCode>
                <c:ptCount val="4"/>
                <c:pt idx="0">
                  <c:v>1</c:v>
                </c:pt>
                <c:pt idx="1">
                  <c:v>0</c:v>
                </c:pt>
                <c:pt idx="2">
                  <c:v>3</c:v>
                </c:pt>
                <c:pt idx="3">
                  <c:v>0</c:v>
                </c:pt>
              </c:numCache>
            </c:numRef>
          </c:val>
        </c:ser>
        <c:ser>
          <c:idx val="3"/>
          <c:order val="3"/>
          <c:tx>
            <c:strRef>
              <c:f>สรุปผล!$B$11</c:f>
              <c:strCache>
                <c:ptCount val="1"/>
                <c:pt idx="0">
                  <c:v>ห้องปฏิบัติการฯ 2C 10-11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สรุปผล!$G$7:$J$7</c:f>
              <c:strCache>
                <c:ptCount val="4"/>
                <c:pt idx="0">
                  <c:v>จอภาพ</c:v>
                </c:pt>
                <c:pt idx="1">
                  <c:v>CPU</c:v>
                </c:pt>
                <c:pt idx="2">
                  <c:v>เมาส์</c:v>
                </c:pt>
                <c:pt idx="3">
                  <c:v>คีย์บอร์ด</c:v>
                </c:pt>
              </c:strCache>
            </c:strRef>
          </c:cat>
          <c:val>
            <c:numRef>
              <c:f>สรุปผล!$G$11:$J$11</c:f>
              <c:numCache>
                <c:formatCode>General</c:formatCode>
                <c:ptCount val="4"/>
                <c:pt idx="0">
                  <c:v>2</c:v>
                </c:pt>
                <c:pt idx="1">
                  <c:v>9</c:v>
                </c:pt>
                <c:pt idx="2">
                  <c:v>2</c:v>
                </c:pt>
                <c:pt idx="3">
                  <c:v>2</c:v>
                </c:pt>
              </c:numCache>
            </c:numRef>
          </c:val>
        </c:ser>
        <c:ser>
          <c:idx val="4"/>
          <c:order val="4"/>
          <c:tx>
            <c:strRef>
              <c:f>สรุปผล!$B$12</c:f>
              <c:strCache>
                <c:ptCount val="1"/>
                <c:pt idx="0">
                  <c:v>ห้องปฏิบัติการฯ 2C 16-17</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สรุปผล!$G$7:$J$7</c:f>
              <c:strCache>
                <c:ptCount val="4"/>
                <c:pt idx="0">
                  <c:v>จอภาพ</c:v>
                </c:pt>
                <c:pt idx="1">
                  <c:v>CPU</c:v>
                </c:pt>
                <c:pt idx="2">
                  <c:v>เมาส์</c:v>
                </c:pt>
                <c:pt idx="3">
                  <c:v>คีย์บอร์ด</c:v>
                </c:pt>
              </c:strCache>
            </c:strRef>
          </c:cat>
          <c:val>
            <c:numRef>
              <c:f>สรุปผล!$G$12:$J$12</c:f>
              <c:numCache>
                <c:formatCode>General</c:formatCode>
                <c:ptCount val="4"/>
                <c:pt idx="0">
                  <c:v>14</c:v>
                </c:pt>
                <c:pt idx="1">
                  <c:v>38</c:v>
                </c:pt>
                <c:pt idx="2">
                  <c:v>13</c:v>
                </c:pt>
                <c:pt idx="3">
                  <c:v>9</c:v>
                </c:pt>
              </c:numCache>
            </c:numRef>
          </c:val>
        </c:ser>
        <c:ser>
          <c:idx val="5"/>
          <c:order val="5"/>
          <c:tx>
            <c:strRef>
              <c:f>สรุปผล!$B$13</c:f>
              <c:strCache>
                <c:ptCount val="1"/>
                <c:pt idx="0">
                  <c:v>ห้องสืบค้นข้อมูลสารสนเทศ 
(ศูนย์ข้อมูลท้องถิ่น)</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สรุปผล!$G$7:$J$7</c:f>
              <c:strCache>
                <c:ptCount val="4"/>
                <c:pt idx="0">
                  <c:v>จอภาพ</c:v>
                </c:pt>
                <c:pt idx="1">
                  <c:v>CPU</c:v>
                </c:pt>
                <c:pt idx="2">
                  <c:v>เมาส์</c:v>
                </c:pt>
                <c:pt idx="3">
                  <c:v>คีย์บอร์ด</c:v>
                </c:pt>
              </c:strCache>
            </c:strRef>
          </c:cat>
          <c:val>
            <c:numRef>
              <c:f>สรุปผล!$G$13:$J$13</c:f>
              <c:numCache>
                <c:formatCode>General</c:formatCode>
                <c:ptCount val="4"/>
                <c:pt idx="0">
                  <c:v>0</c:v>
                </c:pt>
                <c:pt idx="1">
                  <c:v>2</c:v>
                </c:pt>
                <c:pt idx="2">
                  <c:v>0</c:v>
                </c:pt>
                <c:pt idx="3">
                  <c:v>0</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baseline="0">
                <a:solidFill>
                  <a:schemeClr val="accent5">
                    <a:lumMod val="75000"/>
                  </a:schemeClr>
                </a:solidFill>
                <a:latin typeface="TH SarabunPSK" panose="020B0500040200020003" pitchFamily="34" charset="-34"/>
                <a:ea typeface="+mn-ea"/>
                <a:cs typeface="TH SarabunPSK" panose="020B0500040200020003" pitchFamily="34" charset="-34"/>
              </a:defRPr>
            </a:pPr>
            <a:r>
              <a:rPr lang="th-TH" sz="2000" u="sng" dirty="0" smtClean="0">
                <a:solidFill>
                  <a:schemeClr val="accent5">
                    <a:lumMod val="75000"/>
                  </a:schemeClr>
                </a:solidFill>
                <a:latin typeface="TH SarabunPSK" panose="020B0500040200020003" pitchFamily="34" charset="-34"/>
                <a:cs typeface="TH SarabunPSK" panose="020B0500040200020003" pitchFamily="34" charset="-34"/>
              </a:rPr>
              <a:t>กราฟสรุปผล</a:t>
            </a:r>
            <a:r>
              <a:rPr lang="th-TH" sz="2000" u="sng" dirty="0">
                <a:solidFill>
                  <a:schemeClr val="accent5">
                    <a:lumMod val="75000"/>
                  </a:schemeClr>
                </a:solidFill>
                <a:latin typeface="TH SarabunPSK" panose="020B0500040200020003" pitchFamily="34" charset="-34"/>
                <a:cs typeface="TH SarabunPSK" panose="020B0500040200020003" pitchFamily="34" charset="-34"/>
              </a:rPr>
              <a:t>อุปกรณ์คอมพิวเตอร์และระบบเครือข่ายภายในห้องปฏิบัติการคอมพิวเตอร์</a:t>
            </a:r>
          </a:p>
          <a:p>
            <a:pPr>
              <a:defRPr sz="2000" b="1" i="0" u="sng" strike="noStrike" kern="1200" baseline="0">
                <a:solidFill>
                  <a:schemeClr val="accent5">
                    <a:lumMod val="75000"/>
                  </a:schemeClr>
                </a:solidFill>
                <a:latin typeface="TH SarabunPSK" panose="020B0500040200020003" pitchFamily="34" charset="-34"/>
                <a:ea typeface="+mn-ea"/>
                <a:cs typeface="TH SarabunPSK" panose="020B0500040200020003" pitchFamily="34" charset="-34"/>
              </a:defRPr>
            </a:pPr>
            <a:r>
              <a:rPr lang="th-TH" sz="2000" u="sng" dirty="0">
                <a:solidFill>
                  <a:schemeClr val="accent5">
                    <a:lumMod val="75000"/>
                  </a:schemeClr>
                </a:solidFill>
                <a:latin typeface="TH SarabunPSK" panose="020B0500040200020003" pitchFamily="34" charset="-34"/>
                <a:cs typeface="TH SarabunPSK" panose="020B0500040200020003" pitchFamily="34" charset="-34"/>
              </a:rPr>
              <a:t>ที่มีปัญหา/ใช้การไม่ได้</a:t>
            </a:r>
            <a:r>
              <a:rPr lang="th-TH" sz="2000" u="none" dirty="0">
                <a:solidFill>
                  <a:schemeClr val="accent5">
                    <a:lumMod val="75000"/>
                  </a:schemeClr>
                </a:solidFill>
                <a:latin typeface="TH SarabunPSK" panose="020B0500040200020003" pitchFamily="34" charset="-34"/>
                <a:cs typeface="TH SarabunPSK" panose="020B0500040200020003" pitchFamily="34" charset="-34"/>
              </a:rPr>
              <a:t> </a:t>
            </a:r>
            <a:r>
              <a:rPr lang="th-TH" sz="1600" b="0" i="1" u="none" dirty="0">
                <a:solidFill>
                  <a:srgbClr val="C00000"/>
                </a:solidFill>
                <a:latin typeface="TH SarabunPSK" panose="020B0500040200020003" pitchFamily="34" charset="-34"/>
                <a:cs typeface="TH SarabunPSK" panose="020B0500040200020003" pitchFamily="34" charset="-34"/>
              </a:rPr>
              <a:t>(ข้อมูล ณ 26 มีนาคม  2557)</a:t>
            </a:r>
          </a:p>
        </c:rich>
      </c:tx>
      <c:layout>
        <c:manualLayout>
          <c:xMode val="edge"/>
          <c:yMode val="edge"/>
          <c:x val="0.17051057206380041"/>
          <c:y val="3.5226503644694943E-2"/>
        </c:manualLayout>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สรุปผล!$G$7</c:f>
              <c:strCache>
                <c:ptCount val="1"/>
                <c:pt idx="0">
                  <c:v>จอภาพ</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สรุปผล!$B$8:$B$13</c:f>
              <c:strCache>
                <c:ptCount val="6"/>
                <c:pt idx="0">
                  <c:v>ห้องปฏิบัติการฯ 1C 10-11</c:v>
                </c:pt>
                <c:pt idx="1">
                  <c:v>ห้องปฏิบัติการฯ 1C 15-16</c:v>
                </c:pt>
                <c:pt idx="2">
                  <c:v>ห้องปฏิบัติการฯ 2C 09</c:v>
                </c:pt>
                <c:pt idx="3">
                  <c:v>ห้องปฏิบัติการฯ 2C 10-11</c:v>
                </c:pt>
                <c:pt idx="4">
                  <c:v>ห้องปฏิบัติการฯ 2C 16-17</c:v>
                </c:pt>
                <c:pt idx="5">
                  <c:v>ห้องสืบค้นข้อมูลสารสนเทศ 
(ศูนย์ข้อมูลท้องถิ่น)</c:v>
                </c:pt>
              </c:strCache>
            </c:strRef>
          </c:cat>
          <c:val>
            <c:numRef>
              <c:f>สรุปผล!$G$8:$G$13</c:f>
              <c:numCache>
                <c:formatCode>General</c:formatCode>
                <c:ptCount val="6"/>
                <c:pt idx="0">
                  <c:v>4</c:v>
                </c:pt>
                <c:pt idx="1">
                  <c:v>0</c:v>
                </c:pt>
                <c:pt idx="2">
                  <c:v>1</c:v>
                </c:pt>
                <c:pt idx="3">
                  <c:v>2</c:v>
                </c:pt>
                <c:pt idx="4">
                  <c:v>14</c:v>
                </c:pt>
                <c:pt idx="5">
                  <c:v>0</c:v>
                </c:pt>
              </c:numCache>
            </c:numRef>
          </c:val>
        </c:ser>
        <c:ser>
          <c:idx val="1"/>
          <c:order val="1"/>
          <c:tx>
            <c:strRef>
              <c:f>สรุปผล!$H$7</c:f>
              <c:strCache>
                <c:ptCount val="1"/>
                <c:pt idx="0">
                  <c:v>CPU</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สรุปผล!$B$8:$B$13</c:f>
              <c:strCache>
                <c:ptCount val="6"/>
                <c:pt idx="0">
                  <c:v>ห้องปฏิบัติการฯ 1C 10-11</c:v>
                </c:pt>
                <c:pt idx="1">
                  <c:v>ห้องปฏิบัติการฯ 1C 15-16</c:v>
                </c:pt>
                <c:pt idx="2">
                  <c:v>ห้องปฏิบัติการฯ 2C 09</c:v>
                </c:pt>
                <c:pt idx="3">
                  <c:v>ห้องปฏิบัติการฯ 2C 10-11</c:v>
                </c:pt>
                <c:pt idx="4">
                  <c:v>ห้องปฏิบัติการฯ 2C 16-17</c:v>
                </c:pt>
                <c:pt idx="5">
                  <c:v>ห้องสืบค้นข้อมูลสารสนเทศ 
(ศูนย์ข้อมูลท้องถิ่น)</c:v>
                </c:pt>
              </c:strCache>
            </c:strRef>
          </c:cat>
          <c:val>
            <c:numRef>
              <c:f>สรุปผล!$H$8:$H$13</c:f>
              <c:numCache>
                <c:formatCode>General</c:formatCode>
                <c:ptCount val="6"/>
                <c:pt idx="0">
                  <c:v>19</c:v>
                </c:pt>
                <c:pt idx="1">
                  <c:v>1</c:v>
                </c:pt>
                <c:pt idx="2">
                  <c:v>0</c:v>
                </c:pt>
                <c:pt idx="3">
                  <c:v>9</c:v>
                </c:pt>
                <c:pt idx="4">
                  <c:v>38</c:v>
                </c:pt>
                <c:pt idx="5">
                  <c:v>2</c:v>
                </c:pt>
              </c:numCache>
            </c:numRef>
          </c:val>
        </c:ser>
        <c:ser>
          <c:idx val="2"/>
          <c:order val="2"/>
          <c:tx>
            <c:strRef>
              <c:f>สรุปผล!$I$7</c:f>
              <c:strCache>
                <c:ptCount val="1"/>
                <c:pt idx="0">
                  <c:v>เมาส์</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สรุปผล!$B$8:$B$13</c:f>
              <c:strCache>
                <c:ptCount val="6"/>
                <c:pt idx="0">
                  <c:v>ห้องปฏิบัติการฯ 1C 10-11</c:v>
                </c:pt>
                <c:pt idx="1">
                  <c:v>ห้องปฏิบัติการฯ 1C 15-16</c:v>
                </c:pt>
                <c:pt idx="2">
                  <c:v>ห้องปฏิบัติการฯ 2C 09</c:v>
                </c:pt>
                <c:pt idx="3">
                  <c:v>ห้องปฏิบัติการฯ 2C 10-11</c:v>
                </c:pt>
                <c:pt idx="4">
                  <c:v>ห้องปฏิบัติการฯ 2C 16-17</c:v>
                </c:pt>
                <c:pt idx="5">
                  <c:v>ห้องสืบค้นข้อมูลสารสนเทศ 
(ศูนย์ข้อมูลท้องถิ่น)</c:v>
                </c:pt>
              </c:strCache>
            </c:strRef>
          </c:cat>
          <c:val>
            <c:numRef>
              <c:f>สรุปผล!$I$8:$I$13</c:f>
              <c:numCache>
                <c:formatCode>General</c:formatCode>
                <c:ptCount val="6"/>
                <c:pt idx="0">
                  <c:v>8</c:v>
                </c:pt>
                <c:pt idx="1">
                  <c:v>0</c:v>
                </c:pt>
                <c:pt idx="2">
                  <c:v>3</c:v>
                </c:pt>
                <c:pt idx="3">
                  <c:v>2</c:v>
                </c:pt>
                <c:pt idx="4">
                  <c:v>13</c:v>
                </c:pt>
                <c:pt idx="5">
                  <c:v>0</c:v>
                </c:pt>
              </c:numCache>
            </c:numRef>
          </c:val>
        </c:ser>
        <c:ser>
          <c:idx val="3"/>
          <c:order val="3"/>
          <c:tx>
            <c:strRef>
              <c:f>สรุปผล!$J$7</c:f>
              <c:strCache>
                <c:ptCount val="1"/>
                <c:pt idx="0">
                  <c:v>คีย์บอร์ด</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สรุปผล!$B$8:$B$13</c:f>
              <c:strCache>
                <c:ptCount val="6"/>
                <c:pt idx="0">
                  <c:v>ห้องปฏิบัติการฯ 1C 10-11</c:v>
                </c:pt>
                <c:pt idx="1">
                  <c:v>ห้องปฏิบัติการฯ 1C 15-16</c:v>
                </c:pt>
                <c:pt idx="2">
                  <c:v>ห้องปฏิบัติการฯ 2C 09</c:v>
                </c:pt>
                <c:pt idx="3">
                  <c:v>ห้องปฏิบัติการฯ 2C 10-11</c:v>
                </c:pt>
                <c:pt idx="4">
                  <c:v>ห้องปฏิบัติการฯ 2C 16-17</c:v>
                </c:pt>
                <c:pt idx="5">
                  <c:v>ห้องสืบค้นข้อมูลสารสนเทศ 
(ศูนย์ข้อมูลท้องถิ่น)</c:v>
                </c:pt>
              </c:strCache>
            </c:strRef>
          </c:cat>
          <c:val>
            <c:numRef>
              <c:f>สรุปผล!$J$8:$J$13</c:f>
              <c:numCache>
                <c:formatCode>General</c:formatCode>
                <c:ptCount val="6"/>
                <c:pt idx="0">
                  <c:v>9</c:v>
                </c:pt>
                <c:pt idx="1">
                  <c:v>0</c:v>
                </c:pt>
                <c:pt idx="2">
                  <c:v>0</c:v>
                </c:pt>
                <c:pt idx="3">
                  <c:v>2</c:v>
                </c:pt>
                <c:pt idx="4">
                  <c:v>9</c:v>
                </c:pt>
                <c:pt idx="5">
                  <c:v>0</c:v>
                </c:pt>
              </c:numCache>
            </c:numRef>
          </c:val>
        </c:ser>
        <c:ser>
          <c:idx val="4"/>
          <c:order val="4"/>
          <c:tx>
            <c:strRef>
              <c:f>สรุปผล!$K$6</c:f>
              <c:strCache>
                <c:ptCount val="1"/>
                <c:pt idx="0">
                  <c:v>ระบบเครือข่าย/Lan</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val>
            <c:numRef>
              <c:f>สรุปผล!$K$8:$K$13</c:f>
              <c:numCache>
                <c:formatCode>General</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150"/>
        <c:shape val="box"/>
        <c:axId val="30675712"/>
        <c:axId val="30677248"/>
        <c:axId val="0"/>
      </c:bar3DChart>
      <c:catAx>
        <c:axId val="306757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th-TH"/>
          </a:p>
        </c:txPr>
        <c:crossAx val="30677248"/>
        <c:crosses val="autoZero"/>
        <c:auto val="1"/>
        <c:lblAlgn val="ctr"/>
        <c:lblOffset val="100"/>
        <c:noMultiLvlLbl val="0"/>
      </c:catAx>
      <c:valAx>
        <c:axId val="306772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h-TH"/>
          </a:p>
        </c:txPr>
        <c:crossAx val="30675712"/>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h-TH"/>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h-TH"/>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97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08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smtClean="0"/>
              <a:t>คลิกเพื่อแก้ไขสไตล์ชื่อเรื่องต้นแบบ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smtClean="0"/>
              <a:t>คลิกเพื่อแก้ไขสไตล์ของข้อความต้นแบบ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881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h-TH" smtClean="0"/>
              <a:t>คลิกเพื่อแก้ไขสไตล์ชื่อเรื่องต้นแบบ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434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smtClean="0"/>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smtClean="0"/>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215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h-TH" smtClean="0"/>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smtClean="0"/>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68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0626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75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498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5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2375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31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79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42A54C80-263E-416B-A8E0-580EDEADCBDC}" type="datetimeFigureOut">
              <a:rPr lang="en-US" smtClean="0"/>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1319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smtClean="0"/>
              <a:pPr/>
              <a:t>6/20/2014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00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6/20/2014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94246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3626;&#3619;&#3640;&#3611;&#3612;&#3585;&#3634;&#3619;&#3605;&#3619;&#3623;&#3592;&#3648;&#3594;&#3655;&#3588;&#3629;&#3640;&#3611;&#3585;&#3619;&#3603;&#3660;&#3631;%20(&#3619;&#3629;&#3610;&#3607;&#3637;&#3656;%201-2557).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533400" y="1917700"/>
            <a:ext cx="9842500" cy="2133136"/>
          </a:xfrm>
        </p:spPr>
        <p:txBody>
          <a:bodyPr>
            <a:normAutofit fontScale="90000"/>
          </a:bodyPr>
          <a:lstStyle/>
          <a:p>
            <a:r>
              <a:rPr lang="th-TH" sz="6700" b="1" dirty="0" smtClean="0">
                <a:ln w="0"/>
                <a:solidFill>
                  <a:schemeClr val="accent3">
                    <a:lumMod val="50000"/>
                  </a:schemeClr>
                </a:solidFill>
                <a:effectLst>
                  <a:reflection blurRad="6350" stA="53000" endA="300" endPos="35500" dir="5400000" sy="-90000" algn="bl" rotWithShape="0"/>
                </a:effectLst>
                <a:latin typeface="TH Baijam" panose="02000506000000020004" pitchFamily="2" charset="-34"/>
                <a:cs typeface="TH Baijam" panose="02000506000000020004" pitchFamily="2" charset="-34"/>
              </a:rPr>
              <a:t>การให้บริการห้องปฏิบัติการคอมพิวเตอร์</a:t>
            </a:r>
            <a:r>
              <a:rPr lang="th-TH" b="1" dirty="0" smtClean="0">
                <a:solidFill>
                  <a:schemeClr val="accent3">
                    <a:lumMod val="50000"/>
                  </a:schemeClr>
                </a:solidFill>
                <a:latin typeface="TH Baijam" panose="02000506000000020004" pitchFamily="2" charset="-34"/>
                <a:cs typeface="TH Baijam" panose="02000506000000020004" pitchFamily="2" charset="-34"/>
              </a:rPr>
              <a:t/>
            </a:r>
            <a:br>
              <a:rPr lang="th-TH" b="1" dirty="0" smtClean="0">
                <a:solidFill>
                  <a:schemeClr val="accent3">
                    <a:lumMod val="50000"/>
                  </a:schemeClr>
                </a:solidFill>
                <a:latin typeface="TH Baijam" panose="02000506000000020004" pitchFamily="2" charset="-34"/>
                <a:cs typeface="TH Baijam" panose="02000506000000020004" pitchFamily="2" charset="-34"/>
              </a:rPr>
            </a:br>
            <a:r>
              <a:rPr lang="th-TH" sz="3600" b="1" dirty="0">
                <a:solidFill>
                  <a:srgbClr val="CC9900"/>
                </a:solidFill>
                <a:latin typeface="TH SarabunPSK" panose="020B0500040200020003" pitchFamily="34" charset="-34"/>
                <a:cs typeface="TH SarabunPSK" panose="020B0500040200020003" pitchFamily="34" charset="-34"/>
              </a:rPr>
              <a:t>งานบริการคอมพิวเตอร์ ฝ่ายบริการวิชาการและซ่อมบำรุง</a:t>
            </a:r>
            <a:r>
              <a:rPr lang="th-TH" sz="2800" b="1" dirty="0">
                <a:solidFill>
                  <a:srgbClr val="CC9900"/>
                </a:solidFill>
                <a:latin typeface="TH SarabunPSK" panose="020B0500040200020003" pitchFamily="34" charset="-34"/>
                <a:cs typeface="TH SarabunPSK" panose="020B0500040200020003" pitchFamily="34" charset="-34"/>
              </a:rPr>
              <a:t/>
            </a:r>
            <a:br>
              <a:rPr lang="th-TH" sz="2800" b="1" dirty="0">
                <a:solidFill>
                  <a:srgbClr val="CC9900"/>
                </a:solidFill>
                <a:latin typeface="TH SarabunPSK" panose="020B0500040200020003" pitchFamily="34" charset="-34"/>
                <a:cs typeface="TH SarabunPSK" panose="020B0500040200020003" pitchFamily="34" charset="-34"/>
              </a:rPr>
            </a:br>
            <a:endParaRPr lang="th-TH" b="1" dirty="0">
              <a:solidFill>
                <a:srgbClr val="CC9900"/>
              </a:solidFill>
              <a:latin typeface="TH Baijam" panose="02000506000000020004" pitchFamily="2" charset="-34"/>
              <a:cs typeface="TH Baijam" panose="02000506000000020004" pitchFamily="2" charset="-34"/>
            </a:endParaRPr>
          </a:p>
        </p:txBody>
      </p:sp>
      <p:sp>
        <p:nvSpPr>
          <p:cNvPr id="3" name="ชื่อเรื่องรอง 2"/>
          <p:cNvSpPr>
            <a:spLocks noGrp="1"/>
          </p:cNvSpPr>
          <p:nvPr>
            <p:ph type="subTitle" idx="1"/>
          </p:nvPr>
        </p:nvSpPr>
        <p:spPr>
          <a:xfrm>
            <a:off x="5410200" y="4863633"/>
            <a:ext cx="6302203" cy="1537167"/>
          </a:xfrm>
        </p:spPr>
        <p:txBody>
          <a:bodyPr>
            <a:normAutofit fontScale="55000" lnSpcReduction="20000"/>
          </a:bodyPr>
          <a:lstStyle/>
          <a:p>
            <a:pPr algn="r"/>
            <a:r>
              <a:rPr lang="th-TH" sz="4200" b="1" dirty="0" smtClean="0">
                <a:latin typeface="TH SarabunPSK" panose="020B0500040200020003" pitchFamily="34" charset="-34"/>
                <a:cs typeface="TH SarabunPSK" panose="020B0500040200020003" pitchFamily="34" charset="-34"/>
              </a:rPr>
              <a:t>กิจกรรมการแลกเปลี่ยนเรียนรู้</a:t>
            </a:r>
            <a:r>
              <a:rPr lang="th-TH" sz="5900" b="1" dirty="0" smtClean="0">
                <a:latin typeface="TH SarabunPSK" panose="020B0500040200020003" pitchFamily="34" charset="-34"/>
                <a:cs typeface="TH SarabunPSK" panose="020B0500040200020003" pitchFamily="34" charset="-34"/>
              </a:rPr>
              <a:t> </a:t>
            </a:r>
          </a:p>
          <a:p>
            <a:pPr algn="r"/>
            <a:r>
              <a:rPr lang="th-TH" sz="3200" b="1" dirty="0" smtClean="0">
                <a:latin typeface="TH SarabunPSK" panose="020B0500040200020003" pitchFamily="34" charset="-34"/>
                <a:cs typeface="TH SarabunPSK" panose="020B0500040200020003" pitchFamily="34" charset="-34"/>
              </a:rPr>
              <a:t>วันที่ 30 เมษายน  2557 </a:t>
            </a:r>
          </a:p>
          <a:p>
            <a:pPr algn="r"/>
            <a:r>
              <a:rPr lang="th-TH" sz="3200" b="1" dirty="0" smtClean="0">
                <a:latin typeface="TH SarabunPSK" panose="020B0500040200020003" pitchFamily="34" charset="-34"/>
                <a:cs typeface="TH SarabunPSK" panose="020B0500040200020003" pitchFamily="34" charset="-34"/>
              </a:rPr>
              <a:t>ณ </a:t>
            </a:r>
            <a:r>
              <a:rPr lang="th-TH" sz="3200" b="1" dirty="0" smtClean="0">
                <a:latin typeface="TH SarabunPSK" panose="020B0500040200020003" pitchFamily="34" charset="-34"/>
                <a:cs typeface="TH SarabunPSK" panose="020B0500040200020003" pitchFamily="34" charset="-34"/>
              </a:rPr>
              <a:t>ห้องประชุม </a:t>
            </a:r>
            <a:r>
              <a:rPr lang="en-US" sz="3200" b="1" dirty="0" smtClean="0">
                <a:latin typeface="TH SarabunPSK" panose="020B0500040200020003" pitchFamily="34" charset="-34"/>
                <a:cs typeface="TH SarabunPSK" panose="020B0500040200020003" pitchFamily="34" charset="-34"/>
              </a:rPr>
              <a:t>4C-05</a:t>
            </a:r>
            <a:endParaRPr lang="en-US" sz="3200" b="1" dirty="0" smtClean="0">
              <a:latin typeface="TH SarabunPSK" panose="020B0500040200020003" pitchFamily="34" charset="-34"/>
              <a:cs typeface="TH SarabunPSK" panose="020B0500040200020003" pitchFamily="34" charset="-34"/>
            </a:endParaRPr>
          </a:p>
          <a:p>
            <a:pPr algn="r"/>
            <a:r>
              <a:rPr lang="th-TH" sz="3200" b="1" dirty="0" smtClean="0">
                <a:latin typeface="TH SarabunPSK" panose="020B0500040200020003" pitchFamily="34" charset="-34"/>
                <a:cs typeface="TH SarabunPSK" panose="020B0500040200020003" pitchFamily="34" charset="-34"/>
              </a:rPr>
              <a:t>ชั้น </a:t>
            </a:r>
            <a:r>
              <a:rPr lang="th-TH" sz="3200" b="1" dirty="0" smtClean="0">
                <a:latin typeface="TH SarabunPSK" panose="020B0500040200020003" pitchFamily="34" charset="-34"/>
                <a:cs typeface="TH SarabunPSK" panose="020B0500040200020003" pitchFamily="34" charset="-34"/>
              </a:rPr>
              <a:t>4 </a:t>
            </a:r>
            <a:r>
              <a:rPr lang="th-TH" sz="3200" b="1" dirty="0" smtClean="0">
                <a:latin typeface="TH SarabunPSK" panose="020B0500040200020003" pitchFamily="34" charset="-34"/>
                <a:cs typeface="TH SarabunPSK" panose="020B0500040200020003" pitchFamily="34" charset="-34"/>
              </a:rPr>
              <a:t>สำนักคอมพิวเตอร์และเครือข่าย</a:t>
            </a:r>
            <a:r>
              <a:rPr lang="en-US" sz="3200" b="1" dirty="0" smtClean="0">
                <a:latin typeface="TH SarabunPSK" panose="020B0500040200020003" pitchFamily="34" charset="-34"/>
                <a:cs typeface="TH SarabunPSK" panose="020B0500040200020003" pitchFamily="34" charset="-34"/>
              </a:rPr>
              <a:t>  </a:t>
            </a:r>
            <a:endParaRPr lang="th-TH"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229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12901" y="573310"/>
            <a:ext cx="9853612" cy="78559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h-TH" b="1" u="sng" dirty="0" smtClean="0">
                <a:ln/>
                <a:solidFill>
                  <a:schemeClr val="accent3"/>
                </a:solidFill>
              </a:rPr>
              <a:t>ระบบการตรวจเช็คอุปกรณ์</a:t>
            </a:r>
            <a:endParaRPr lang="th-TH" b="1" u="sng" dirty="0">
              <a:ln/>
              <a:solidFill>
                <a:schemeClr val="accent3"/>
              </a:solidFill>
            </a:endParaRPr>
          </a:p>
        </p:txBody>
      </p:sp>
      <p:sp>
        <p:nvSpPr>
          <p:cNvPr id="3" name="ตัวแทนเนื้อหา 2"/>
          <p:cNvSpPr>
            <a:spLocks noGrp="1"/>
          </p:cNvSpPr>
          <p:nvPr>
            <p:ph idx="1"/>
          </p:nvPr>
        </p:nvSpPr>
        <p:spPr>
          <a:xfrm>
            <a:off x="1612901" y="1511301"/>
            <a:ext cx="8596668" cy="2298699"/>
          </a:xfrm>
        </p:spPr>
        <p:txBody>
          <a:bodyPr>
            <a:normAutofit/>
          </a:bodyPr>
          <a:lstStyle/>
          <a:p>
            <a:r>
              <a:rPr lang="th-TH" sz="2400" dirty="0" smtClean="0">
                <a:latin typeface="TH SarabunPSK" panose="020B0500040200020003" pitchFamily="34" charset="-34"/>
                <a:cs typeface="TH SarabunPSK" panose="020B0500040200020003" pitchFamily="34" charset="-34"/>
              </a:rPr>
              <a:t>ใช้</a:t>
            </a:r>
            <a:r>
              <a:rPr lang="en-US" sz="2400" dirty="0" smtClean="0">
                <a:latin typeface="TH SarabunPSK" panose="020B0500040200020003" pitchFamily="34" charset="-34"/>
                <a:cs typeface="TH SarabunPSK" panose="020B0500040200020003" pitchFamily="34" charset="-34"/>
              </a:rPr>
              <a:t> Google Application </a:t>
            </a:r>
            <a:r>
              <a:rPr lang="th-TH" sz="2400" dirty="0">
                <a:latin typeface="TH SarabunPSK" panose="020B0500040200020003" pitchFamily="34" charset="-34"/>
                <a:cs typeface="TH SarabunPSK" panose="020B0500040200020003" pitchFamily="34" charset="-34"/>
              </a:rPr>
              <a:t> </a:t>
            </a:r>
            <a:r>
              <a:rPr lang="th-TH" sz="2400" dirty="0" smtClean="0">
                <a:latin typeface="TH SarabunPSK" panose="020B0500040200020003" pitchFamily="34" charset="-34"/>
                <a:cs typeface="TH SarabunPSK" panose="020B0500040200020003" pitchFamily="34" charset="-34"/>
              </a:rPr>
              <a:t>ในการสร้างแบบฟอร์มออนไลน์สำหรับการตรวจเช็คอุปกรณ์ในห้องปฏิบัติการคอมพิวเตอร์</a:t>
            </a:r>
          </a:p>
          <a:p>
            <a:r>
              <a:rPr lang="th-TH" sz="2400" dirty="0" smtClean="0">
                <a:latin typeface="TH SarabunPSK" panose="020B0500040200020003" pitchFamily="34" charset="-34"/>
                <a:cs typeface="TH SarabunPSK" panose="020B0500040200020003" pitchFamily="34" charset="-34"/>
              </a:rPr>
              <a:t>ใช้งานแบบฟอร์มตรวจเช็คอุปกรณ์ออนไลน์ผ่าน </a:t>
            </a:r>
            <a:r>
              <a:rPr lang="en-US" sz="2400" dirty="0" smtClean="0">
                <a:latin typeface="TH SarabunPSK" panose="020B0500040200020003" pitchFamily="34" charset="-34"/>
                <a:cs typeface="TH SarabunPSK" panose="020B0500040200020003" pitchFamily="34" charset="-34"/>
              </a:rPr>
              <a:t>Smart Phone</a:t>
            </a:r>
            <a:r>
              <a:rPr lang="th-TH" sz="2400" dirty="0" smtClean="0">
                <a:latin typeface="TH SarabunPSK" panose="020B0500040200020003" pitchFamily="34" charset="-34"/>
                <a:cs typeface="TH SarabunPSK" panose="020B0500040200020003" pitchFamily="34" charset="-34"/>
              </a:rPr>
              <a:t>/</a:t>
            </a:r>
            <a:r>
              <a:rPr lang="en-US" sz="2400" dirty="0" smtClean="0">
                <a:latin typeface="TH SarabunPSK" panose="020B0500040200020003" pitchFamily="34" charset="-34"/>
                <a:cs typeface="TH SarabunPSK" panose="020B0500040200020003" pitchFamily="34" charset="-34"/>
              </a:rPr>
              <a:t>Tablet</a:t>
            </a:r>
            <a:r>
              <a:rPr lang="th-TH" sz="2400" dirty="0" smtClean="0">
                <a:latin typeface="TH SarabunPSK" panose="020B0500040200020003" pitchFamily="34" charset="-34"/>
                <a:cs typeface="TH SarabunPSK" panose="020B0500040200020003" pitchFamily="34" charset="-34"/>
              </a:rPr>
              <a:t>  ทำให้มีความสะดวก รวดเร็ว และง่ายต่อการทำงาน</a:t>
            </a:r>
          </a:p>
        </p:txBody>
      </p:sp>
    </p:spTree>
    <p:extLst>
      <p:ext uri="{BB962C8B-B14F-4D97-AF65-F5344CB8AC3E}">
        <p14:creationId xmlns:p14="http://schemas.microsoft.com/office/powerpoint/2010/main" val="281142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38301" y="546100"/>
            <a:ext cx="9866312" cy="7747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h-TH" b="1" u="sng" dirty="0" smtClean="0">
                <a:ln/>
                <a:solidFill>
                  <a:schemeClr val="accent3"/>
                </a:solidFill>
              </a:rPr>
              <a:t>การสรุปผลการตรวจเช็คอุปกรณ์</a:t>
            </a:r>
            <a:endParaRPr lang="th-TH" b="1" u="sng" dirty="0">
              <a:ln/>
              <a:solidFill>
                <a:schemeClr val="accent3"/>
              </a:solidFill>
            </a:endParaRPr>
          </a:p>
        </p:txBody>
      </p:sp>
      <p:sp>
        <p:nvSpPr>
          <p:cNvPr id="3" name="ตัวแทนเนื้อหา 2"/>
          <p:cNvSpPr>
            <a:spLocks noGrp="1"/>
          </p:cNvSpPr>
          <p:nvPr>
            <p:ph idx="1"/>
          </p:nvPr>
        </p:nvSpPr>
        <p:spPr>
          <a:xfrm>
            <a:off x="1638301" y="1524000"/>
            <a:ext cx="8508999" cy="2133600"/>
          </a:xfrm>
        </p:spPr>
        <p:txBody>
          <a:bodyPr>
            <a:normAutofit/>
          </a:bodyPr>
          <a:lstStyle/>
          <a:p>
            <a:r>
              <a:rPr lang="th-TH" sz="2400" dirty="0">
                <a:latin typeface="TH SarabunPSK" panose="020B0500040200020003" pitchFamily="34" charset="-34"/>
                <a:cs typeface="TH SarabunPSK" panose="020B0500040200020003" pitchFamily="34" charset="-34"/>
              </a:rPr>
              <a:t>ข้อมูลจากการตรวจเช็คอุปกรณ์จะถูกจัดเก็บในรูปแบบของ</a:t>
            </a:r>
            <a:r>
              <a:rPr lang="en-US" sz="2400" dirty="0">
                <a:latin typeface="TH SarabunPSK" panose="020B0500040200020003" pitchFamily="34" charset="-34"/>
                <a:cs typeface="TH SarabunPSK" panose="020B0500040200020003" pitchFamily="34" charset="-34"/>
              </a:rPr>
              <a:t> Spreadsheet</a:t>
            </a:r>
            <a:r>
              <a:rPr lang="th-TH" sz="2400" dirty="0">
                <a:latin typeface="TH SarabunPSK" panose="020B0500040200020003" pitchFamily="34" charset="-34"/>
                <a:cs typeface="TH SarabunPSK" panose="020B0500040200020003" pitchFamily="34" charset="-34"/>
              </a:rPr>
              <a:t>  ซึ่งสามารถเรียกดูสรุปผลการตรวจเช็คอุปกรณ์ในเบื้องต้นได้ทันที</a:t>
            </a:r>
          </a:p>
          <a:p>
            <a:r>
              <a:rPr lang="th-TH" sz="2400" dirty="0" smtClean="0">
                <a:latin typeface="TH SarabunPSK" panose="020B0500040200020003" pitchFamily="34" charset="-34"/>
                <a:cs typeface="TH SarabunPSK" panose="020B0500040200020003" pitchFamily="34" charset="-34"/>
              </a:rPr>
              <a:t>ดาวน์โหลดข้อมูลจาก</a:t>
            </a:r>
            <a:r>
              <a:rPr lang="en-US" sz="2400" dirty="0" smtClean="0">
                <a:latin typeface="TH SarabunPSK" panose="020B0500040200020003" pitchFamily="34" charset="-34"/>
                <a:cs typeface="TH SarabunPSK" panose="020B0500040200020003" pitchFamily="34" charset="-34"/>
              </a:rPr>
              <a:t> Google Application</a:t>
            </a:r>
            <a:r>
              <a:rPr lang="th-TH" sz="2400" dirty="0" smtClean="0">
                <a:latin typeface="TH SarabunPSK" panose="020B0500040200020003" pitchFamily="34" charset="-34"/>
                <a:cs typeface="TH SarabunPSK" panose="020B0500040200020003" pitchFamily="34" charset="-34"/>
              </a:rPr>
              <a:t> มาใช้สำหรับการวิเคราะห์/สรุปผลในรูปแบบของ</a:t>
            </a:r>
            <a:r>
              <a:rPr lang="en-US" sz="2400" dirty="0" smtClean="0">
                <a:latin typeface="TH SarabunPSK" panose="020B0500040200020003" pitchFamily="34" charset="-34"/>
                <a:cs typeface="TH SarabunPSK" panose="020B0500040200020003" pitchFamily="34" charset="-34"/>
              </a:rPr>
              <a:t> Excel</a:t>
            </a:r>
          </a:p>
          <a:p>
            <a:pPr marL="0" indent="0">
              <a:buNone/>
            </a:pPr>
            <a:r>
              <a:rPr lang="th-TH" sz="2400" dirty="0">
                <a:latin typeface="TH SarabunPSK" panose="020B0500040200020003" pitchFamily="34" charset="-34"/>
                <a:cs typeface="TH SarabunPSK" panose="020B0500040200020003" pitchFamily="34" charset="-34"/>
              </a:rPr>
              <a:t>	</a:t>
            </a:r>
            <a:r>
              <a:rPr lang="th-TH" sz="2400" i="1" dirty="0" smtClean="0">
                <a:solidFill>
                  <a:schemeClr val="accent6">
                    <a:lumMod val="75000"/>
                  </a:schemeClr>
                </a:solidFill>
                <a:latin typeface="TH SarabunPSK" panose="020B0500040200020003" pitchFamily="34" charset="-34"/>
                <a:cs typeface="TH SarabunPSK" panose="020B0500040200020003" pitchFamily="34" charset="-34"/>
              </a:rPr>
              <a:t>จากตัวอย่าง </a:t>
            </a:r>
            <a:r>
              <a:rPr lang="th-TH" sz="2400" b="1" spc="50" dirty="0" smtClean="0">
                <a:ln w="0"/>
                <a:solidFill>
                  <a:schemeClr val="bg2"/>
                </a:solidFill>
                <a:effectLst>
                  <a:innerShdw blurRad="63500" dist="50800" dir="13500000">
                    <a:srgbClr val="000000">
                      <a:alpha val="50000"/>
                    </a:srgbClr>
                  </a:innerShdw>
                </a:effectLst>
                <a:latin typeface="TH SarabunPSK" panose="020B0500040200020003" pitchFamily="34" charset="-34"/>
                <a:cs typeface="TH SarabunPSK" panose="020B0500040200020003" pitchFamily="34" charset="-34"/>
                <a:hlinkClick r:id="rId2" action="ppaction://hlinkfile"/>
              </a:rPr>
              <a:t>สรุปผลการตรวจเช็คอุปกรณ์ฯ (รอบที่ 1-2557)</a:t>
            </a:r>
            <a:endParaRPr lang="th-TH" sz="2400" b="1" spc="50" dirty="0">
              <a:ln w="0"/>
              <a:solidFill>
                <a:schemeClr val="bg2"/>
              </a:solidFill>
              <a:effectLst>
                <a:innerShdw blurRad="63500" dist="50800" dir="13500000">
                  <a:srgbClr val="000000">
                    <a:alpha val="50000"/>
                  </a:srgbClr>
                </a:inn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87765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38301" y="812800"/>
            <a:ext cx="9866312" cy="431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h-TH" sz="2000" b="1" dirty="0" smtClean="0">
                <a:ln/>
                <a:solidFill>
                  <a:schemeClr val="accent3"/>
                </a:solidFill>
                <a:latin typeface="TH SarabunPSK" panose="020B0500040200020003" pitchFamily="34" charset="-34"/>
                <a:cs typeface="TH SarabunPSK" panose="020B0500040200020003" pitchFamily="34" charset="-34"/>
              </a:rPr>
              <a:t>ผลการตรวจเช็คอุปกรณ์คอมพิวเตอร์ภายในห้องปฏิบัติการ รอบที่ 1-2557 </a:t>
            </a:r>
            <a:r>
              <a:rPr lang="th-TH" sz="2000" i="1" dirty="0" smtClean="0">
                <a:ln/>
                <a:solidFill>
                  <a:schemeClr val="accent3"/>
                </a:solidFill>
                <a:latin typeface="TH SarabunPSK" panose="020B0500040200020003" pitchFamily="34" charset="-34"/>
                <a:cs typeface="TH SarabunPSK" panose="020B0500040200020003" pitchFamily="34" charset="-34"/>
              </a:rPr>
              <a:t>(ข้อมูลในรูปของ</a:t>
            </a:r>
            <a:r>
              <a:rPr lang="en-US" sz="2000" i="1" dirty="0" smtClean="0">
                <a:ln/>
                <a:solidFill>
                  <a:schemeClr val="accent3"/>
                </a:solidFill>
                <a:latin typeface="TH SarabunPSK" panose="020B0500040200020003" pitchFamily="34" charset="-34"/>
                <a:cs typeface="TH SarabunPSK" panose="020B0500040200020003" pitchFamily="34" charset="-34"/>
              </a:rPr>
              <a:t> Spreadsheet </a:t>
            </a:r>
            <a:r>
              <a:rPr lang="th-TH" sz="2000" i="1" dirty="0" smtClean="0">
                <a:ln/>
                <a:solidFill>
                  <a:schemeClr val="accent3"/>
                </a:solidFill>
                <a:latin typeface="TH SarabunPSK" panose="020B0500040200020003" pitchFamily="34" charset="-34"/>
                <a:cs typeface="TH SarabunPSK" panose="020B0500040200020003" pitchFamily="34" charset="-34"/>
              </a:rPr>
              <a:t>ที่ดาวน์โหลดจาก</a:t>
            </a:r>
            <a:r>
              <a:rPr lang="en-US" sz="2000" i="1" dirty="0" smtClean="0">
                <a:ln/>
                <a:solidFill>
                  <a:schemeClr val="accent3"/>
                </a:solidFill>
                <a:latin typeface="TH SarabunPSK" panose="020B0500040200020003" pitchFamily="34" charset="-34"/>
                <a:cs typeface="TH SarabunPSK" panose="020B0500040200020003" pitchFamily="34" charset="-34"/>
              </a:rPr>
              <a:t> Google)</a:t>
            </a:r>
            <a:endParaRPr lang="th-TH" sz="2000" i="1" dirty="0">
              <a:ln/>
              <a:solidFill>
                <a:schemeClr val="accent3"/>
              </a:solidFill>
              <a:latin typeface="TH SarabunPSK" panose="020B0500040200020003" pitchFamily="34" charset="-34"/>
              <a:cs typeface="TH SarabunPSK" panose="020B0500040200020003" pitchFamily="34" charset="-34"/>
            </a:endParaRPr>
          </a:p>
        </p:txBody>
      </p:sp>
      <p:graphicFrame>
        <p:nvGraphicFramePr>
          <p:cNvPr id="5" name="ตาราง 4"/>
          <p:cNvGraphicFramePr>
            <a:graphicFrameLocks noGrp="1"/>
          </p:cNvGraphicFramePr>
          <p:nvPr>
            <p:extLst>
              <p:ext uri="{D42A27DB-BD31-4B8C-83A1-F6EECF244321}">
                <p14:modId xmlns:p14="http://schemas.microsoft.com/office/powerpoint/2010/main" val="1811091690"/>
              </p:ext>
            </p:extLst>
          </p:nvPr>
        </p:nvGraphicFramePr>
        <p:xfrm>
          <a:off x="1168404" y="1219200"/>
          <a:ext cx="10336208" cy="5373313"/>
        </p:xfrm>
        <a:graphic>
          <a:graphicData uri="http://schemas.openxmlformats.org/drawingml/2006/table">
            <a:tbl>
              <a:tblPr>
                <a:tableStyleId>{5C22544A-7EE6-4342-B048-85BDC9FD1C3A}</a:tableStyleId>
              </a:tblPr>
              <a:tblGrid>
                <a:gridCol w="830315"/>
                <a:gridCol w="549474"/>
                <a:gridCol w="549474"/>
                <a:gridCol w="555578"/>
                <a:gridCol w="549474"/>
                <a:gridCol w="555578"/>
                <a:gridCol w="549474"/>
                <a:gridCol w="555578"/>
                <a:gridCol w="549474"/>
                <a:gridCol w="555578"/>
                <a:gridCol w="549474"/>
                <a:gridCol w="549474"/>
                <a:gridCol w="549474"/>
                <a:gridCol w="555578"/>
                <a:gridCol w="549474"/>
                <a:gridCol w="549474"/>
                <a:gridCol w="549474"/>
                <a:gridCol w="683789"/>
              </a:tblGrid>
              <a:tr h="424620">
                <a:tc>
                  <a:txBody>
                    <a:bodyPr/>
                    <a:lstStyle/>
                    <a:p>
                      <a:pPr algn="ctr" fontAlgn="b"/>
                      <a:r>
                        <a:rPr lang="en-US" sz="700" b="1" u="none" strike="noStrike" dirty="0">
                          <a:effectLst/>
                          <a:latin typeface="TH SarabunPSK" panose="020B0500040200020003" pitchFamily="34" charset="-34"/>
                          <a:cs typeface="TH SarabunPSK" panose="020B0500040200020003" pitchFamily="34" charset="-34"/>
                        </a:rPr>
                        <a:t>Timestamp</a:t>
                      </a:r>
                      <a:endParaRPr lang="en-US" sz="700" b="1"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ห้อง/สถานที่</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1) เครื่องฉายภาพ </a:t>
                      </a:r>
                      <a:r>
                        <a:rPr lang="en-US" sz="700" b="1" u="none" strike="noStrike">
                          <a:effectLst/>
                          <a:latin typeface="TH SarabunPSK" panose="020B0500040200020003" pitchFamily="34" charset="-34"/>
                          <a:cs typeface="TH SarabunPSK" panose="020B0500040200020003" pitchFamily="34" charset="-34"/>
                        </a:rPr>
                        <a:t>Projector (No.1)</a:t>
                      </a:r>
                      <a:endParaRPr lang="en-US"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 </a:t>
                      </a:r>
                      <a:r>
                        <a:rPr lang="en-US" sz="700" b="1" u="none" strike="noStrike">
                          <a:effectLst/>
                          <a:latin typeface="TH SarabunPSK" panose="020B0500040200020003" pitchFamily="34" charset="-34"/>
                          <a:cs typeface="TH SarabunPSK" panose="020B0500040200020003" pitchFamily="34" charset="-34"/>
                        </a:rPr>
                        <a:t>Projector No.1 (</a:t>
                      </a:r>
                      <a:r>
                        <a:rPr lang="th-TH" sz="700" b="1" u="none" strike="noStrike">
                          <a:effectLst/>
                          <a:latin typeface="TH SarabunPSK" panose="020B0500040200020003" pitchFamily="34" charset="-34"/>
                          <a:cs typeface="TH SarabunPSK" panose="020B0500040200020003" pitchFamily="34" charset="-34"/>
                        </a:rPr>
                        <a:t>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2) เครื่องฉายภาพ </a:t>
                      </a:r>
                      <a:r>
                        <a:rPr lang="en-US" sz="700" b="1" u="none" strike="noStrike">
                          <a:effectLst/>
                          <a:latin typeface="TH SarabunPSK" panose="020B0500040200020003" pitchFamily="34" charset="-34"/>
                          <a:cs typeface="TH SarabunPSK" panose="020B0500040200020003" pitchFamily="34" charset="-34"/>
                        </a:rPr>
                        <a:t>Projector (No.2)</a:t>
                      </a:r>
                      <a:endParaRPr lang="en-US"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 </a:t>
                      </a:r>
                      <a:r>
                        <a:rPr lang="en-US" sz="700" b="1" u="none" strike="noStrike">
                          <a:effectLst/>
                          <a:latin typeface="TH SarabunPSK" panose="020B0500040200020003" pitchFamily="34" charset="-34"/>
                          <a:cs typeface="TH SarabunPSK" panose="020B0500040200020003" pitchFamily="34" charset="-34"/>
                        </a:rPr>
                        <a:t>Projector No.2 (</a:t>
                      </a:r>
                      <a:r>
                        <a:rPr lang="th-TH" sz="700" b="1" u="none" strike="noStrike">
                          <a:effectLst/>
                          <a:latin typeface="TH SarabunPSK" panose="020B0500040200020003" pitchFamily="34" charset="-34"/>
                          <a:cs typeface="TH SarabunPSK" panose="020B0500040200020003" pitchFamily="34" charset="-34"/>
                        </a:rPr>
                        <a:t>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3) เครื่องเสียง</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คำอธิบายเกี่ยวกับเครื่องเสียง (ถ้ามี)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4) จอภาพ</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คำอธิบายเกี่ยวกับจอภาพ (ถ้ามี)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en-US" sz="700" b="1" u="none" strike="noStrike">
                          <a:effectLst/>
                          <a:latin typeface="TH SarabunPSK" panose="020B0500040200020003" pitchFamily="34" charset="-34"/>
                          <a:cs typeface="TH SarabunPSK" panose="020B0500040200020003" pitchFamily="34" charset="-34"/>
                        </a:rPr>
                        <a:t>5) CPU/Case</a:t>
                      </a:r>
                      <a:endParaRPr lang="en-US"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 </a:t>
                      </a:r>
                      <a:r>
                        <a:rPr lang="en-US" sz="700" b="1" u="none" strike="noStrike">
                          <a:effectLst/>
                          <a:latin typeface="TH SarabunPSK" panose="020B0500040200020003" pitchFamily="34" charset="-34"/>
                          <a:cs typeface="TH SarabunPSK" panose="020B0500040200020003" pitchFamily="34" charset="-34"/>
                        </a:rPr>
                        <a:t>CPU (</a:t>
                      </a:r>
                      <a:r>
                        <a:rPr lang="th-TH" sz="700" b="1" u="none" strike="noStrike">
                          <a:effectLst/>
                          <a:latin typeface="TH SarabunPSK" panose="020B0500040200020003" pitchFamily="34" charset="-34"/>
                          <a:cs typeface="TH SarabunPSK" panose="020B0500040200020003" pitchFamily="34" charset="-34"/>
                        </a:rPr>
                        <a:t>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6) เมาส์</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คำอธิบายเกี่ยวกับเมาส์ (ถ้ามี)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7) คีย์บอร์ด</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คำอธิบายเกี่ยวกับคีย์บอร์ด (ถ้ามี)</a:t>
                      </a:r>
                      <a:endParaRPr lang="th-TH"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a:effectLst/>
                          <a:latin typeface="TH SarabunPSK" panose="020B0500040200020003" pitchFamily="34" charset="-34"/>
                          <a:cs typeface="TH SarabunPSK" panose="020B0500040200020003" pitchFamily="34" charset="-34"/>
                        </a:rPr>
                        <a:t>8) ระบบเครือข่าย/</a:t>
                      </a:r>
                      <a:r>
                        <a:rPr lang="en-US" sz="700" b="1" u="none" strike="noStrike">
                          <a:effectLst/>
                          <a:latin typeface="TH SarabunPSK" panose="020B0500040200020003" pitchFamily="34" charset="-34"/>
                          <a:cs typeface="TH SarabunPSK" panose="020B0500040200020003" pitchFamily="34" charset="-34"/>
                        </a:rPr>
                        <a:t>Lan</a:t>
                      </a:r>
                      <a:endParaRPr lang="en-US" sz="700" b="1"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c>
                  <a:txBody>
                    <a:bodyPr/>
                    <a:lstStyle/>
                    <a:p>
                      <a:pPr algn="ctr" fontAlgn="b"/>
                      <a:r>
                        <a:rPr lang="th-TH" sz="700" b="1" u="none" strike="noStrike" dirty="0">
                          <a:effectLst/>
                          <a:latin typeface="TH SarabunPSK" panose="020B0500040200020003" pitchFamily="34" charset="-34"/>
                          <a:cs typeface="TH SarabunPSK" panose="020B0500040200020003" pitchFamily="34" charset="-34"/>
                        </a:rPr>
                        <a:t>คำอธิบายเกี่ยวกับระบบเครือข่าย/</a:t>
                      </a:r>
                      <a:r>
                        <a:rPr lang="en-US" sz="700" b="1" u="none" strike="noStrike" dirty="0" err="1">
                          <a:effectLst/>
                          <a:latin typeface="TH SarabunPSK" panose="020B0500040200020003" pitchFamily="34" charset="-34"/>
                          <a:cs typeface="TH SarabunPSK" panose="020B0500040200020003" pitchFamily="34" charset="-34"/>
                        </a:rPr>
                        <a:t>Lan</a:t>
                      </a:r>
                      <a:r>
                        <a:rPr lang="en-US" sz="700" b="1" u="none" strike="noStrike" dirty="0">
                          <a:effectLst/>
                          <a:latin typeface="TH SarabunPSK" panose="020B0500040200020003" pitchFamily="34" charset="-34"/>
                          <a:cs typeface="TH SarabunPSK" panose="020B0500040200020003" pitchFamily="34" charset="-34"/>
                        </a:rPr>
                        <a:t> (</a:t>
                      </a:r>
                      <a:r>
                        <a:rPr lang="th-TH" sz="700" b="1" u="none" strike="noStrike" dirty="0">
                          <a:effectLst/>
                          <a:latin typeface="TH SarabunPSK" panose="020B0500040200020003" pitchFamily="34" charset="-34"/>
                          <a:cs typeface="TH SarabunPSK" panose="020B0500040200020003" pitchFamily="34" charset="-34"/>
                        </a:rPr>
                        <a:t>ถ้ามี)</a:t>
                      </a:r>
                      <a:endParaRPr lang="th-TH" sz="700" b="1"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ctr">
                    <a:solidFill>
                      <a:schemeClr val="accent6">
                        <a:lumMod val="60000"/>
                        <a:lumOff val="40000"/>
                      </a:schemeClr>
                    </a:solidFill>
                  </a:tcPr>
                </a:tc>
              </a:tr>
              <a:tr h="487641">
                <a:tc>
                  <a:txBody>
                    <a:bodyPr/>
                    <a:lstStyle/>
                    <a:p>
                      <a:pPr algn="r" fontAlgn="b"/>
                      <a:r>
                        <a:rPr lang="th-TH" sz="700" u="none" strike="noStrike">
                          <a:effectLst/>
                          <a:latin typeface="TH SarabunPSK" panose="020B0500040200020003" pitchFamily="34" charset="-34"/>
                          <a:cs typeface="TH SarabunPSK" panose="020B0500040200020003" pitchFamily="34" charset="-34"/>
                        </a:rPr>
                        <a:t>3/20/2014 14:43:48</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ห้อง 2</a:t>
                      </a:r>
                      <a:r>
                        <a:rPr lang="en-US" sz="700" u="none" strike="noStrike">
                          <a:effectLst/>
                          <a:latin typeface="TH SarabunPSK" panose="020B0500040200020003" pitchFamily="34" charset="-34"/>
                          <a:cs typeface="TH SarabunPSK" panose="020B0500040200020003" pitchFamily="34" charset="-34"/>
                        </a:rPr>
                        <a:t>C 10-11</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ใช้การไม่ได้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ภาพไม่ชัด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22, เครื่อง 38</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01, เครื่อง 18, เครื่อง 22, เครื่อง 26, เครื่อง 38, เครื่อง 45, เครื่อง 49, เครื่อง 53, เครื่อง 61</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22และ38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เครื่อง 01,18,26,61 </a:t>
                      </a:r>
                      <a:r>
                        <a:rPr lang="en-US" sz="700" u="none" strike="noStrike">
                          <a:effectLst/>
                          <a:latin typeface="TH SarabunPSK" panose="020B0500040200020003" pitchFamily="34" charset="-34"/>
                          <a:cs typeface="TH SarabunPSK" panose="020B0500040200020003" pitchFamily="34" charset="-34"/>
                        </a:rPr>
                        <a:t>windows </a:t>
                      </a:r>
                      <a:r>
                        <a:rPr lang="th-TH" sz="700" u="none" strike="noStrike">
                          <a:effectLst/>
                          <a:latin typeface="TH SarabunPSK" panose="020B0500040200020003" pitchFamily="34" charset="-34"/>
                          <a:cs typeface="TH SarabunPSK" panose="020B0500040200020003" pitchFamily="34" charset="-34"/>
                        </a:rPr>
                        <a:t>หมดอายุ  เครื่อง 18 </a:t>
                      </a:r>
                      <a:r>
                        <a:rPr lang="en-US" sz="700" u="none" strike="noStrike">
                          <a:effectLst/>
                          <a:latin typeface="TH SarabunPSK" panose="020B0500040200020003" pitchFamily="34" charset="-34"/>
                          <a:cs typeface="TH SarabunPSK" panose="020B0500040200020003" pitchFamily="34" charset="-34"/>
                        </a:rPr>
                        <a:t>Office </a:t>
                      </a:r>
                      <a:r>
                        <a:rPr lang="th-TH" sz="700" u="none" strike="noStrike">
                          <a:effectLst/>
                          <a:latin typeface="TH SarabunPSK" panose="020B0500040200020003" pitchFamily="34" charset="-34"/>
                          <a:cs typeface="TH SarabunPSK" panose="020B0500040200020003" pitchFamily="34" charset="-34"/>
                        </a:rPr>
                        <a:t>หมดอายุ  เครื่อง 45,49 </a:t>
                      </a:r>
                      <a:r>
                        <a:rPr lang="en-US" sz="700" u="none" strike="noStrike">
                          <a:effectLst/>
                          <a:latin typeface="TH SarabunPSK" panose="020B0500040200020003" pitchFamily="34" charset="-34"/>
                          <a:cs typeface="TH SarabunPSK" panose="020B0500040200020003" pitchFamily="34" charset="-34"/>
                        </a:rPr>
                        <a:t>sound card </a:t>
                      </a:r>
                      <a:r>
                        <a:rPr lang="th-TH" sz="700" u="none" strike="noStrike">
                          <a:effectLst/>
                          <a:latin typeface="TH SarabunPSK" panose="020B0500040200020003" pitchFamily="34" charset="-34"/>
                          <a:cs typeface="TH SarabunPSK" panose="020B0500040200020003" pitchFamily="34" charset="-34"/>
                        </a:rPr>
                        <a:t>มีปัญหา  เครื่อง 53 </a:t>
                      </a:r>
                      <a:r>
                        <a:rPr lang="en-US" sz="700" u="none" strike="noStrike">
                          <a:effectLst/>
                          <a:latin typeface="TH SarabunPSK" panose="020B0500040200020003" pitchFamily="34" charset="-34"/>
                          <a:cs typeface="TH SarabunPSK" panose="020B0500040200020003" pitchFamily="34" charset="-34"/>
                        </a:rPr>
                        <a:t>Antivirus </a:t>
                      </a:r>
                      <a:r>
                        <a:rPr lang="th-TH" sz="700" u="none" strike="noStrike">
                          <a:effectLst/>
                          <a:latin typeface="TH SarabunPSK" panose="020B0500040200020003" pitchFamily="34" charset="-34"/>
                          <a:cs typeface="TH SarabunPSK" panose="020B0500040200020003" pitchFamily="34" charset="-34"/>
                        </a:rPr>
                        <a:t>หมดอายุ</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22, เครื่อง 38</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22, เครื่อง 38</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r>
              <a:tr h="398233">
                <a:tc>
                  <a:txBody>
                    <a:bodyPr/>
                    <a:lstStyle/>
                    <a:p>
                      <a:pPr algn="r" fontAlgn="b"/>
                      <a:r>
                        <a:rPr lang="th-TH" sz="700" u="none" strike="noStrike">
                          <a:effectLst/>
                          <a:latin typeface="TH SarabunPSK" panose="020B0500040200020003" pitchFamily="34" charset="-34"/>
                          <a:cs typeface="TH SarabunPSK" panose="020B0500040200020003" pitchFamily="34" charset="-34"/>
                        </a:rPr>
                        <a:t>3/25/2014 11:22:40</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ห้อง 2</a:t>
                      </a:r>
                      <a:r>
                        <a:rPr lang="en-US" sz="700" u="none" strike="noStrike">
                          <a:effectLst/>
                          <a:latin typeface="TH SarabunPSK" panose="020B0500040200020003" pitchFamily="34" charset="-34"/>
                          <a:cs typeface="TH SarabunPSK" panose="020B0500040200020003" pitchFamily="34" charset="-34"/>
                        </a:rPr>
                        <a:t>C 09</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ใช้การไม่ได้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ไม่มีเครื่องฉายภาพ </a:t>
                      </a:r>
                      <a:r>
                        <a:rPr lang="en-US" sz="700" u="none" strike="noStrike">
                          <a:effectLst/>
                          <a:latin typeface="TH SarabunPSK" panose="020B0500040200020003" pitchFamily="34" charset="-34"/>
                          <a:cs typeface="TH SarabunPSK" panose="020B0500040200020003" pitchFamily="34" charset="-34"/>
                        </a:rPr>
                        <a:t>Projector No.2</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04</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จอชำรุด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02, เครื่อง 14, เครื่อง 22</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02 เมาส์ชำรุด เครื่อง 14,22 เมาส์หาย</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r>
              <a:tr h="1181230">
                <a:tc>
                  <a:txBody>
                    <a:bodyPr/>
                    <a:lstStyle/>
                    <a:p>
                      <a:pPr algn="r" fontAlgn="b"/>
                      <a:r>
                        <a:rPr lang="th-TH" sz="700" u="none" strike="noStrike">
                          <a:effectLst/>
                          <a:latin typeface="TH SarabunPSK" panose="020B0500040200020003" pitchFamily="34" charset="-34"/>
                          <a:cs typeface="TH SarabunPSK" panose="020B0500040200020003" pitchFamily="34" charset="-34"/>
                        </a:rPr>
                        <a:t>3/20/2014 15:02:25</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ห้อง 2</a:t>
                      </a:r>
                      <a:r>
                        <a:rPr lang="en-US" sz="700" u="none" strike="noStrike">
                          <a:effectLst/>
                          <a:latin typeface="TH SarabunPSK" panose="020B0500040200020003" pitchFamily="34" charset="-34"/>
                          <a:cs typeface="TH SarabunPSK" panose="020B0500040200020003" pitchFamily="34" charset="-34"/>
                        </a:rPr>
                        <a:t>C 16-17</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 เครื่อง 21, เครื่อง 33, เครื่อง 39, เครื่อง 42, เครื่อง 45, เครื่อง 46, เครื่อง 47, เครื่อง 48, เครื่อง 49, เครื่อง 51, เครื่อง 53, เครื่อง 58, เครื่อง 59</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05,21,33,42,45,46,47,48,49,51,53,58,59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  เครื่อง 39 จอดับ</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01, เครื่อง 02, เครื่อง 03, เครื่อง 04, เครื่อง 05, เครื่อง 06, เครื่อง 09, เครื่อง 10, เครื่อง 12, เครื่อง 13, เครื่อง 14, เครื่อง 15, เครื่อง 16, เครื่อง 18, เครื่อง 19, เครื่อง 20, เครื่อง 21, เครื่อง 22, เครื่อง 23, เครื่อง 24, เครื่อง 25, เครื่อง 29, เครื่อง 30, เครื่อง 32, เครื่อง 33, เครื่อง 39, เครื่อง 40, เครื่อง 42, เครื่อง 45, เครื่อง 46, เครื่อง 47, เครื่อง 48, เครื่อง 49, เครื่อง 51, เครื่อง 53, เครื่อง 57, เครื่อง 58, เครื่อง 59</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05,21,33,42,45,46,47,48,49,51,53,58,59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เครื่อง 01,02,03,04,06,09,10,12,13,14,15,16,18,19,20,22,23,24,25,29,30,32,39,40,57 </a:t>
                      </a:r>
                      <a:r>
                        <a:rPr lang="en-US" sz="700" u="none" strike="noStrike">
                          <a:effectLst/>
                          <a:latin typeface="TH SarabunPSK" panose="020B0500040200020003" pitchFamily="34" charset="-34"/>
                          <a:cs typeface="TH SarabunPSK" panose="020B0500040200020003" pitchFamily="34" charset="-34"/>
                        </a:rPr>
                        <a:t>Office </a:t>
                      </a:r>
                      <a:r>
                        <a:rPr lang="th-TH" sz="700" u="none" strike="noStrike">
                          <a:effectLst/>
                          <a:latin typeface="TH SarabunPSK" panose="020B0500040200020003" pitchFamily="34" charset="-34"/>
                          <a:cs typeface="TH SarabunPSK" panose="020B0500040200020003" pitchFamily="34" charset="-34"/>
                        </a:rPr>
                        <a:t>หมดอายุ</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 เครื่อง 21, เครื่อง 33, เครื่อง 42, เครื่อง 45, เครื่อง 46, เครื่อง 47, เครื่อง 48, เครื่อง 49, เครื่อง 51, เครื่อง 53, เครื่อง 58, เครื่อง 59</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05,21,33,42,45,46,47,48,49,51,53,58,59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 เครื่อง 11, เครื่อง 21, เครื่อง 33, เครื่อง 42, เครื่อง 45, เครื่อง 46, เครื่อง 47, เครื่อง 48, เครื่อง 49, เครื่อง 51, เครื่อง 53, เครื่อง 57, เครื่อง 58, เครื่อง 59</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05,21,33,42,45,46,47,48,49,51,53,58,59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เลยไม่สามารถตรวจสอบได้  เครื่อง 11 ใช้งานไม่ได้  เครื่อง 57 ไม่มีปุ่ม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r>
              <a:tr h="528737">
                <a:tc>
                  <a:txBody>
                    <a:bodyPr/>
                    <a:lstStyle/>
                    <a:p>
                      <a:pPr algn="r" fontAlgn="b"/>
                      <a:r>
                        <a:rPr lang="th-TH" sz="700" u="none" strike="noStrike">
                          <a:effectLst/>
                          <a:latin typeface="TH SarabunPSK" panose="020B0500040200020003" pitchFamily="34" charset="-34"/>
                          <a:cs typeface="TH SarabunPSK" panose="020B0500040200020003" pitchFamily="34" charset="-34"/>
                        </a:rPr>
                        <a:t>3/26/2014 14:40:50</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ห้อง 1</a:t>
                      </a:r>
                      <a:r>
                        <a:rPr lang="en-US" sz="700" u="none" strike="noStrike">
                          <a:effectLst/>
                          <a:latin typeface="TH SarabunPSK" panose="020B0500040200020003" pitchFamily="34" charset="-34"/>
                          <a:cs typeface="TH SarabunPSK" panose="020B0500040200020003" pitchFamily="34" charset="-34"/>
                        </a:rPr>
                        <a:t>C 10-11</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48, เครื่อง 54, เครื่อง 55, เครื่อง 56</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ไม่มีจอภาพ</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11, เครื่อง 14, เครื่อง 16, เครื่อง 17, เครื่อง 18, เครื่อง 21, เครื่อง 22, เครื่อง 27, เครื่อง 28, เครื่อง 30, เครื่อง 31, เครื่อง 38, เครื่อง 39, เครื่อง 48, เครื่อง 49, เครื่อง 53, เครื่อง 54, เครื่อง 55, เครื่อง 56</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16,27,49 ไม่ </a:t>
                      </a:r>
                      <a:r>
                        <a:rPr lang="en-US" sz="700" u="none" strike="noStrike">
                          <a:effectLst/>
                          <a:latin typeface="TH SarabunPSK" panose="020B0500040200020003" pitchFamily="34" charset="-34"/>
                          <a:cs typeface="TH SarabunPSK" panose="020B0500040200020003" pitchFamily="34" charset="-34"/>
                        </a:rPr>
                        <a:t>Boot </a:t>
                      </a:r>
                      <a:r>
                        <a:rPr lang="th-TH" sz="700" u="none" strike="noStrike">
                          <a:effectLst/>
                          <a:latin typeface="TH SarabunPSK" panose="020B0500040200020003" pitchFamily="34" charset="-34"/>
                          <a:cs typeface="TH SarabunPSK" panose="020B0500040200020003" pitchFamily="34" charset="-34"/>
                        </a:rPr>
                        <a:t>เข้าวินโดวส์  เครื่อง 11,14,17,18,21,22,28,30,31,39 เปิดไม่ติด  เครื่อง 38,48,53,54,55,56 ไม่มี </a:t>
                      </a:r>
                      <a:r>
                        <a:rPr lang="en-US" sz="700" u="none" strike="noStrike">
                          <a:effectLst/>
                          <a:latin typeface="TH SarabunPSK" panose="020B0500040200020003" pitchFamily="34" charset="-34"/>
                          <a:cs typeface="TH SarabunPSK" panose="020B0500040200020003" pitchFamily="34" charset="-34"/>
                        </a:rPr>
                        <a:t>CPU  </a:t>
                      </a:r>
                      <a:r>
                        <a:rPr lang="th-TH" sz="700" u="none" strike="noStrike">
                          <a:effectLst/>
                          <a:latin typeface="TH SarabunPSK" panose="020B0500040200020003" pitchFamily="34" charset="-34"/>
                          <a:cs typeface="TH SarabunPSK" panose="020B0500040200020003" pitchFamily="34" charset="-34"/>
                        </a:rPr>
                        <a:t>และคอมพิวเตอร์เกือบทั้งหมด </a:t>
                      </a:r>
                      <a:r>
                        <a:rPr lang="en-US" sz="700" u="none" strike="noStrike">
                          <a:effectLst/>
                          <a:latin typeface="TH SarabunPSK" panose="020B0500040200020003" pitchFamily="34" charset="-34"/>
                          <a:cs typeface="TH SarabunPSK" panose="020B0500040200020003" pitchFamily="34" charset="-34"/>
                        </a:rPr>
                        <a:t>windows </a:t>
                      </a:r>
                      <a:r>
                        <a:rPr lang="th-TH" sz="700" u="none" strike="noStrike">
                          <a:effectLst/>
                          <a:latin typeface="TH SarabunPSK" panose="020B0500040200020003" pitchFamily="34" charset="-34"/>
                          <a:cs typeface="TH SarabunPSK" panose="020B0500040200020003" pitchFamily="34" charset="-34"/>
                        </a:rPr>
                        <a:t>และ </a:t>
                      </a:r>
                      <a:r>
                        <a:rPr lang="en-US" sz="700" u="none" strike="noStrike">
                          <a:effectLst/>
                          <a:latin typeface="TH SarabunPSK" panose="020B0500040200020003" pitchFamily="34" charset="-34"/>
                          <a:cs typeface="TH SarabunPSK" panose="020B0500040200020003" pitchFamily="34" charset="-34"/>
                        </a:rPr>
                        <a:t>office </a:t>
                      </a:r>
                      <a:r>
                        <a:rPr lang="th-TH" sz="700" u="none" strike="noStrike">
                          <a:effectLst/>
                          <a:latin typeface="TH SarabunPSK" panose="020B0500040200020003" pitchFamily="34" charset="-34"/>
                          <a:cs typeface="TH SarabunPSK" panose="020B0500040200020003" pitchFamily="34" charset="-34"/>
                        </a:rPr>
                        <a:t>หมดอายุ</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21, เครื่อง 22, เครื่อง 29, เครื่อง 30, เครื่อง 38, เครื่อง 48, เครื่อง 55, เครื่อง 56</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ไม่มีเมาส์</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เครื่อง 12, เครื่อง 21, เครื่อง 22, เครื่อง 30, เครื่อง 38, เครื่อง 48, เครื่อง 54, เครื่อง 55, เครื่อง 56</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ไม่มีคีย์บอร์ด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 </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r>
              <a:tr h="381000">
                <a:tc>
                  <a:txBody>
                    <a:bodyPr/>
                    <a:lstStyle/>
                    <a:p>
                      <a:pPr algn="r" fontAlgn="b"/>
                      <a:r>
                        <a:rPr lang="th-TH" sz="700" u="none" strike="noStrike" dirty="0">
                          <a:effectLst/>
                          <a:latin typeface="TH SarabunPSK" panose="020B0500040200020003" pitchFamily="34" charset="-34"/>
                          <a:cs typeface="TH SarabunPSK" panose="020B0500040200020003" pitchFamily="34" charset="-34"/>
                        </a:rPr>
                        <a:t>3/26/2014 14:42:27</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ห้อง 1</a:t>
                      </a:r>
                      <a:r>
                        <a:rPr lang="en-US" sz="700" u="none" strike="noStrike">
                          <a:effectLst/>
                          <a:latin typeface="TH SarabunPSK" panose="020B0500040200020003" pitchFamily="34" charset="-34"/>
                          <a:cs typeface="TH SarabunPSK" panose="020B0500040200020003" pitchFamily="34" charset="-34"/>
                        </a:rPr>
                        <a:t>C 15-16</a:t>
                      </a:r>
                      <a:endParaRPr lang="en-US"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a:effectLst/>
                          <a:latin typeface="TH SarabunPSK" panose="020B0500040200020003" pitchFamily="34" charset="-34"/>
                          <a:cs typeface="TH SarabunPSK" panose="020B0500040200020003" pitchFamily="34" charset="-34"/>
                        </a:rPr>
                        <a:t>ใช้การได้</a:t>
                      </a:r>
                      <a:endParaRPr lang="th-TH" sz="700" b="0" i="0" u="none" strike="noStrike">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ใช้การไม่ได้</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ไฟไม่เข้า</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ใช้การได้</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เครื่อง 32</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en-US" sz="700" u="none" strike="noStrike" dirty="0">
                          <a:effectLst/>
                          <a:latin typeface="TH SarabunPSK" panose="020B0500040200020003" pitchFamily="34" charset="-34"/>
                          <a:cs typeface="TH SarabunPSK" panose="020B0500040200020003" pitchFamily="34" charset="-34"/>
                        </a:rPr>
                        <a:t>Office </a:t>
                      </a:r>
                      <a:r>
                        <a:rPr lang="th-TH" sz="700" u="none" strike="noStrike" dirty="0">
                          <a:effectLst/>
                          <a:latin typeface="TH SarabunPSK" panose="020B0500040200020003" pitchFamily="34" charset="-34"/>
                          <a:cs typeface="TH SarabunPSK" panose="020B0500040200020003" pitchFamily="34" charset="-34"/>
                        </a:rPr>
                        <a:t>หมดอายุ</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c>
                  <a:txBody>
                    <a:bodyPr/>
                    <a:lstStyle/>
                    <a:p>
                      <a:pPr algn="l" fontAlgn="b"/>
                      <a:r>
                        <a:rPr lang="th-TH" sz="700" u="none" strike="noStrike" dirty="0">
                          <a:effectLst/>
                          <a:latin typeface="TH SarabunPSK" panose="020B0500040200020003" pitchFamily="34" charset="-34"/>
                          <a:cs typeface="TH SarabunPSK" panose="020B0500040200020003" pitchFamily="34" charset="-34"/>
                        </a:rPr>
                        <a:t> </a:t>
                      </a:r>
                      <a:endParaRPr lang="th-TH" sz="700" b="0" i="0" u="none" strike="noStrike" dirty="0">
                        <a:solidFill>
                          <a:srgbClr val="000000"/>
                        </a:solidFill>
                        <a:effectLst/>
                        <a:latin typeface="TH SarabunPSK" panose="020B0500040200020003" pitchFamily="34" charset="-34"/>
                        <a:cs typeface="TH SarabunPSK" panose="020B0500040200020003" pitchFamily="34" charset="-34"/>
                      </a:endParaRPr>
                    </a:p>
                  </a:txBody>
                  <a:tcPr marL="2980" marR="2980" marT="2980" marB="0" anchor="b"/>
                </a:tc>
              </a:tr>
            </a:tbl>
          </a:graphicData>
        </a:graphic>
      </p:graphicFrame>
    </p:spTree>
    <p:extLst>
      <p:ext uri="{BB962C8B-B14F-4D97-AF65-F5344CB8AC3E}">
        <p14:creationId xmlns:p14="http://schemas.microsoft.com/office/powerpoint/2010/main" val="120234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38301" y="812800"/>
            <a:ext cx="9866312" cy="431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h-TH" sz="2000" b="1" dirty="0" smtClean="0">
                <a:ln/>
                <a:solidFill>
                  <a:schemeClr val="accent3"/>
                </a:solidFill>
                <a:latin typeface="TH SarabunPSK" panose="020B0500040200020003" pitchFamily="34" charset="-34"/>
                <a:cs typeface="TH SarabunPSK" panose="020B0500040200020003" pitchFamily="34" charset="-34"/>
              </a:rPr>
              <a:t>สรุปผลการตรวจเช็คอุปกรณ์คอมพิวเตอร์ภายในห้องปฏิบัติการ รอบที่ 1-2557</a:t>
            </a:r>
            <a:endParaRPr lang="th-TH" sz="2000" b="1" dirty="0">
              <a:ln/>
              <a:solidFill>
                <a:schemeClr val="accent3"/>
              </a:solidFill>
              <a:latin typeface="TH SarabunPSK" panose="020B0500040200020003" pitchFamily="34" charset="-34"/>
              <a:cs typeface="TH SarabunPSK" panose="020B0500040200020003" pitchFamily="34" charset="-34"/>
            </a:endParaRPr>
          </a:p>
        </p:txBody>
      </p:sp>
      <p:graphicFrame>
        <p:nvGraphicFramePr>
          <p:cNvPr id="3" name="ตาราง 2"/>
          <p:cNvGraphicFramePr>
            <a:graphicFrameLocks noGrp="1"/>
          </p:cNvGraphicFramePr>
          <p:nvPr>
            <p:extLst>
              <p:ext uri="{D42A27DB-BD31-4B8C-83A1-F6EECF244321}">
                <p14:modId xmlns:p14="http://schemas.microsoft.com/office/powerpoint/2010/main" val="1833083709"/>
              </p:ext>
            </p:extLst>
          </p:nvPr>
        </p:nvGraphicFramePr>
        <p:xfrm>
          <a:off x="1282700" y="1397000"/>
          <a:ext cx="9855202" cy="4932360"/>
        </p:xfrm>
        <a:graphic>
          <a:graphicData uri="http://schemas.openxmlformats.org/drawingml/2006/table">
            <a:tbl>
              <a:tblPr>
                <a:tableStyleId>{5C22544A-7EE6-4342-B048-85BDC9FD1C3A}</a:tableStyleId>
              </a:tblPr>
              <a:tblGrid>
                <a:gridCol w="736600"/>
                <a:gridCol w="2357005"/>
                <a:gridCol w="792595"/>
                <a:gridCol w="863600"/>
                <a:gridCol w="656167"/>
                <a:gridCol w="656167"/>
                <a:gridCol w="656167"/>
                <a:gridCol w="656167"/>
                <a:gridCol w="656167"/>
                <a:gridCol w="656167"/>
                <a:gridCol w="1168400"/>
              </a:tblGrid>
              <a:tr h="417513">
                <a:tc rowSpan="3">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ลำดับที่</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rowSpan="3">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สถานที่/ห้อง</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rowSpan="3">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จำนวนเครื่อง</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gridSpan="8">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จำนวนปัญหาที่ตรวจพบ (รายการ)</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304800">
                <a:tc vMerge="1">
                  <a:txBody>
                    <a:bodyPr/>
                    <a:lstStyle/>
                    <a:p>
                      <a:endParaRPr lang="th-TH"/>
                    </a:p>
                  </a:txBody>
                  <a:tcPr/>
                </a:tc>
                <a:tc vMerge="1">
                  <a:txBody>
                    <a:bodyPr/>
                    <a:lstStyle/>
                    <a:p>
                      <a:endParaRPr lang="th-TH"/>
                    </a:p>
                  </a:txBody>
                  <a:tcPr/>
                </a:tc>
                <a:tc vMerge="1">
                  <a:txBody>
                    <a:bodyPr/>
                    <a:lstStyle/>
                    <a:p>
                      <a:endParaRPr lang="th-TH"/>
                    </a:p>
                  </a:txBody>
                  <a:tcPr/>
                </a:tc>
                <a:tc rowSpan="2">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ชุดเครื่องเสียง</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gridSpan="2">
                  <a:txBody>
                    <a:bodyPr/>
                    <a:lstStyle/>
                    <a:p>
                      <a:pPr algn="ctr" fontAlgn="ctr"/>
                      <a:r>
                        <a:rPr lang="en-US" sz="2000" b="1" u="none" strike="noStrike" dirty="0">
                          <a:effectLst/>
                          <a:latin typeface="TH SarabunPSK" panose="020B0500040200020003" pitchFamily="34" charset="-34"/>
                          <a:cs typeface="TH SarabunPSK" panose="020B0500040200020003" pitchFamily="34" charset="-34"/>
                        </a:rPr>
                        <a:t>Projector </a:t>
                      </a:r>
                      <a:endParaRPr lang="en-US"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hMerge="1">
                  <a:txBody>
                    <a:bodyPr/>
                    <a:lstStyle/>
                    <a:p>
                      <a:endParaRPr lang="th-TH"/>
                    </a:p>
                  </a:txBody>
                  <a:tcPr/>
                </a:tc>
                <a:tc gridSpan="4">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อุปกรณ์คอมพิวเตอร์</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hMerge="1">
                  <a:txBody>
                    <a:bodyPr/>
                    <a:lstStyle/>
                    <a:p>
                      <a:endParaRPr lang="th-TH"/>
                    </a:p>
                  </a:txBody>
                  <a:tcPr/>
                </a:tc>
                <a:tc hMerge="1">
                  <a:txBody>
                    <a:bodyPr/>
                    <a:lstStyle/>
                    <a:p>
                      <a:endParaRPr lang="th-TH"/>
                    </a:p>
                  </a:txBody>
                  <a:tcPr/>
                </a:tc>
                <a:tc hMerge="1">
                  <a:txBody>
                    <a:bodyPr/>
                    <a:lstStyle/>
                    <a:p>
                      <a:endParaRPr lang="th-TH"/>
                    </a:p>
                  </a:txBody>
                  <a:tcPr/>
                </a:tc>
                <a:tc rowSpan="2">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ระบบเครือข่าย/</a:t>
                      </a:r>
                      <a:r>
                        <a:rPr lang="en-US" sz="2000" b="1" u="none" strike="noStrike" dirty="0" err="1">
                          <a:effectLst/>
                          <a:latin typeface="TH SarabunPSK" panose="020B0500040200020003" pitchFamily="34" charset="-34"/>
                          <a:cs typeface="TH SarabunPSK" panose="020B0500040200020003" pitchFamily="34" charset="-34"/>
                        </a:rPr>
                        <a:t>Lan</a:t>
                      </a:r>
                      <a:endParaRPr lang="en-US"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r>
              <a:tr h="304800">
                <a:tc vMerge="1">
                  <a:txBody>
                    <a:bodyPr/>
                    <a:lstStyle/>
                    <a:p>
                      <a:endParaRPr lang="th-TH"/>
                    </a:p>
                  </a:txBody>
                  <a:tcPr/>
                </a:tc>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algn="ctr" fontAlgn="ctr"/>
                      <a:r>
                        <a:rPr lang="en-US" sz="2000" b="1" u="none" strike="noStrike" dirty="0">
                          <a:effectLst/>
                          <a:latin typeface="TH SarabunPSK" panose="020B0500040200020003" pitchFamily="34" charset="-34"/>
                          <a:cs typeface="TH SarabunPSK" panose="020B0500040200020003" pitchFamily="34" charset="-34"/>
                        </a:rPr>
                        <a:t>No.1</a:t>
                      </a:r>
                      <a:endParaRPr lang="en-US"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a:txBody>
                    <a:bodyPr/>
                    <a:lstStyle/>
                    <a:p>
                      <a:pPr algn="ctr" fontAlgn="ctr"/>
                      <a:r>
                        <a:rPr lang="en-US" sz="2000" b="1" u="none" strike="noStrike" dirty="0">
                          <a:effectLst/>
                          <a:latin typeface="TH SarabunPSK" panose="020B0500040200020003" pitchFamily="34" charset="-34"/>
                          <a:cs typeface="TH SarabunPSK" panose="020B0500040200020003" pitchFamily="34" charset="-34"/>
                        </a:rPr>
                        <a:t>No.2</a:t>
                      </a:r>
                      <a:endParaRPr lang="en-US"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จอภาพ</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a:txBody>
                    <a:bodyPr/>
                    <a:lstStyle/>
                    <a:p>
                      <a:pPr algn="ctr" fontAlgn="ctr"/>
                      <a:r>
                        <a:rPr lang="en-US" sz="2000" b="1" u="none" strike="noStrike" dirty="0">
                          <a:effectLst/>
                          <a:latin typeface="TH SarabunPSK" panose="020B0500040200020003" pitchFamily="34" charset="-34"/>
                          <a:cs typeface="TH SarabunPSK" panose="020B0500040200020003" pitchFamily="34" charset="-34"/>
                        </a:rPr>
                        <a:t>CPU</a:t>
                      </a:r>
                      <a:endParaRPr lang="en-US"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เมาส์</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a:txBody>
                    <a:bodyPr/>
                    <a:lstStyle/>
                    <a:p>
                      <a:pPr algn="ctr" fontAlgn="ctr"/>
                      <a:r>
                        <a:rPr lang="th-TH" sz="2000" b="1" u="none" strike="noStrike" dirty="0">
                          <a:effectLst/>
                          <a:latin typeface="TH SarabunPSK" panose="020B0500040200020003" pitchFamily="34" charset="-34"/>
                          <a:cs typeface="TH SarabunPSK" panose="020B0500040200020003" pitchFamily="34" charset="-34"/>
                        </a:rPr>
                        <a:t>คีย์บอร์ด</a:t>
                      </a:r>
                      <a:endParaRPr lang="th-TH" sz="20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accent6">
                        <a:lumMod val="60000"/>
                        <a:lumOff val="40000"/>
                      </a:schemeClr>
                    </a:solidFill>
                  </a:tcPr>
                </a:tc>
                <a:tc vMerge="1">
                  <a:txBody>
                    <a:bodyPr/>
                    <a:lstStyle/>
                    <a:p>
                      <a:endParaRPr lang="th-TH"/>
                    </a:p>
                  </a:txBody>
                  <a:tcPr/>
                </a:tc>
              </a:tr>
              <a:tr h="534987">
                <a:tc>
                  <a:txBody>
                    <a:bodyPr/>
                    <a:lstStyle/>
                    <a:p>
                      <a:pPr algn="ctr" fontAlgn="ctr"/>
                      <a:r>
                        <a:rPr lang="th-TH" sz="2000" u="none" strike="noStrike">
                          <a:effectLst/>
                          <a:latin typeface="TH SarabunPSK" panose="020B0500040200020003" pitchFamily="34" charset="-34"/>
                          <a:cs typeface="TH SarabunPSK" panose="020B0500040200020003" pitchFamily="34" charset="-34"/>
                        </a:rPr>
                        <a:t>1</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dirty="0">
                          <a:effectLst/>
                          <a:latin typeface="TH SarabunPSK" panose="020B0500040200020003" pitchFamily="34" charset="-34"/>
                          <a:cs typeface="TH SarabunPSK" panose="020B0500040200020003" pitchFamily="34" charset="-34"/>
                        </a:rPr>
                        <a:t>ห้องปฏิบัติการฯ 1</a:t>
                      </a:r>
                      <a:r>
                        <a:rPr lang="en-US" sz="2000" u="none" strike="noStrike" dirty="0">
                          <a:effectLst/>
                          <a:latin typeface="TH SarabunPSK" panose="020B0500040200020003" pitchFamily="34" charset="-34"/>
                          <a:cs typeface="TH SarabunPSK" panose="020B0500040200020003" pitchFamily="34" charset="-34"/>
                        </a:rPr>
                        <a:t>C 10-11</a:t>
                      </a:r>
                      <a:endParaRPr lang="en-US" sz="20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56</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4</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19</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8</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9</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534987">
                <a:tc>
                  <a:txBody>
                    <a:bodyPr/>
                    <a:lstStyle/>
                    <a:p>
                      <a:pPr algn="ctr" fontAlgn="ctr"/>
                      <a:r>
                        <a:rPr lang="th-TH" sz="2000" u="none" strike="noStrike">
                          <a:effectLst/>
                          <a:latin typeface="TH SarabunPSK" panose="020B0500040200020003" pitchFamily="34" charset="-34"/>
                          <a:cs typeface="TH SarabunPSK" panose="020B0500040200020003" pitchFamily="34" charset="-34"/>
                        </a:rPr>
                        <a:t>2</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a:effectLst/>
                          <a:latin typeface="TH SarabunPSK" panose="020B0500040200020003" pitchFamily="34" charset="-34"/>
                          <a:cs typeface="TH SarabunPSK" panose="020B0500040200020003" pitchFamily="34" charset="-34"/>
                        </a:rPr>
                        <a:t>ห้องปฏิบัติการฯ 1</a:t>
                      </a:r>
                      <a:r>
                        <a:rPr lang="en-US" sz="2000" u="none" strike="noStrike">
                          <a:effectLst/>
                          <a:latin typeface="TH SarabunPSK" panose="020B0500040200020003" pitchFamily="34" charset="-34"/>
                          <a:cs typeface="TH SarabunPSK" panose="020B0500040200020003" pitchFamily="34" charset="-34"/>
                        </a:rPr>
                        <a:t>C 15-16</a:t>
                      </a:r>
                      <a:endParaRPr lang="en-US"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61</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1</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1</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534987">
                <a:tc>
                  <a:txBody>
                    <a:bodyPr/>
                    <a:lstStyle/>
                    <a:p>
                      <a:pPr algn="ctr" fontAlgn="ctr"/>
                      <a:r>
                        <a:rPr lang="th-TH" sz="2000" u="none" strike="noStrike">
                          <a:effectLst/>
                          <a:latin typeface="TH SarabunPSK" panose="020B0500040200020003" pitchFamily="34" charset="-34"/>
                          <a:cs typeface="TH SarabunPSK" panose="020B0500040200020003" pitchFamily="34" charset="-34"/>
                        </a:rPr>
                        <a:t>3</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a:effectLst/>
                          <a:latin typeface="TH SarabunPSK" panose="020B0500040200020003" pitchFamily="34" charset="-34"/>
                          <a:cs typeface="TH SarabunPSK" panose="020B0500040200020003" pitchFamily="34" charset="-34"/>
                        </a:rPr>
                        <a:t>ห้องปฏิบัติการฯ 2</a:t>
                      </a:r>
                      <a:r>
                        <a:rPr lang="en-US" sz="2000" u="none" strike="noStrike">
                          <a:effectLst/>
                          <a:latin typeface="TH SarabunPSK" panose="020B0500040200020003" pitchFamily="34" charset="-34"/>
                          <a:cs typeface="TH SarabunPSK" panose="020B0500040200020003" pitchFamily="34" charset="-34"/>
                        </a:rPr>
                        <a:t>C 09</a:t>
                      </a:r>
                      <a:endParaRPr lang="en-US"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31</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 </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1</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3</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534987">
                <a:tc>
                  <a:txBody>
                    <a:bodyPr/>
                    <a:lstStyle/>
                    <a:p>
                      <a:pPr algn="ctr" fontAlgn="ctr"/>
                      <a:r>
                        <a:rPr lang="th-TH" sz="2000" u="none" strike="noStrike">
                          <a:effectLst/>
                          <a:latin typeface="TH SarabunPSK" panose="020B0500040200020003" pitchFamily="34" charset="-34"/>
                          <a:cs typeface="TH SarabunPSK" panose="020B0500040200020003" pitchFamily="34" charset="-34"/>
                        </a:rPr>
                        <a:t>4</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a:effectLst/>
                          <a:latin typeface="TH SarabunPSK" panose="020B0500040200020003" pitchFamily="34" charset="-34"/>
                          <a:cs typeface="TH SarabunPSK" panose="020B0500040200020003" pitchFamily="34" charset="-34"/>
                        </a:rPr>
                        <a:t>ห้องปฏิบัติการฯ 2</a:t>
                      </a:r>
                      <a:r>
                        <a:rPr lang="en-US" sz="2000" u="none" strike="noStrike">
                          <a:effectLst/>
                          <a:latin typeface="TH SarabunPSK" panose="020B0500040200020003" pitchFamily="34" charset="-34"/>
                          <a:cs typeface="TH SarabunPSK" panose="020B0500040200020003" pitchFamily="34" charset="-34"/>
                        </a:rPr>
                        <a:t>C 10-11</a:t>
                      </a:r>
                      <a:endParaRPr lang="en-US"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61</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2</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9</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2</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2</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534987">
                <a:tc>
                  <a:txBody>
                    <a:bodyPr/>
                    <a:lstStyle/>
                    <a:p>
                      <a:pPr algn="ctr" fontAlgn="ctr"/>
                      <a:r>
                        <a:rPr lang="th-TH" sz="2000" u="none" strike="noStrike">
                          <a:effectLst/>
                          <a:latin typeface="TH SarabunPSK" panose="020B0500040200020003" pitchFamily="34" charset="-34"/>
                          <a:cs typeface="TH SarabunPSK" panose="020B0500040200020003" pitchFamily="34" charset="-34"/>
                        </a:rPr>
                        <a:t>5</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a:effectLst/>
                          <a:latin typeface="TH SarabunPSK" panose="020B0500040200020003" pitchFamily="34" charset="-34"/>
                          <a:cs typeface="TH SarabunPSK" panose="020B0500040200020003" pitchFamily="34" charset="-34"/>
                        </a:rPr>
                        <a:t>ห้องปฏิบัติการฯ 2</a:t>
                      </a:r>
                      <a:r>
                        <a:rPr lang="en-US" sz="2000" u="none" strike="noStrike">
                          <a:effectLst/>
                          <a:latin typeface="TH SarabunPSK" panose="020B0500040200020003" pitchFamily="34" charset="-34"/>
                          <a:cs typeface="TH SarabunPSK" panose="020B0500040200020003" pitchFamily="34" charset="-34"/>
                        </a:rPr>
                        <a:t>C 16-17</a:t>
                      </a:r>
                      <a:endParaRPr lang="en-US"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61</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1</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14</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38</a:t>
                      </a:r>
                      <a:endParaRPr lang="th-TH" sz="1600" b="0" i="0" u="none" strike="noStrike">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13</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9</a:t>
                      </a:r>
                      <a:endParaRPr lang="th-TH" sz="1600" b="0" i="0" u="none" strike="noStrike" dirty="0">
                        <a:solidFill>
                          <a:srgbClr val="333333"/>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619125">
                <a:tc>
                  <a:txBody>
                    <a:bodyPr/>
                    <a:lstStyle/>
                    <a:p>
                      <a:pPr algn="ctr" fontAlgn="ctr"/>
                      <a:r>
                        <a:rPr lang="th-TH" sz="2000" u="none" strike="noStrike">
                          <a:effectLst/>
                          <a:latin typeface="TH SarabunPSK" panose="020B0500040200020003" pitchFamily="34" charset="-34"/>
                          <a:cs typeface="TH SarabunPSK" panose="020B0500040200020003" pitchFamily="34" charset="-34"/>
                        </a:rPr>
                        <a:t>6</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l" fontAlgn="ctr"/>
                      <a:r>
                        <a:rPr lang="th-TH" sz="2000" u="none" strike="noStrike">
                          <a:effectLst/>
                          <a:latin typeface="TH SarabunPSK" panose="020B0500040200020003" pitchFamily="34" charset="-34"/>
                          <a:cs typeface="TH SarabunPSK" panose="020B0500040200020003" pitchFamily="34" charset="-34"/>
                        </a:rPr>
                        <a:t>ห้องสืบค้นข้อมูลสารสนเทศ </a:t>
                      </a:r>
                      <a:br>
                        <a:rPr lang="th-TH" sz="2000" u="none" strike="noStrike">
                          <a:effectLst/>
                          <a:latin typeface="TH SarabunPSK" panose="020B0500040200020003" pitchFamily="34" charset="-34"/>
                          <a:cs typeface="TH SarabunPSK" panose="020B0500040200020003" pitchFamily="34" charset="-34"/>
                        </a:rPr>
                      </a:br>
                      <a:r>
                        <a:rPr lang="th-TH" sz="2000" u="none" strike="noStrike">
                          <a:effectLst/>
                          <a:latin typeface="TH SarabunPSK" panose="020B0500040200020003" pitchFamily="34" charset="-34"/>
                          <a:cs typeface="TH SarabunPSK" panose="020B0500040200020003" pitchFamily="34" charset="-34"/>
                        </a:rPr>
                        <a:t>(ศูนย์ข้อมูลท้องถิ่น)</a:t>
                      </a:r>
                      <a:endParaRPr lang="th-TH" sz="20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50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 </a:t>
                      </a:r>
                      <a:r>
                        <a:rPr lang="th-TH" sz="1600" u="none" strike="noStrike" dirty="0" smtClean="0">
                          <a:effectLst/>
                          <a:latin typeface="TH SarabunPSK" panose="020B0500040200020003" pitchFamily="34" charset="-34"/>
                          <a:cs typeface="TH SarabunPSK" panose="020B0500040200020003" pitchFamily="34" charset="-34"/>
                        </a:rPr>
                        <a:t>-</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bg1">
                        <a:lumMod val="65000"/>
                      </a:schemeClr>
                    </a:solidFill>
                  </a:tcP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 </a:t>
                      </a:r>
                      <a:r>
                        <a:rPr lang="th-TH" sz="1600" u="none" strike="noStrike" dirty="0" smtClean="0">
                          <a:effectLst/>
                          <a:latin typeface="TH SarabunPSK" panose="020B0500040200020003" pitchFamily="34" charset="-34"/>
                          <a:cs typeface="TH SarabunPSK" panose="020B0500040200020003" pitchFamily="34" charset="-34"/>
                        </a:rPr>
                        <a:t>-</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bg1">
                        <a:lumMod val="65000"/>
                      </a:schemeClr>
                    </a:solidFill>
                  </a:tcPr>
                </a:tc>
                <a:tc>
                  <a:txBody>
                    <a:bodyPr/>
                    <a:lstStyle/>
                    <a:p>
                      <a:pPr algn="ctr" fontAlgn="ctr"/>
                      <a:r>
                        <a:rPr lang="th-TH" sz="1600" u="none" strike="noStrike" dirty="0" smtClean="0">
                          <a:effectLst/>
                          <a:latin typeface="TH SarabunPSK" panose="020B0500040200020003" pitchFamily="34" charset="-34"/>
                          <a:cs typeface="TH SarabunPSK" panose="020B0500040200020003" pitchFamily="34" charset="-34"/>
                        </a:rPr>
                        <a:t>-</a:t>
                      </a:r>
                      <a:r>
                        <a:rPr lang="th-TH" sz="1600" u="none" strike="noStrike" dirty="0">
                          <a:effectLst/>
                          <a:latin typeface="TH SarabunPSK" panose="020B0500040200020003" pitchFamily="34" charset="-34"/>
                          <a:cs typeface="TH SarabunPSK" panose="020B0500040200020003" pitchFamily="34" charset="-34"/>
                        </a:rPr>
                        <a:t> </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solidFill>
                      <a:schemeClr val="bg1">
                        <a:lumMod val="65000"/>
                      </a:schemeClr>
                    </a:solidFill>
                  </a:tcP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0</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a:effectLst/>
                          <a:latin typeface="TH SarabunPSK" panose="020B0500040200020003" pitchFamily="34" charset="-34"/>
                          <a:cs typeface="TH SarabunPSK" panose="020B0500040200020003" pitchFamily="34" charset="-34"/>
                        </a:rPr>
                        <a:t>2</a:t>
                      </a:r>
                      <a:endParaRPr lang="th-TH" sz="1600" b="0"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600" u="none" strike="noStrike" dirty="0">
                          <a:effectLst/>
                          <a:latin typeface="TH SarabunPSK" panose="020B0500040200020003" pitchFamily="34" charset="-34"/>
                          <a:cs typeface="TH SarabunPSK" panose="020B0500040200020003" pitchFamily="34" charset="-34"/>
                        </a:rPr>
                        <a:t>0</a:t>
                      </a:r>
                      <a:endParaRPr lang="th-TH" sz="1600" b="0"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r h="592137">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 </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รวมจำนวนทั้งสิ้น</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320</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0</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1</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dirty="0">
                          <a:effectLst/>
                          <a:latin typeface="TH SarabunPSK" panose="020B0500040200020003" pitchFamily="34" charset="-34"/>
                          <a:cs typeface="TH SarabunPSK" panose="020B0500040200020003" pitchFamily="34" charset="-34"/>
                        </a:rPr>
                        <a:t>1</a:t>
                      </a:r>
                      <a:endParaRPr lang="th-TH" sz="18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21</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69</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a:effectLst/>
                          <a:latin typeface="TH SarabunPSK" panose="020B0500040200020003" pitchFamily="34" charset="-34"/>
                          <a:cs typeface="TH SarabunPSK" panose="020B0500040200020003" pitchFamily="34" charset="-34"/>
                        </a:rPr>
                        <a:t>26</a:t>
                      </a:r>
                      <a:endParaRPr lang="th-TH" sz="1800" b="1" i="0" u="none" strike="noStrike">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dirty="0">
                          <a:effectLst/>
                          <a:latin typeface="TH SarabunPSK" panose="020B0500040200020003" pitchFamily="34" charset="-34"/>
                          <a:cs typeface="TH SarabunPSK" panose="020B0500040200020003" pitchFamily="34" charset="-34"/>
                        </a:rPr>
                        <a:t>20</a:t>
                      </a:r>
                      <a:endParaRPr lang="th-TH" sz="18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c>
                  <a:txBody>
                    <a:bodyPr/>
                    <a:lstStyle/>
                    <a:p>
                      <a:pPr algn="ctr" fontAlgn="ctr"/>
                      <a:r>
                        <a:rPr lang="th-TH" sz="1800" b="1" u="none" strike="noStrike" dirty="0">
                          <a:effectLst/>
                          <a:latin typeface="TH SarabunPSK" panose="020B0500040200020003" pitchFamily="34" charset="-34"/>
                          <a:cs typeface="TH SarabunPSK" panose="020B0500040200020003" pitchFamily="34" charset="-34"/>
                        </a:rPr>
                        <a:t>0</a:t>
                      </a:r>
                      <a:endParaRPr lang="th-TH" sz="1800" b="1" i="0" u="none" strike="noStrike" dirty="0">
                        <a:solidFill>
                          <a:srgbClr val="000000"/>
                        </a:solidFill>
                        <a:effectLst/>
                        <a:latin typeface="TH SarabunPSK" panose="020B0500040200020003" pitchFamily="34" charset="-34"/>
                        <a:cs typeface="TH SarabunPSK" panose="020B0500040200020003" pitchFamily="34" charset="-34"/>
                      </a:endParaRPr>
                    </a:p>
                  </a:txBody>
                  <a:tcPr marL="9525" marR="9525" marT="9525" marB="0" anchor="ctr"/>
                </a:tc>
              </a:tr>
            </a:tbl>
          </a:graphicData>
        </a:graphic>
      </p:graphicFrame>
    </p:spTree>
    <p:extLst>
      <p:ext uri="{BB962C8B-B14F-4D97-AF65-F5344CB8AC3E}">
        <p14:creationId xmlns:p14="http://schemas.microsoft.com/office/powerpoint/2010/main" val="85944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38301" y="812800"/>
            <a:ext cx="9866312" cy="431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h-TH" sz="2000" b="1" dirty="0" smtClean="0">
                <a:ln/>
                <a:solidFill>
                  <a:schemeClr val="accent3"/>
                </a:solidFill>
                <a:latin typeface="TH SarabunPSK" panose="020B0500040200020003" pitchFamily="34" charset="-34"/>
                <a:cs typeface="TH SarabunPSK" panose="020B0500040200020003" pitchFamily="34" charset="-34"/>
              </a:rPr>
              <a:t>กราฟสรุปผลการตรวจเช็คห้องปฏิบัติการคอมพิวเตอร์</a:t>
            </a:r>
            <a:endParaRPr lang="th-TH" sz="2000" b="1" dirty="0">
              <a:ln/>
              <a:solidFill>
                <a:schemeClr val="accent3"/>
              </a:solidFill>
              <a:latin typeface="TH SarabunPSK" panose="020B0500040200020003" pitchFamily="34" charset="-34"/>
              <a:cs typeface="TH SarabunPSK" panose="020B0500040200020003" pitchFamily="34" charset="-34"/>
            </a:endParaRPr>
          </a:p>
        </p:txBody>
      </p:sp>
      <p:graphicFrame>
        <p:nvGraphicFramePr>
          <p:cNvPr id="4" name="แผนภูมิ 3"/>
          <p:cNvGraphicFramePr>
            <a:graphicFrameLocks/>
          </p:cNvGraphicFramePr>
          <p:nvPr>
            <p:extLst>
              <p:ext uri="{D42A27DB-BD31-4B8C-83A1-F6EECF244321}">
                <p14:modId xmlns:p14="http://schemas.microsoft.com/office/powerpoint/2010/main" val="124043139"/>
              </p:ext>
            </p:extLst>
          </p:nvPr>
        </p:nvGraphicFramePr>
        <p:xfrm>
          <a:off x="1917700" y="1785937"/>
          <a:ext cx="8458200" cy="4551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78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แผนภูมิ 4"/>
          <p:cNvGraphicFramePr>
            <a:graphicFrameLocks noGrp="1"/>
          </p:cNvGraphicFramePr>
          <p:nvPr>
            <p:extLst>
              <p:ext uri="{D42A27DB-BD31-4B8C-83A1-F6EECF244321}">
                <p14:modId xmlns:p14="http://schemas.microsoft.com/office/powerpoint/2010/main" val="130547621"/>
              </p:ext>
            </p:extLst>
          </p:nvPr>
        </p:nvGraphicFramePr>
        <p:xfrm>
          <a:off x="1839996" y="736600"/>
          <a:ext cx="9170904" cy="5699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930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94834" y="2499379"/>
            <a:ext cx="8619065" cy="1891150"/>
          </a:xfrm>
        </p:spPr>
        <p:style>
          <a:lnRef idx="0">
            <a:schemeClr val="accent6"/>
          </a:lnRef>
          <a:fillRef idx="3">
            <a:schemeClr val="accent6"/>
          </a:fillRef>
          <a:effectRef idx="3">
            <a:schemeClr val="accent6"/>
          </a:effectRef>
          <a:fontRef idx="minor">
            <a:schemeClr val="lt1"/>
          </a:fontRef>
        </p:style>
        <p:txBody>
          <a:bodyPr>
            <a:noAutofit/>
          </a:bodyPr>
          <a:lstStyle/>
          <a:p>
            <a:r>
              <a:rPr lang="th-TH" sz="6000" b="1" dirty="0" smtClean="0">
                <a:latin typeface="TH Baijam" panose="02000506000000020004" pitchFamily="2" charset="-34"/>
                <a:cs typeface="TH Baijam" panose="02000506000000020004" pitchFamily="2" charset="-34"/>
              </a:rPr>
              <a:t>4) ระบบการประเมินความพึงพอใจ  </a:t>
            </a:r>
            <a:br>
              <a:rPr lang="th-TH" sz="6000" b="1" dirty="0" smtClean="0">
                <a:latin typeface="TH Baijam" panose="02000506000000020004" pitchFamily="2" charset="-34"/>
                <a:cs typeface="TH Baijam" panose="02000506000000020004" pitchFamily="2" charset="-34"/>
              </a:rPr>
            </a:br>
            <a:r>
              <a:rPr lang="th-TH" sz="6000" b="1" dirty="0">
                <a:latin typeface="TH Baijam" panose="02000506000000020004" pitchFamily="2" charset="-34"/>
                <a:cs typeface="TH Baijam" panose="02000506000000020004" pitchFamily="2" charset="-34"/>
              </a:rPr>
              <a:t> </a:t>
            </a:r>
            <a:r>
              <a:rPr lang="th-TH" sz="6000" b="1" dirty="0" smtClean="0">
                <a:latin typeface="TH Baijam" panose="02000506000000020004" pitchFamily="2" charset="-34"/>
                <a:cs typeface="TH Baijam" panose="02000506000000020004" pitchFamily="2" charset="-34"/>
              </a:rPr>
              <a:t>  ของผู้ใช้บริการ</a:t>
            </a:r>
            <a:endParaRPr lang="th-TH" sz="6000" b="1" dirty="0">
              <a:latin typeface="TH Baijam" panose="02000506000000020004" pitchFamily="2" charset="-34"/>
              <a:cs typeface="TH Baijam" panose="02000506000000020004" pitchFamily="2" charset="-34"/>
            </a:endParaRPr>
          </a:p>
        </p:txBody>
      </p:sp>
    </p:spTree>
    <p:extLst>
      <p:ext uri="{BB962C8B-B14F-4D97-AF65-F5344CB8AC3E}">
        <p14:creationId xmlns:p14="http://schemas.microsoft.com/office/powerpoint/2010/main" val="2090985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574801" y="571500"/>
            <a:ext cx="9929812" cy="6731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h-TH" b="1" u="sng" dirty="0" smtClean="0">
                <a:ln/>
                <a:solidFill>
                  <a:schemeClr val="accent3"/>
                </a:solidFill>
              </a:rPr>
              <a:t>ระบบการประเมินผลความพึงพอใจของผู้ใช้บริการ</a:t>
            </a:r>
            <a:endParaRPr lang="th-TH" b="1" u="sng" dirty="0">
              <a:ln/>
              <a:solidFill>
                <a:schemeClr val="accent3"/>
              </a:solidFill>
            </a:endParaRPr>
          </a:p>
        </p:txBody>
      </p:sp>
      <p:sp>
        <p:nvSpPr>
          <p:cNvPr id="3" name="ตัวแทนเนื้อหา 2"/>
          <p:cNvSpPr>
            <a:spLocks noGrp="1"/>
          </p:cNvSpPr>
          <p:nvPr>
            <p:ph idx="1"/>
          </p:nvPr>
        </p:nvSpPr>
        <p:spPr>
          <a:xfrm>
            <a:off x="1574801" y="1485900"/>
            <a:ext cx="8596668" cy="4559299"/>
          </a:xfrm>
        </p:spPr>
        <p:txBody>
          <a:bodyPr>
            <a:normAutofit/>
          </a:bodyPr>
          <a:lstStyle/>
          <a:p>
            <a:r>
              <a:rPr lang="th-TH" sz="2400" dirty="0" smtClean="0">
                <a:latin typeface="TH SarabunPSK" panose="020B0500040200020003" pitchFamily="34" charset="-34"/>
                <a:cs typeface="TH SarabunPSK" panose="020B0500040200020003" pitchFamily="34" charset="-34"/>
              </a:rPr>
              <a:t>การจัดเก็บข้อมูลการประเมินผลความพึงพอใจของผู้ใช้บริการ มี 2 วิธี คือ </a:t>
            </a:r>
          </a:p>
          <a:p>
            <a:pPr lvl="1">
              <a:buSzPct val="70000"/>
              <a:buFont typeface="Wingdings" panose="05000000000000000000" pitchFamily="2" charset="2"/>
              <a:buChar char="q"/>
            </a:pPr>
            <a:r>
              <a:rPr lang="th-TH" sz="2400" dirty="0" smtClean="0">
                <a:latin typeface="TH SarabunPSK" panose="020B0500040200020003" pitchFamily="34" charset="-34"/>
                <a:cs typeface="TH SarabunPSK" panose="020B0500040200020003" pitchFamily="34" charset="-34"/>
              </a:rPr>
              <a:t>ประเมินผลโดยการแจกแบบสอบถาม</a:t>
            </a:r>
          </a:p>
          <a:p>
            <a:pPr lvl="1">
              <a:buSzPct val="70000"/>
              <a:buFont typeface="Wingdings" panose="05000000000000000000" pitchFamily="2" charset="2"/>
              <a:buChar char="q"/>
            </a:pPr>
            <a:r>
              <a:rPr lang="th-TH" sz="2400" dirty="0" smtClean="0">
                <a:latin typeface="TH SarabunPSK" panose="020B0500040200020003" pitchFamily="34" charset="-34"/>
                <a:cs typeface="TH SarabunPSK" panose="020B0500040200020003" pitchFamily="34" charset="-34"/>
              </a:rPr>
              <a:t>ประเมินผลผ่านแบบฟอร์มออนไลน์</a:t>
            </a:r>
          </a:p>
          <a:p>
            <a:pPr marL="342900" lvl="1" indent="-342900"/>
            <a:r>
              <a:rPr lang="th-TH" sz="2400" dirty="0" smtClean="0">
                <a:latin typeface="TH SarabunPSK" panose="020B0500040200020003" pitchFamily="34" charset="-34"/>
                <a:cs typeface="TH SarabunPSK" panose="020B0500040200020003" pitchFamily="34" charset="-34"/>
              </a:rPr>
              <a:t>ใช้ </a:t>
            </a:r>
            <a:r>
              <a:rPr lang="en-US" sz="2400" dirty="0">
                <a:latin typeface="TH SarabunPSK" panose="020B0500040200020003" pitchFamily="34" charset="-34"/>
                <a:cs typeface="TH SarabunPSK" panose="020B0500040200020003" pitchFamily="34" charset="-34"/>
              </a:rPr>
              <a:t>Application</a:t>
            </a:r>
            <a:r>
              <a:rPr lang="th-TH" sz="2400" dirty="0">
                <a:latin typeface="TH SarabunPSK" panose="020B0500040200020003" pitchFamily="34" charset="-34"/>
                <a:cs typeface="TH SarabunPSK" panose="020B0500040200020003" pitchFamily="34" charset="-34"/>
              </a:rPr>
              <a:t> บนเว็บไซต์ </a:t>
            </a:r>
            <a:r>
              <a:rPr lang="en-US" sz="2400" b="1" dirty="0">
                <a:solidFill>
                  <a:srgbClr val="0070C0"/>
                </a:solidFill>
                <a:latin typeface="TH SarabunPSK" panose="020B0500040200020003" pitchFamily="34" charset="-34"/>
                <a:cs typeface="TH SarabunPSK" panose="020B0500040200020003" pitchFamily="34" charset="-34"/>
              </a:rPr>
              <a:t>www.surveycan.com</a:t>
            </a:r>
            <a:r>
              <a:rPr lang="th-TH" sz="2400" dirty="0">
                <a:latin typeface="TH SarabunPSK" panose="020B0500040200020003" pitchFamily="34" charset="-34"/>
                <a:cs typeface="TH SarabunPSK" panose="020B0500040200020003" pitchFamily="34" charset="-34"/>
              </a:rPr>
              <a:t>  </a:t>
            </a:r>
            <a:r>
              <a:rPr lang="th-TH" sz="2400" dirty="0" smtClean="0">
                <a:latin typeface="TH SarabunPSK" panose="020B0500040200020003" pitchFamily="34" charset="-34"/>
                <a:cs typeface="TH SarabunPSK" panose="020B0500040200020003" pitchFamily="34" charset="-34"/>
              </a:rPr>
              <a:t>ช่วยในการสร้างแบบประเมินผลออนไลน์ โดยไม่เสียค่าใช้จ่าย ซึ่งสามารถแสดงผลสรุปข้อมูลจากแบบประเมินได้ทันที  อีกทั้ง การสร้างแบบฟอร์มก็สามารถทำได้ง่ายและรวดเร็ว</a:t>
            </a:r>
            <a:endParaRPr lang="th-TH" sz="2400" dirty="0">
              <a:latin typeface="TH SarabunPSK" panose="020B0500040200020003" pitchFamily="34" charset="-34"/>
              <a:cs typeface="TH SarabunPSK" panose="020B0500040200020003" pitchFamily="34" charset="-34"/>
            </a:endParaRPr>
          </a:p>
          <a:p>
            <a:r>
              <a:rPr lang="th-TH" sz="2400" dirty="0" smtClean="0">
                <a:latin typeface="TH SarabunPSK" panose="020B0500040200020003" pitchFamily="34" charset="-34"/>
                <a:cs typeface="TH SarabunPSK" panose="020B0500040200020003" pitchFamily="34" charset="-34"/>
              </a:rPr>
              <a:t>ถ้าหากต้องการใช้คุณสมบัติของ </a:t>
            </a:r>
            <a:r>
              <a:rPr lang="en-US" sz="2400" dirty="0" smtClean="0">
                <a:latin typeface="TH SarabunPSK" panose="020B0500040200020003" pitchFamily="34" charset="-34"/>
                <a:cs typeface="TH SarabunPSK" panose="020B0500040200020003" pitchFamily="34" charset="-34"/>
              </a:rPr>
              <a:t>Application </a:t>
            </a:r>
            <a:r>
              <a:rPr lang="th-TH" sz="2400" dirty="0" smtClean="0">
                <a:latin typeface="TH SarabunPSK" panose="020B0500040200020003" pitchFamily="34" charset="-34"/>
                <a:cs typeface="TH SarabunPSK" panose="020B0500040200020003" pitchFamily="34" charset="-34"/>
              </a:rPr>
              <a:t>ในการวิเคราะห์ในรูปแบบที่หลากหลาย และต้องการส่งออกข้อมูลดิบ หรือรายงายจะต้องเสียค่า </a:t>
            </a:r>
            <a:r>
              <a:rPr lang="en-US" sz="2400" dirty="0" smtClean="0">
                <a:latin typeface="TH SarabunPSK" panose="020B0500040200020003" pitchFamily="34" charset="-34"/>
                <a:cs typeface="TH SarabunPSK" panose="020B0500040200020003" pitchFamily="34" charset="-34"/>
              </a:rPr>
              <a:t>License </a:t>
            </a:r>
            <a:endParaRPr lang="th-TH" sz="2400" dirty="0" smtClean="0">
              <a:latin typeface="TH SarabunPSK" panose="020B0500040200020003" pitchFamily="34" charset="-34"/>
              <a:cs typeface="TH SarabunPSK" panose="020B0500040200020003" pitchFamily="34" charset="-34"/>
            </a:endParaRPr>
          </a:p>
          <a:p>
            <a:endParaRPr lang="th-TH" sz="2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96495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77334" y="444500"/>
            <a:ext cx="8596668" cy="927100"/>
          </a:xfrm>
        </p:spPr>
        <p:style>
          <a:lnRef idx="0">
            <a:schemeClr val="accent6"/>
          </a:lnRef>
          <a:fillRef idx="3">
            <a:schemeClr val="accent6"/>
          </a:fillRef>
          <a:effectRef idx="3">
            <a:schemeClr val="accent6"/>
          </a:effectRef>
          <a:fontRef idx="minor">
            <a:schemeClr val="lt1"/>
          </a:fontRef>
        </p:style>
        <p:txBody>
          <a:bodyPr>
            <a:noAutofit/>
          </a:bodyPr>
          <a:lstStyle/>
          <a:p>
            <a:r>
              <a:rPr lang="th-TH" sz="6000" b="1" spc="50" dirty="0" smtClean="0">
                <a:ln w="0"/>
                <a:solidFill>
                  <a:schemeClr val="bg2">
                    <a:lumMod val="25000"/>
                  </a:schemeClr>
                </a:solidFill>
                <a:effectLst>
                  <a:innerShdw blurRad="63500" dist="50800" dir="13500000">
                    <a:srgbClr val="000000">
                      <a:alpha val="50000"/>
                    </a:srgbClr>
                  </a:innerShdw>
                </a:effectLst>
                <a:latin typeface="TH Baijam" panose="02000506000000020004" pitchFamily="2" charset="-34"/>
                <a:cs typeface="TH Baijam" panose="02000506000000020004" pitchFamily="2" charset="-34"/>
              </a:rPr>
              <a:t>หัวข้อในการ </a:t>
            </a:r>
            <a:r>
              <a:rPr lang="en-US" sz="6000" b="1" spc="50" dirty="0" smtClean="0">
                <a:ln w="0"/>
                <a:solidFill>
                  <a:schemeClr val="bg2">
                    <a:lumMod val="25000"/>
                  </a:schemeClr>
                </a:solidFill>
                <a:effectLst>
                  <a:innerShdw blurRad="63500" dist="50800" dir="13500000">
                    <a:srgbClr val="000000">
                      <a:alpha val="50000"/>
                    </a:srgbClr>
                  </a:innerShdw>
                </a:effectLst>
                <a:latin typeface="TH Baijam" panose="02000506000000020004" pitchFamily="2" charset="-34"/>
                <a:cs typeface="TH Baijam" panose="02000506000000020004" pitchFamily="2" charset="-34"/>
              </a:rPr>
              <a:t>KM</a:t>
            </a:r>
            <a:endParaRPr lang="th-TH" sz="6000" b="1" spc="50" dirty="0">
              <a:ln w="0"/>
              <a:solidFill>
                <a:schemeClr val="bg2">
                  <a:lumMod val="25000"/>
                </a:schemeClr>
              </a:solidFill>
              <a:effectLst>
                <a:innerShdw blurRad="63500" dist="50800" dir="13500000">
                  <a:srgbClr val="000000">
                    <a:alpha val="50000"/>
                  </a:srgbClr>
                </a:innerShdw>
              </a:effectLst>
              <a:latin typeface="TH Baijam" panose="02000506000000020004" pitchFamily="2" charset="-34"/>
              <a:cs typeface="TH Baijam" panose="02000506000000020004" pitchFamily="2" charset="-34"/>
            </a:endParaRPr>
          </a:p>
        </p:txBody>
      </p:sp>
      <p:sp>
        <p:nvSpPr>
          <p:cNvPr id="3" name="ตัวแทนเนื้อหา 2"/>
          <p:cNvSpPr>
            <a:spLocks noGrp="1"/>
          </p:cNvSpPr>
          <p:nvPr>
            <p:ph idx="1"/>
          </p:nvPr>
        </p:nvSpPr>
        <p:spPr/>
        <p:txBody>
          <a:bodyPr>
            <a:normAutofit/>
          </a:bodyPr>
          <a:lstStyle/>
          <a:p>
            <a:r>
              <a:rPr lang="th-TH" sz="2800" dirty="0" smtClean="0">
                <a:latin typeface="TH SarabunPSK" panose="020B0500040200020003" pitchFamily="34" charset="-34"/>
                <a:cs typeface="TH SarabunPSK" panose="020B0500040200020003" pitchFamily="34" charset="-34"/>
              </a:rPr>
              <a:t>ขั้นตอนการขอใช้บริการ</a:t>
            </a:r>
          </a:p>
          <a:p>
            <a:r>
              <a:rPr lang="th-TH" sz="2800" dirty="0" smtClean="0">
                <a:latin typeface="TH SarabunPSK" panose="020B0500040200020003" pitchFamily="34" charset="-34"/>
                <a:cs typeface="TH SarabunPSK" panose="020B0500040200020003" pitchFamily="34" charset="-34"/>
              </a:rPr>
              <a:t>ระบบการจองห้องออนไลน์</a:t>
            </a:r>
          </a:p>
          <a:p>
            <a:r>
              <a:rPr lang="th-TH" sz="2800" dirty="0" smtClean="0">
                <a:latin typeface="TH SarabunPSK" panose="020B0500040200020003" pitchFamily="34" charset="-34"/>
                <a:cs typeface="TH SarabunPSK" panose="020B0500040200020003" pitchFamily="34" charset="-34"/>
              </a:rPr>
              <a:t>ระบบการตรวจเช็ค ดูแล และซ่อมบำรุงรักษาอุปกรณ์ภายในห้องปฏิบัติการคอมพิวเตอร์</a:t>
            </a:r>
          </a:p>
          <a:p>
            <a:r>
              <a:rPr lang="th-TH" sz="2800" dirty="0" smtClean="0">
                <a:latin typeface="TH SarabunPSK" panose="020B0500040200020003" pitchFamily="34" charset="-34"/>
                <a:cs typeface="TH SarabunPSK" panose="020B0500040200020003" pitchFamily="34" charset="-34"/>
              </a:rPr>
              <a:t>การประเมินผลความพึงพอใจของผู้ใช้บริการ</a:t>
            </a:r>
            <a:endParaRPr lang="th-TH"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64255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93235" y="2743200"/>
            <a:ext cx="8596668" cy="1060348"/>
          </a:xfrm>
        </p:spPr>
        <p:style>
          <a:lnRef idx="0">
            <a:schemeClr val="accent6"/>
          </a:lnRef>
          <a:fillRef idx="3">
            <a:schemeClr val="accent6"/>
          </a:fillRef>
          <a:effectRef idx="3">
            <a:schemeClr val="accent6"/>
          </a:effectRef>
          <a:fontRef idx="minor">
            <a:schemeClr val="lt1"/>
          </a:fontRef>
        </p:style>
        <p:txBody>
          <a:bodyPr>
            <a:noAutofit/>
          </a:bodyPr>
          <a:lstStyle/>
          <a:p>
            <a:r>
              <a:rPr lang="th-TH" sz="6000" b="1" dirty="0" smtClean="0">
                <a:solidFill>
                  <a:schemeClr val="bg1"/>
                </a:solidFill>
                <a:latin typeface="TH Baijam" panose="02000506000000020004" pitchFamily="2" charset="-34"/>
                <a:cs typeface="TH Baijam" panose="02000506000000020004" pitchFamily="2" charset="-34"/>
              </a:rPr>
              <a:t>1) ขั้นตอนการขอใช้บริการ</a:t>
            </a:r>
            <a:endParaRPr lang="th-TH" sz="6000" b="1" dirty="0">
              <a:solidFill>
                <a:schemeClr val="bg1"/>
              </a:solidFill>
              <a:latin typeface="TH Baijam" panose="02000506000000020004" pitchFamily="2" charset="-34"/>
              <a:cs typeface="TH Baijam" panose="02000506000000020004" pitchFamily="2" charset="-34"/>
            </a:endParaRPr>
          </a:p>
        </p:txBody>
      </p:sp>
    </p:spTree>
    <p:extLst>
      <p:ext uri="{BB962C8B-B14F-4D97-AF65-F5344CB8AC3E}">
        <p14:creationId xmlns:p14="http://schemas.microsoft.com/office/powerpoint/2010/main" val="127507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rotWithShape="1">
          <a:blip r:embed="rId2">
            <a:extLst>
              <a:ext uri="{28A0092B-C50C-407E-A947-70E740481C1C}">
                <a14:useLocalDpi xmlns:a14="http://schemas.microsoft.com/office/drawing/2010/main" val="0"/>
              </a:ext>
            </a:extLst>
          </a:blip>
          <a:srcRect l="9380" t="5926" r="6498" b="26851"/>
          <a:stretch/>
        </p:blipFill>
        <p:spPr>
          <a:xfrm>
            <a:off x="3162299" y="199877"/>
            <a:ext cx="5803901" cy="6563288"/>
          </a:xfrm>
          <a:prstGeom prst="rect">
            <a:avLst/>
          </a:prstGeom>
        </p:spPr>
      </p:pic>
    </p:spTree>
    <p:extLst>
      <p:ext uri="{BB962C8B-B14F-4D97-AF65-F5344CB8AC3E}">
        <p14:creationId xmlns:p14="http://schemas.microsoft.com/office/powerpoint/2010/main" val="154674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rotWithShape="1">
          <a:blip r:embed="rId2">
            <a:extLst>
              <a:ext uri="{28A0092B-C50C-407E-A947-70E740481C1C}">
                <a14:useLocalDpi xmlns:a14="http://schemas.microsoft.com/office/drawing/2010/main" val="0"/>
              </a:ext>
            </a:extLst>
          </a:blip>
          <a:srcRect l="9904" t="5740" r="4664" b="5740"/>
          <a:stretch/>
        </p:blipFill>
        <p:spPr>
          <a:xfrm>
            <a:off x="2703622" y="177799"/>
            <a:ext cx="4432300" cy="6498893"/>
          </a:xfrm>
          <a:prstGeom prst="rect">
            <a:avLst/>
          </a:prstGeom>
        </p:spPr>
      </p:pic>
      <p:sp>
        <p:nvSpPr>
          <p:cNvPr id="3" name="Text Box 96"/>
          <p:cNvSpPr txBox="1">
            <a:spLocks noChangeArrowheads="1"/>
          </p:cNvSpPr>
          <p:nvPr/>
        </p:nvSpPr>
        <p:spPr bwMode="auto">
          <a:xfrm>
            <a:off x="7600773" y="5115381"/>
            <a:ext cx="3183378" cy="1073588"/>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118800" rIns="91440" bIns="45720" anchor="t" anchorCtr="0" upright="1">
            <a:noAutofit/>
          </a:bodyPr>
          <a:lstStyle/>
          <a:p>
            <a:pPr marL="228600" lvl="0" indent="-228600">
              <a:spcAft>
                <a:spcPts val="0"/>
              </a:spcAft>
              <a:buClr>
                <a:srgbClr val="000000"/>
              </a:buClr>
              <a:buSzPct val="120000"/>
              <a:buFont typeface="+mj-lt"/>
              <a:buAutoNum type="arabicParenR" startAt="5"/>
            </a:pPr>
            <a:r>
              <a:rPr lang="th-TH" sz="1200" b="1" dirty="0" smtClean="0">
                <a:effectLst/>
                <a:latin typeface="TH SarabunPSK" panose="020B0500040200020003" pitchFamily="34" charset="-34"/>
                <a:ea typeface="Calibri" panose="020F0502020204030204" pitchFamily="34" charset="0"/>
                <a:cs typeface="TH SarabunPSK" panose="020B0500040200020003" pitchFamily="34" charset="-34"/>
              </a:rPr>
              <a:t>กรณี</a:t>
            </a:r>
            <a:r>
              <a:rPr lang="th-TH" sz="1200" b="1" dirty="0">
                <a:effectLst/>
                <a:latin typeface="TH SarabunPSK" panose="020B0500040200020003" pitchFamily="34" charset="-34"/>
                <a:ea typeface="Calibri" panose="020F0502020204030204" pitchFamily="34" charset="0"/>
                <a:cs typeface="TH SarabunPSK" panose="020B0500040200020003" pitchFamily="34" charset="-34"/>
              </a:rPr>
              <a:t>ที่ผู้ขอใช้บริการเป็นบุคคล/หน่วยงานภายนอก จะต้องส่งรายชื่อและข้อมูลของคณะผู้ใช้งานในรูปแบบ</a:t>
            </a:r>
            <a:r>
              <a:rPr lang="th-TH" sz="1200" b="1" dirty="0" smtClean="0">
                <a:effectLst/>
                <a:latin typeface="TH SarabunPSK" panose="020B0500040200020003" pitchFamily="34" charset="-34"/>
                <a:ea typeface="Calibri" panose="020F0502020204030204" pitchFamily="34" charset="0"/>
                <a:cs typeface="TH SarabunPSK" panose="020B0500040200020003" pitchFamily="34" charset="-34"/>
              </a:rPr>
              <a:t>ไฟล์</a:t>
            </a:r>
            <a:r>
              <a:rPr lang="en-US" sz="1200" b="1" dirty="0">
                <a:latin typeface="TH SarabunPSK" panose="020B0500040200020003" pitchFamily="34" charset="-34"/>
                <a:ea typeface="Calibri" panose="020F0502020204030204" pitchFamily="34" charset="0"/>
                <a:cs typeface="TH SarabunPSK" panose="020B0500040200020003" pitchFamily="34" charset="-34"/>
              </a:rPr>
              <a:t> </a:t>
            </a:r>
            <a:r>
              <a:rPr lang="en-US" sz="1200" b="1" dirty="0" smtClean="0">
                <a:effectLst/>
                <a:latin typeface="TH SarabunPSK" panose="020B0500040200020003" pitchFamily="34" charset="-34"/>
                <a:ea typeface="Calibri" panose="020F0502020204030204" pitchFamily="34" charset="0"/>
                <a:cs typeface="TH SarabunPSK" panose="020B0500040200020003" pitchFamily="34" charset="-34"/>
              </a:rPr>
              <a:t>Excel</a:t>
            </a:r>
            <a:r>
              <a:rPr lang="th-TH" sz="1200" b="1" dirty="0" smtClean="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  </a:t>
            </a:r>
            <a:r>
              <a:rPr lang="th-TH"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ให้กับ </a:t>
            </a:r>
            <a:r>
              <a:rPr lang="th-TH" sz="1200" b="1" i="1" dirty="0">
                <a:solidFill>
                  <a:srgbClr val="0070C0"/>
                </a:solidFill>
                <a:effectLst/>
                <a:latin typeface="TH SarabunPSK" panose="020B0500040200020003" pitchFamily="34" charset="-34"/>
                <a:ea typeface="Calibri" panose="020F0502020204030204" pitchFamily="34" charset="0"/>
                <a:cs typeface="TH SarabunPSK" panose="020B0500040200020003" pitchFamily="34" charset="-34"/>
              </a:rPr>
              <a:t>งานบริการคอมพิวเตอร์</a:t>
            </a:r>
            <a:r>
              <a:rPr lang="th-TH" sz="1200" b="1" dirty="0">
                <a:solidFill>
                  <a:srgbClr val="0070C0"/>
                </a:solidFill>
                <a:effectLst/>
                <a:latin typeface="TH SarabunPSK" panose="020B0500040200020003" pitchFamily="34" charset="-34"/>
                <a:ea typeface="Calibri" panose="020F0502020204030204" pitchFamily="34" charset="0"/>
                <a:cs typeface="TH SarabunPSK" panose="020B0500040200020003" pitchFamily="34" charset="-34"/>
              </a:rPr>
              <a:t> </a:t>
            </a:r>
            <a:r>
              <a:rPr lang="th-TH"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 เพื่อจะได้จัดเตรียม </a:t>
            </a:r>
            <a:r>
              <a:rPr lang="en-US"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Username</a:t>
            </a:r>
            <a:r>
              <a:rPr lang="th-TH"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 สำหรับการใช้งานบนระบบ </a:t>
            </a:r>
            <a:r>
              <a:rPr lang="en-US"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Internet  </a:t>
            </a:r>
            <a:r>
              <a:rPr lang="th-TH" sz="1200" b="1" dirty="0">
                <a:solidFill>
                  <a:srgbClr val="404040"/>
                </a:solidFill>
                <a:effectLst/>
                <a:latin typeface="TH SarabunPSK" panose="020B0500040200020003" pitchFamily="34" charset="-34"/>
                <a:ea typeface="Calibri" panose="020F0502020204030204" pitchFamily="34" charset="0"/>
                <a:cs typeface="TH SarabunPSK" panose="020B0500040200020003" pitchFamily="34" charset="-34"/>
              </a:rPr>
              <a:t>ของมหาวิทยาลัย  ทั้งนี้ ให้ส่งล่วงหน้าอย่างน้อย 2 วัน ก่อนวันที่จะเข้าใช้งาน  </a:t>
            </a:r>
            <a:endParaRPr lang="en-US" sz="1200" b="1" dirty="0">
              <a:effectLst/>
              <a:latin typeface="TH SarabunPSK" panose="020B0500040200020003" pitchFamily="34" charset="-34"/>
              <a:ea typeface="Calibri" panose="020F0502020204030204" pitchFamily="34" charset="0"/>
              <a:cs typeface="TH SarabunPSK" panose="020B0500040200020003" pitchFamily="34" charset="-34"/>
            </a:endParaRPr>
          </a:p>
          <a:p>
            <a:pPr>
              <a:spcAft>
                <a:spcPts val="0"/>
              </a:spcAft>
            </a:pPr>
            <a:r>
              <a:rPr lang="en-US" sz="1200" b="0" dirty="0">
                <a:effectLst/>
                <a:latin typeface="TH SarabunPSK" panose="020B0500040200020003" pitchFamily="34" charset="-34"/>
                <a:ea typeface="Calibri" panose="020F0502020204030204" pitchFamily="34" charset="0"/>
                <a:cs typeface="TH SarabunPSK" panose="020B0500040200020003" pitchFamily="34" charset="-34"/>
              </a:rPr>
              <a:t> </a:t>
            </a:r>
            <a:endParaRPr lang="en-US" sz="1200" b="1" dirty="0">
              <a:effectLst/>
              <a:latin typeface="TH SarabunPSK" panose="020B0500040200020003" pitchFamily="34" charset="-34"/>
              <a:ea typeface="Calibri" panose="020F0502020204030204" pitchFamily="34" charset="0"/>
              <a:cs typeface="TH SarabunPSK" panose="020B0500040200020003" pitchFamily="34" charset="-34"/>
            </a:endParaRPr>
          </a:p>
        </p:txBody>
      </p:sp>
      <p:sp>
        <p:nvSpPr>
          <p:cNvPr id="2" name="ลูกศรขวา 1"/>
          <p:cNvSpPr/>
          <p:nvPr/>
        </p:nvSpPr>
        <p:spPr>
          <a:xfrm>
            <a:off x="7162556" y="5461000"/>
            <a:ext cx="283591" cy="266330"/>
          </a:xfrm>
          <a:prstGeom prst="rightArrow">
            <a:avLst>
              <a:gd name="adj1" fmla="val 50000"/>
              <a:gd name="adj2" fmla="val 46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89196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93235" y="2705100"/>
            <a:ext cx="8596668" cy="1098448"/>
          </a:xfrm>
        </p:spPr>
        <p:style>
          <a:lnRef idx="0">
            <a:schemeClr val="accent6"/>
          </a:lnRef>
          <a:fillRef idx="3">
            <a:schemeClr val="accent6"/>
          </a:fillRef>
          <a:effectRef idx="3">
            <a:schemeClr val="accent6"/>
          </a:effectRef>
          <a:fontRef idx="minor">
            <a:schemeClr val="lt1"/>
          </a:fontRef>
        </p:style>
        <p:txBody>
          <a:bodyPr>
            <a:noAutofit/>
          </a:bodyPr>
          <a:lstStyle/>
          <a:p>
            <a:r>
              <a:rPr lang="th-TH" sz="6600" b="1" dirty="0" smtClean="0">
                <a:solidFill>
                  <a:schemeClr val="bg1"/>
                </a:solidFill>
                <a:latin typeface="TH Baijam" panose="02000506000000020004" pitchFamily="2" charset="-34"/>
                <a:cs typeface="TH Baijam" panose="02000506000000020004" pitchFamily="2" charset="-34"/>
              </a:rPr>
              <a:t>2) ระบบการจองห้องออนไลน์</a:t>
            </a:r>
            <a:endParaRPr lang="th-TH" sz="6600" b="1" dirty="0">
              <a:solidFill>
                <a:schemeClr val="bg1"/>
              </a:solidFill>
              <a:latin typeface="TH Baijam" panose="02000506000000020004" pitchFamily="2" charset="-34"/>
              <a:cs typeface="TH Baijam" panose="02000506000000020004" pitchFamily="2" charset="-34"/>
            </a:endParaRPr>
          </a:p>
        </p:txBody>
      </p:sp>
    </p:spTree>
    <p:extLst>
      <p:ext uri="{BB962C8B-B14F-4D97-AF65-F5344CB8AC3E}">
        <p14:creationId xmlns:p14="http://schemas.microsoft.com/office/powerpoint/2010/main" val="108808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rotWithShape="1">
          <a:blip r:embed="rId2"/>
          <a:srcRect t="4032"/>
          <a:stretch/>
        </p:blipFill>
        <p:spPr>
          <a:xfrm>
            <a:off x="1640540" y="444500"/>
            <a:ext cx="9993957" cy="5994400"/>
          </a:xfrm>
          <a:prstGeom prst="rect">
            <a:avLst/>
          </a:prstGeom>
        </p:spPr>
      </p:pic>
    </p:spTree>
    <p:extLst>
      <p:ext uri="{BB962C8B-B14F-4D97-AF65-F5344CB8AC3E}">
        <p14:creationId xmlns:p14="http://schemas.microsoft.com/office/powerpoint/2010/main" val="3664904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12900" y="609600"/>
            <a:ext cx="7661102" cy="677662"/>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h-TH" b="1" u="sng" dirty="0" smtClean="0">
                <a:ln/>
                <a:solidFill>
                  <a:schemeClr val="accent3"/>
                </a:solidFill>
              </a:rPr>
              <a:t>ข้อมูลเกี่ยวกับการพัฒนา</a:t>
            </a:r>
            <a:endParaRPr lang="th-TH" b="1" u="sng" dirty="0">
              <a:ln/>
              <a:solidFill>
                <a:schemeClr val="accent3"/>
              </a:solidFill>
            </a:endParaRPr>
          </a:p>
        </p:txBody>
      </p:sp>
      <p:sp>
        <p:nvSpPr>
          <p:cNvPr id="3" name="ตัวแทนเนื้อหา 2"/>
          <p:cNvSpPr>
            <a:spLocks noGrp="1"/>
          </p:cNvSpPr>
          <p:nvPr>
            <p:ph idx="1"/>
          </p:nvPr>
        </p:nvSpPr>
        <p:spPr>
          <a:xfrm>
            <a:off x="1612900" y="1534605"/>
            <a:ext cx="8596668" cy="2086251"/>
          </a:xfrm>
        </p:spPr>
        <p:txBody>
          <a:bodyPr>
            <a:noAutofit/>
          </a:bodyPr>
          <a:lstStyle/>
          <a:p>
            <a:r>
              <a:rPr lang="th-TH" sz="2400" dirty="0" smtClean="0">
                <a:latin typeface="TH SarabunPSK" panose="020B0500040200020003" pitchFamily="34" charset="-34"/>
                <a:cs typeface="TH SarabunPSK" panose="020B0500040200020003" pitchFamily="34" charset="-34"/>
              </a:rPr>
              <a:t>ภาษาที่ใช้ในการพัฒนาโปรแกรม </a:t>
            </a:r>
            <a:r>
              <a:rPr lang="en-US" sz="2400" dirty="0" err="1" smtClean="0">
                <a:latin typeface="TH SarabunPSK" panose="020B0500040200020003" pitchFamily="34" charset="-34"/>
                <a:cs typeface="TH SarabunPSK" panose="020B0500040200020003" pitchFamily="34" charset="-34"/>
              </a:rPr>
              <a:t>ASP.Net</a:t>
            </a:r>
            <a:r>
              <a:rPr lang="en-US" sz="2400" dirty="0" smtClean="0">
                <a:latin typeface="TH SarabunPSK" panose="020B0500040200020003" pitchFamily="34" charset="-34"/>
                <a:cs typeface="TH SarabunPSK" panose="020B0500040200020003" pitchFamily="34" charset="-34"/>
              </a:rPr>
              <a:t> </a:t>
            </a:r>
            <a:r>
              <a:rPr lang="en-US" sz="2400" dirty="0">
                <a:latin typeface="TH SarabunPSK" panose="020B0500040200020003" pitchFamily="34" charset="-34"/>
                <a:cs typeface="TH SarabunPSK" panose="020B0500040200020003" pitchFamily="34" charset="-34"/>
              </a:rPr>
              <a:t>C</a:t>
            </a:r>
            <a:r>
              <a:rPr lang="en-US" sz="2400" dirty="0" smtClean="0">
                <a:latin typeface="TH SarabunPSK" panose="020B0500040200020003" pitchFamily="34" charset="-34"/>
                <a:cs typeface="TH SarabunPSK" panose="020B0500040200020003" pitchFamily="34" charset="-34"/>
              </a:rPr>
              <a:t># </a:t>
            </a:r>
            <a:endParaRPr lang="th-TH" sz="2400" dirty="0" smtClean="0">
              <a:latin typeface="TH SarabunPSK" panose="020B0500040200020003" pitchFamily="34" charset="-34"/>
              <a:cs typeface="TH SarabunPSK" panose="020B0500040200020003" pitchFamily="34" charset="-34"/>
            </a:endParaRPr>
          </a:p>
          <a:p>
            <a:r>
              <a:rPr lang="th-TH" sz="2400" dirty="0" smtClean="0">
                <a:latin typeface="TH SarabunPSK" panose="020B0500040200020003" pitchFamily="34" charset="-34"/>
                <a:cs typeface="TH SarabunPSK" panose="020B0500040200020003" pitchFamily="34" charset="-34"/>
              </a:rPr>
              <a:t>รัน</a:t>
            </a:r>
            <a:r>
              <a:rPr lang="th-TH" sz="2400" dirty="0">
                <a:latin typeface="TH SarabunPSK" panose="020B0500040200020003" pitchFamily="34" charset="-34"/>
                <a:cs typeface="TH SarabunPSK" panose="020B0500040200020003" pitchFamily="34" charset="-34"/>
              </a:rPr>
              <a:t>บน </a:t>
            </a:r>
            <a:r>
              <a:rPr lang="en-US" sz="2400" dirty="0" smtClean="0">
                <a:latin typeface="TH SarabunPSK" panose="020B0500040200020003" pitchFamily="34" charset="-34"/>
                <a:cs typeface="TH SarabunPSK" panose="020B0500040200020003" pitchFamily="34" charset="-34"/>
              </a:rPr>
              <a:t>Dot Net </a:t>
            </a:r>
            <a:r>
              <a:rPr lang="en-US" sz="2400" dirty="0">
                <a:latin typeface="TH SarabunPSK" panose="020B0500040200020003" pitchFamily="34" charset="-34"/>
                <a:cs typeface="TH SarabunPSK" panose="020B0500040200020003" pitchFamily="34" charset="-34"/>
              </a:rPr>
              <a:t>4.5 </a:t>
            </a:r>
            <a:endParaRPr lang="th-TH" sz="2400" dirty="0" smtClean="0">
              <a:latin typeface="TH SarabunPSK" panose="020B0500040200020003" pitchFamily="34" charset="-34"/>
              <a:cs typeface="TH SarabunPSK" panose="020B0500040200020003" pitchFamily="34" charset="-34"/>
            </a:endParaRPr>
          </a:p>
          <a:p>
            <a:r>
              <a:rPr lang="th-TH" sz="2400" dirty="0" smtClean="0">
                <a:latin typeface="TH SarabunPSK" panose="020B0500040200020003" pitchFamily="34" charset="-34"/>
                <a:cs typeface="TH SarabunPSK" panose="020B0500040200020003" pitchFamily="34" charset="-34"/>
              </a:rPr>
              <a:t>ฐานข้อมูล</a:t>
            </a:r>
            <a:r>
              <a:rPr lang="th-TH" sz="2400" dirty="0">
                <a:latin typeface="TH SarabunPSK" panose="020B0500040200020003" pitchFamily="34" charset="-34"/>
                <a:cs typeface="TH SarabunPSK" panose="020B0500040200020003" pitchFamily="34" charset="-34"/>
              </a:rPr>
              <a:t>ที่</a:t>
            </a:r>
            <a:r>
              <a:rPr lang="th-TH" sz="2400" dirty="0" smtClean="0">
                <a:latin typeface="TH SarabunPSK" panose="020B0500040200020003" pitchFamily="34" charset="-34"/>
                <a:cs typeface="TH SarabunPSK" panose="020B0500040200020003" pitchFamily="34" charset="-34"/>
              </a:rPr>
              <a:t>ใช้ </a:t>
            </a:r>
            <a:r>
              <a:rPr lang="en-US" sz="2400" dirty="0" smtClean="0">
                <a:latin typeface="TH SarabunPSK" panose="020B0500040200020003" pitchFamily="34" charset="-34"/>
                <a:cs typeface="TH SarabunPSK" panose="020B0500040200020003" pitchFamily="34" charset="-34"/>
              </a:rPr>
              <a:t>MySQL</a:t>
            </a:r>
          </a:p>
          <a:p>
            <a:r>
              <a:rPr lang="th-TH" sz="2400" dirty="0" smtClean="0">
                <a:latin typeface="TH SarabunPSK" panose="020B0500040200020003" pitchFamily="34" charset="-34"/>
                <a:cs typeface="TH SarabunPSK" panose="020B0500040200020003" pitchFamily="34" charset="-34"/>
              </a:rPr>
              <a:t>ผู้พัฒนา นายปรีชาพล  ภวภูตานนท์ ณ มหาสารคาม   </a:t>
            </a:r>
          </a:p>
          <a:p>
            <a:pPr marL="0" indent="0">
              <a:buNone/>
            </a:pPr>
            <a:r>
              <a:rPr lang="th-TH" sz="2400" dirty="0" smtClean="0">
                <a:latin typeface="TH SarabunPSK" panose="020B0500040200020003" pitchFamily="34" charset="-34"/>
                <a:cs typeface="TH SarabunPSK" panose="020B0500040200020003" pitchFamily="34" charset="-34"/>
              </a:rPr>
              <a:t>     ตำแหน่ง นักวิชาการคอมพิวเตอร์  สังกัด งานบริการคอมพิวเตอร์ ฝ่ายบริการวิชาการและซ่อมบำรุง</a:t>
            </a:r>
            <a:endParaRPr lang="th-TH" sz="2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6365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93235" y="2590800"/>
            <a:ext cx="8596668" cy="1230750"/>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th-TH" sz="7200" b="1" dirty="0">
                <a:latin typeface="TH Baijam" panose="02000506000000020004" pitchFamily="2" charset="-34"/>
                <a:cs typeface="TH Baijam" panose="02000506000000020004" pitchFamily="2" charset="-34"/>
              </a:rPr>
              <a:t>3</a:t>
            </a:r>
            <a:r>
              <a:rPr lang="th-TH" sz="7200" b="1" dirty="0" smtClean="0">
                <a:latin typeface="TH Baijam" panose="02000506000000020004" pitchFamily="2" charset="-34"/>
                <a:cs typeface="TH Baijam" panose="02000506000000020004" pitchFamily="2" charset="-34"/>
              </a:rPr>
              <a:t>) ระบบการตรวจเช็คอุปกรณ์</a:t>
            </a:r>
            <a:endParaRPr lang="th-TH" sz="7200" b="1" dirty="0">
              <a:latin typeface="TH Baijam" panose="02000506000000020004" pitchFamily="2" charset="-34"/>
              <a:cs typeface="TH Baijam" panose="02000506000000020004" pitchFamily="2" charset="-34"/>
            </a:endParaRPr>
          </a:p>
        </p:txBody>
      </p:sp>
    </p:spTree>
    <p:extLst>
      <p:ext uri="{BB962C8B-B14F-4D97-AF65-F5344CB8AC3E}">
        <p14:creationId xmlns:p14="http://schemas.microsoft.com/office/powerpoint/2010/main" val="715609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ช่อ">
  <a:themeElements>
    <a:clrScheme name="ช่อ">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ช่อ">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ช่อ">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272</TotalTime>
  <Words>1315</Words>
  <Application>Microsoft Office PowerPoint</Application>
  <PresentationFormat>กำหนดเอง</PresentationFormat>
  <Paragraphs>240</Paragraphs>
  <Slides>17</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17</vt:i4>
      </vt:variant>
    </vt:vector>
  </HeadingPairs>
  <TitlesOfParts>
    <vt:vector size="18" baseType="lpstr">
      <vt:lpstr>ช่อ</vt:lpstr>
      <vt:lpstr>การให้บริการห้องปฏิบัติการคอมพิวเตอร์ งานบริการคอมพิวเตอร์ ฝ่ายบริการวิชาการและซ่อมบำรุง </vt:lpstr>
      <vt:lpstr>หัวข้อในการ KM</vt:lpstr>
      <vt:lpstr>1) ขั้นตอนการขอใช้บริการ</vt:lpstr>
      <vt:lpstr>งานนำเสนอ PowerPoint</vt:lpstr>
      <vt:lpstr>งานนำเสนอ PowerPoint</vt:lpstr>
      <vt:lpstr>2) ระบบการจองห้องออนไลน์</vt:lpstr>
      <vt:lpstr>งานนำเสนอ PowerPoint</vt:lpstr>
      <vt:lpstr>ข้อมูลเกี่ยวกับการพัฒนา</vt:lpstr>
      <vt:lpstr>3) ระบบการตรวจเช็คอุปกรณ์</vt:lpstr>
      <vt:lpstr>ระบบการตรวจเช็คอุปกรณ์</vt:lpstr>
      <vt:lpstr>การสรุปผลการตรวจเช็คอุปกรณ์</vt:lpstr>
      <vt:lpstr>ผลการตรวจเช็คอุปกรณ์คอมพิวเตอร์ภายในห้องปฏิบัติการ รอบที่ 1-2557 (ข้อมูลในรูปของ Spreadsheet ที่ดาวน์โหลดจาก Google)</vt:lpstr>
      <vt:lpstr>สรุปผลการตรวจเช็คอุปกรณ์คอมพิวเตอร์ภายในห้องปฏิบัติการ รอบที่ 1-2557</vt:lpstr>
      <vt:lpstr>กราฟสรุปผลการตรวจเช็คห้องปฏิบัติการคอมพิวเตอร์</vt:lpstr>
      <vt:lpstr>งานนำเสนอ PowerPoint</vt:lpstr>
      <vt:lpstr>4) ระบบการประเมินความพึงพอใจ      ของผู้ใช้บริการ</vt:lpstr>
      <vt:lpstr>ระบบการประเมินผลความพึงพอใจของผู้ใช้บริการ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การให้บริการห้องปฏิบัติการคอมพิวเตอร์ งานบริการคอมพิวเตอร์ ฝ่ายบริการวิชาการและซ่อมบำรุง</dc:title>
  <dc:creator>user</dc:creator>
  <cp:lastModifiedBy>UserX</cp:lastModifiedBy>
  <cp:revision>49</cp:revision>
  <cp:lastPrinted>2014-06-20T04:35:28Z</cp:lastPrinted>
  <dcterms:created xsi:type="dcterms:W3CDTF">2014-04-28T23:52:44Z</dcterms:created>
  <dcterms:modified xsi:type="dcterms:W3CDTF">2014-06-20T04:56:45Z</dcterms:modified>
</cp:coreProperties>
</file>