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60" r:id="rId3"/>
    <p:sldId id="257" r:id="rId4"/>
    <p:sldId id="266" r:id="rId5"/>
    <p:sldId id="264" r:id="rId6"/>
    <p:sldId id="259" r:id="rId7"/>
    <p:sldId id="258" r:id="rId8"/>
    <p:sldId id="261" r:id="rId9"/>
    <p:sldId id="262" r:id="rId10"/>
    <p:sldId id="263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2F653-443B-4B4C-A4FA-798F9A044654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92B78-D45D-4F4C-8F0B-8375D9B00F9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92B78-D45D-4F4C-8F0B-8375D9B00F9E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7DDA96F-0542-4630-AF6D-1265B8ECC0F0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8BBAF1-5E76-487F-BCC2-2B72AD1C0D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A96F-0542-4630-AF6D-1265B8ECC0F0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BAF1-5E76-487F-BCC2-2B72AD1C0D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A96F-0542-4630-AF6D-1265B8ECC0F0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BAF1-5E76-487F-BCC2-2B72AD1C0D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DDA96F-0542-4630-AF6D-1265B8ECC0F0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8BBAF1-5E76-487F-BCC2-2B72AD1C0DA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7DDA96F-0542-4630-AF6D-1265B8ECC0F0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8BBAF1-5E76-487F-BCC2-2B72AD1C0D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A96F-0542-4630-AF6D-1265B8ECC0F0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BAF1-5E76-487F-BCC2-2B72AD1C0DA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A96F-0542-4630-AF6D-1265B8ECC0F0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BAF1-5E76-487F-BCC2-2B72AD1C0DA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DDA96F-0542-4630-AF6D-1265B8ECC0F0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8BBAF1-5E76-487F-BCC2-2B72AD1C0DA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A96F-0542-4630-AF6D-1265B8ECC0F0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BBAF1-5E76-487F-BCC2-2B72AD1C0DA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DDA96F-0542-4630-AF6D-1265B8ECC0F0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8BBAF1-5E76-487F-BCC2-2B72AD1C0DA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ตัวยึด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ยึด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DDA96F-0542-4630-AF6D-1265B8ECC0F0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8BBAF1-5E76-487F-BCC2-2B72AD1C0DA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7DDA96F-0542-4630-AF6D-1265B8ECC0F0}" type="datetimeFigureOut">
              <a:rPr lang="th-TH" smtClean="0"/>
              <a:pPr/>
              <a:t>27/02/57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8BBAF1-5E76-487F-BCC2-2B72AD1C0DA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057400" y="533400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th-TH" sz="7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h-TH" sz="7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h-TH" sz="72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br>
              <a:rPr lang="th-TH" sz="7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h-TH" sz="72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th-TH" sz="8000" dirty="0" smtClean="0">
                <a:solidFill>
                  <a:schemeClr val="accent2">
                    <a:lumMod val="75000"/>
                  </a:schemeClr>
                </a:solidFill>
              </a:rPr>
              <a:t>การวิเคราะห์งบการเงิน</a:t>
            </a:r>
            <a:r>
              <a:rPr lang="th-TH" sz="6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h-TH" sz="60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th-TH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438400" y="5029200"/>
            <a:ext cx="6172200" cy="1371600"/>
          </a:xfrm>
        </p:spPr>
        <p:txBody>
          <a:bodyPr>
            <a:normAutofit fontScale="55000" lnSpcReduction="20000"/>
          </a:bodyPr>
          <a:lstStyle/>
          <a:p>
            <a:r>
              <a:rPr lang="th-TH" sz="3200" dirty="0" smtClean="0">
                <a:solidFill>
                  <a:schemeClr val="accent2">
                    <a:lumMod val="75000"/>
                  </a:schemeClr>
                </a:solidFill>
              </a:rPr>
              <a:t>				</a:t>
            </a:r>
          </a:p>
          <a:p>
            <a:r>
              <a:rPr lang="th-TH" sz="32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นางจุรี</a:t>
            </a:r>
            <a:r>
              <a:rPr lang="th-TH" sz="3200" dirty="0" err="1" smtClean="0">
                <a:solidFill>
                  <a:schemeClr val="accent2">
                    <a:lumMod val="75000"/>
                  </a:schemeClr>
                </a:solidFill>
              </a:rPr>
              <a:t>วรรณ</a:t>
            </a:r>
            <a:r>
              <a:rPr lang="th-TH" sz="3200" dirty="0" smtClean="0">
                <a:solidFill>
                  <a:schemeClr val="accent2">
                    <a:lumMod val="75000"/>
                  </a:schemeClr>
                </a:solidFill>
              </a:rPr>
              <a:t>  สายสมาน,นางสาว</a:t>
            </a:r>
            <a:r>
              <a:rPr lang="th-TH" sz="3200" dirty="0" err="1" smtClean="0">
                <a:solidFill>
                  <a:schemeClr val="accent2">
                    <a:lumMod val="75000"/>
                  </a:schemeClr>
                </a:solidFill>
              </a:rPr>
              <a:t>จีร</a:t>
            </a:r>
            <a:r>
              <a:rPr lang="th-TH" sz="3200" dirty="0" smtClean="0">
                <a:solidFill>
                  <a:schemeClr val="accent2">
                    <a:lumMod val="75000"/>
                  </a:schemeClr>
                </a:solidFill>
              </a:rPr>
              <a:t>ภา  แดงทน	</a:t>
            </a:r>
            <a:r>
              <a:rPr lang="th-TH" dirty="0" smtClean="0"/>
              <a:t>		</a:t>
            </a:r>
          </a:p>
          <a:p>
            <a:r>
              <a:rPr lang="th-TH" sz="3200" dirty="0" smtClean="0">
                <a:solidFill>
                  <a:srgbClr val="7030A0"/>
                </a:solidFill>
              </a:rPr>
              <a:t>				</a:t>
            </a:r>
            <a:r>
              <a:rPr lang="th-TH" sz="4600" dirty="0" smtClean="0">
                <a:solidFill>
                  <a:srgbClr val="7030A0"/>
                </a:solidFill>
              </a:rPr>
              <a:t>งานการเงิน สำนัก</a:t>
            </a:r>
            <a:r>
              <a:rPr lang="th-TH" sz="4600" dirty="0" err="1" smtClean="0">
                <a:solidFill>
                  <a:srgbClr val="7030A0"/>
                </a:solidFill>
              </a:rPr>
              <a:t>วิทย</a:t>
            </a:r>
            <a:r>
              <a:rPr lang="th-TH" sz="4600" dirty="0" smtClean="0">
                <a:solidFill>
                  <a:srgbClr val="7030A0"/>
                </a:solidFill>
              </a:rPr>
              <a:t>บริการ</a:t>
            </a:r>
          </a:p>
          <a:p>
            <a:endParaRPr lang="th-TH" dirty="0"/>
          </a:p>
        </p:txBody>
      </p:sp>
      <p:pic>
        <p:nvPicPr>
          <p:cNvPr id="4" name="Picture 6" descr="C:\Program Files\Microsoft Office\MEDIA\CAGCAT10\j028320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057400"/>
            <a:ext cx="5334000" cy="2895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125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609600"/>
          </a:xfrm>
        </p:spPr>
        <p:txBody>
          <a:bodyPr/>
          <a:lstStyle/>
          <a:p>
            <a:r>
              <a:rPr lang="th-TH" dirty="0" smtClean="0">
                <a:solidFill>
                  <a:srgbClr val="C00000"/>
                </a:solidFill>
              </a:rPr>
              <a:t>วิเคราะห์ลูกหนี้เงินยืมสำนัก</a:t>
            </a:r>
            <a:r>
              <a:rPr lang="th-TH" dirty="0" err="1" smtClean="0">
                <a:solidFill>
                  <a:srgbClr val="C00000"/>
                </a:solidFill>
              </a:rPr>
              <a:t>วิทย</a:t>
            </a:r>
            <a:r>
              <a:rPr lang="th-TH" dirty="0" smtClean="0">
                <a:solidFill>
                  <a:srgbClr val="C00000"/>
                </a:solidFill>
              </a:rPr>
              <a:t>บริการ ปีงบประมาณ 2556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/>
          <a:lstStyle/>
          <a:p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เงินยืมทดรองจ่ายหมุนเวียนสำนัก</a:t>
            </a:r>
            <a:r>
              <a:rPr lang="th-TH" b="1" dirty="0" err="1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วิทย</a:t>
            </a:r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บริการ 800,000.- บาท</a:t>
            </a:r>
          </a:p>
          <a:p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ยอดลูกหนี้เงินยืม 318 ราย เป็นเงินรวม 2,971,074.91 บาท</a:t>
            </a:r>
          </a:p>
          <a:p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ยอดลูกหนี้ยกมาจาก ปี 55  จำนวน 6 ราย เป็นเงิน 69,023.87 บาท</a:t>
            </a:r>
          </a:p>
          <a:p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ยอดลูกหนี้คงค้าง ปี 56 จำนวน 19 ราย  เป็นเงิน  167,250.56 บาท</a:t>
            </a:r>
          </a:p>
          <a:p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อัตราการหมุนเวียนของลูกหนี้สำนัก</a:t>
            </a:r>
            <a:r>
              <a:rPr lang="th-TH" b="1" dirty="0" err="1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วิทย</a:t>
            </a:r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บริการ ปี 2556 คือ</a:t>
            </a:r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ระยะเวลาถัวเฉลี่ยในการเก็บหนี้ </a:t>
            </a:r>
          </a:p>
          <a:p>
            <a:r>
              <a:rPr lang="th-TH" dirty="0" smtClean="0"/>
              <a:t>  </a:t>
            </a:r>
            <a:endParaRPr lang="th-TH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3505200"/>
            <a:ext cx="1762125" cy="1028700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505200"/>
            <a:ext cx="1323975" cy="904875"/>
          </a:xfrm>
          <a:prstGeom prst="rect">
            <a:avLst/>
          </a:prstGeom>
          <a:noFill/>
        </p:spPr>
      </p:pic>
      <p:sp>
        <p:nvSpPr>
          <p:cNvPr id="10" name="สี่เหลี่ยมผืนผ้า 9"/>
          <p:cNvSpPr/>
          <p:nvPr/>
        </p:nvSpPr>
        <p:spPr>
          <a:xfrm>
            <a:off x="5257800" y="3581400"/>
            <a:ext cx="18998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     25.44 </a:t>
            </a:r>
            <a:endParaRPr lang="th-TH" dirty="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5181600"/>
            <a:ext cx="2419350" cy="83820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1" y="5029200"/>
            <a:ext cx="685799" cy="742950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5257800"/>
            <a:ext cx="1047750" cy="409575"/>
          </a:xfrm>
          <a:prstGeom prst="rect">
            <a:avLst/>
          </a:prstGeom>
          <a:noFill/>
        </p:spPr>
      </p:pic>
    </p:spTree>
  </p:cSld>
  <p:clrMapOvr>
    <a:masterClrMapping/>
  </p:clrMapOvr>
  <p:transition advTm="984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solidFill>
                  <a:srgbClr val="C00000"/>
                </a:solidFill>
              </a:rPr>
              <a:t>จากผลการวิเคราะห์</a:t>
            </a:r>
            <a:endParaRPr lang="th-TH" sz="6000" b="1" dirty="0">
              <a:solidFill>
                <a:srgbClr val="C0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54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     </a:t>
            </a:r>
            <a:r>
              <a:rPr lang="th-TH" sz="4800" b="1" dirty="0" smtClean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สรุปว่า</a:t>
            </a:r>
          </a:p>
          <a:p>
            <a:r>
              <a:rPr lang="th-TH" sz="48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- สำนัก</a:t>
            </a:r>
            <a:r>
              <a:rPr lang="th-TH" sz="4800" b="1" dirty="0" err="1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วิทย</a:t>
            </a:r>
            <a:r>
              <a:rPr lang="th-TH" sz="48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บริการมีอัตราการหมุนเวียนของลูกหนี้ 25 รอบ</a:t>
            </a:r>
          </a:p>
          <a:p>
            <a:r>
              <a:rPr lang="th-TH" sz="48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- ใน ปี 2556 มีระยะเวลาในการเก็บหนี้ถัวเฉลี่ย 15 วัน</a:t>
            </a:r>
          </a:p>
          <a:p>
            <a:pPr lvl="3"/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ต่อ 3.วิเคราะห์จากข้อมูล/รายงานทางการเงิน</a:t>
            </a:r>
            <a:endParaRPr lang="th-TH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6864" cy="1584176"/>
          </a:xfrm>
        </p:spPr>
        <p:txBody>
          <a:bodyPr>
            <a:noAutofit/>
          </a:bodyPr>
          <a:lstStyle/>
          <a:p>
            <a:pPr algn="ctr"/>
            <a:r>
              <a:rPr lang="th-TH" sz="7000" dirty="0" smtClean="0">
                <a:solidFill>
                  <a:srgbClr val="1E03BD"/>
                </a:solidFill>
              </a:rPr>
              <a:t>วิเคราะห์จากข้อมูลหรือรายงานทางการเงิน</a:t>
            </a:r>
            <a:endParaRPr lang="th-TH" sz="7000" dirty="0">
              <a:solidFill>
                <a:srgbClr val="1E03BD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51520" y="3645024"/>
            <a:ext cx="5292080" cy="2664296"/>
          </a:xfr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th-TH" sz="3000" b="1" dirty="0" smtClean="0">
              <a:solidFill>
                <a:srgbClr val="E10F9B"/>
              </a:solidFill>
            </a:endParaRPr>
          </a:p>
          <a:p>
            <a:r>
              <a:rPr lang="th-TH" sz="3000" b="1" dirty="0" smtClean="0">
                <a:solidFill>
                  <a:srgbClr val="E10F9B"/>
                </a:solidFill>
              </a:rPr>
              <a:t>โดย ... นางสาว</a:t>
            </a:r>
            <a:r>
              <a:rPr lang="th-TH" sz="3000" b="1" dirty="0" err="1" smtClean="0">
                <a:solidFill>
                  <a:srgbClr val="E10F9B"/>
                </a:solidFill>
              </a:rPr>
              <a:t>จีร</a:t>
            </a:r>
            <a:r>
              <a:rPr lang="th-TH" sz="3000" b="1" dirty="0" smtClean="0">
                <a:solidFill>
                  <a:srgbClr val="E10F9B"/>
                </a:solidFill>
              </a:rPr>
              <a:t>ภา  แดงทน </a:t>
            </a:r>
          </a:p>
          <a:p>
            <a:r>
              <a:rPr lang="th-TH" sz="3000" b="1" dirty="0" smtClean="0">
                <a:solidFill>
                  <a:srgbClr val="E10F9B"/>
                </a:solidFill>
              </a:rPr>
              <a:t>และ นางจุรี</a:t>
            </a:r>
            <a:r>
              <a:rPr lang="th-TH" sz="3000" b="1" dirty="0" err="1" smtClean="0">
                <a:solidFill>
                  <a:srgbClr val="E10F9B"/>
                </a:solidFill>
              </a:rPr>
              <a:t>วรรณ</a:t>
            </a:r>
            <a:r>
              <a:rPr lang="th-TH" sz="3000" b="1" dirty="0" smtClean="0">
                <a:solidFill>
                  <a:srgbClr val="E10F9B"/>
                </a:solidFill>
              </a:rPr>
              <a:t>  สายสมาน</a:t>
            </a:r>
          </a:p>
          <a:p>
            <a:pPr algn="ctr"/>
            <a:r>
              <a:rPr lang="th-TH" sz="3000" b="1" dirty="0" smtClean="0">
                <a:solidFill>
                  <a:srgbClr val="E10F9B"/>
                </a:solidFill>
              </a:rPr>
              <a:t>สำนักงานเลขานุการ </a:t>
            </a:r>
            <a:endParaRPr lang="th-TH" sz="3000" b="1" dirty="0">
              <a:solidFill>
                <a:srgbClr val="E10F9B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imagesCA4Z4AH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4464496"/>
          </a:xfrm>
        </p:spPr>
        <p:txBody>
          <a:bodyPr>
            <a:normAutofit/>
          </a:bodyPr>
          <a:lstStyle/>
          <a:p>
            <a:pPr algn="ctr"/>
            <a:r>
              <a:rPr lang="th-TH" sz="7000" b="1" dirty="0" smtClean="0">
                <a:solidFill>
                  <a:srgbClr val="1E03BD"/>
                </a:solidFill>
              </a:rPr>
              <a:t>วิเคราะห์จากรายงานลูกหนี้</a:t>
            </a:r>
            <a:br>
              <a:rPr lang="th-TH" sz="7000" b="1" dirty="0" smtClean="0">
                <a:solidFill>
                  <a:srgbClr val="1E03BD"/>
                </a:solidFill>
              </a:rPr>
            </a:br>
            <a:r>
              <a:rPr lang="th-TH" sz="7000" b="1" dirty="0" smtClean="0">
                <a:solidFill>
                  <a:srgbClr val="1E03BD"/>
                </a:solidFill>
              </a:rPr>
              <a:t>คงค้างเงินยืมทดรองจ่าย</a:t>
            </a:r>
            <a:endParaRPr lang="th-TH" sz="7000" b="1" dirty="0">
              <a:solidFill>
                <a:srgbClr val="1E03B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imagesCAPLIMC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14400" y="396240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th-TH" sz="8000" b="1" dirty="0" smtClean="0">
                <a:solidFill>
                  <a:srgbClr val="FF0000"/>
                </a:solidFill>
              </a:rPr>
              <a:t/>
            </a:r>
            <a:br>
              <a:rPr lang="th-TH" sz="8000" b="1" dirty="0" smtClean="0">
                <a:solidFill>
                  <a:srgbClr val="FF0000"/>
                </a:solidFill>
              </a:rPr>
            </a:br>
            <a:r>
              <a:rPr lang="th-TH" sz="8000" b="1" dirty="0" smtClean="0">
                <a:solidFill>
                  <a:srgbClr val="7030A0"/>
                </a:solidFill>
              </a:rPr>
              <a:t>แนวปฏิบัติในการยืมเงิน</a:t>
            </a:r>
            <a:br>
              <a:rPr lang="th-TH" sz="8000" b="1" dirty="0" smtClean="0">
                <a:solidFill>
                  <a:srgbClr val="7030A0"/>
                </a:solidFill>
              </a:rPr>
            </a:br>
            <a:r>
              <a:rPr lang="th-TH" sz="8000" b="1" dirty="0" smtClean="0">
                <a:solidFill>
                  <a:srgbClr val="7030A0"/>
                </a:solidFill>
              </a:rPr>
              <a:t>ทดรองจ่ายและการนำส่งเงินรายได้สำนัก</a:t>
            </a:r>
            <a:r>
              <a:rPr lang="th-TH" sz="8000" b="1" dirty="0" err="1" smtClean="0">
                <a:solidFill>
                  <a:srgbClr val="7030A0"/>
                </a:solidFill>
              </a:rPr>
              <a:t>วิทย</a:t>
            </a:r>
            <a:r>
              <a:rPr lang="th-TH" sz="8000" b="1" dirty="0" smtClean="0">
                <a:solidFill>
                  <a:srgbClr val="7030A0"/>
                </a:solidFill>
              </a:rPr>
              <a:t>บริการ</a:t>
            </a:r>
            <a:r>
              <a:rPr lang="th-TH" sz="8000" b="1" dirty="0" smtClean="0">
                <a:solidFill>
                  <a:srgbClr val="FF0000"/>
                </a:solidFill>
              </a:rPr>
              <a:t/>
            </a:r>
            <a:br>
              <a:rPr lang="th-TH" sz="8000" b="1" dirty="0" smtClean="0">
                <a:solidFill>
                  <a:srgbClr val="FF0000"/>
                </a:solidFill>
              </a:rPr>
            </a:br>
            <a:r>
              <a:rPr lang="th-TH" sz="4800" b="1" dirty="0" smtClean="0">
                <a:solidFill>
                  <a:srgbClr val="0000FF"/>
                </a:solidFill>
              </a:rPr>
              <a:t>(หนังสือที่ </a:t>
            </a:r>
            <a:r>
              <a:rPr lang="th-TH" sz="4800" b="1" dirty="0" err="1" smtClean="0">
                <a:solidFill>
                  <a:srgbClr val="0000FF"/>
                </a:solidFill>
              </a:rPr>
              <a:t>ศธ</a:t>
            </a:r>
            <a:r>
              <a:rPr lang="th-TH" sz="4800" b="1" dirty="0" smtClean="0">
                <a:solidFill>
                  <a:srgbClr val="0000FF"/>
                </a:solidFill>
              </a:rPr>
              <a:t> 0529.10.1/984 </a:t>
            </a:r>
            <a:r>
              <a:rPr lang="th-TH" sz="4800" b="1" dirty="0" err="1" smtClean="0">
                <a:solidFill>
                  <a:srgbClr val="0000FF"/>
                </a:solidFill>
              </a:rPr>
              <a:t>ลว.</a:t>
            </a:r>
            <a:r>
              <a:rPr lang="th-TH" sz="4800" b="1" dirty="0" smtClean="0">
                <a:solidFill>
                  <a:srgbClr val="0000FF"/>
                </a:solidFill>
              </a:rPr>
              <a:t>27 ก.พ.2555)</a:t>
            </a:r>
            <a:endParaRPr lang="th-TH" sz="4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imagesCA4Z4AH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th-TH" sz="7000" b="1" dirty="0" smtClean="0">
                <a:solidFill>
                  <a:srgbClr val="1E03BD"/>
                </a:solidFill>
              </a:rPr>
              <a:t>1.กรณียืมเงินเดินทางไปราชการ</a:t>
            </a:r>
            <a:endParaRPr lang="th-TH" sz="7000" b="1" dirty="0">
              <a:solidFill>
                <a:srgbClr val="1E03BD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8064896" cy="4752528"/>
          </a:xfr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th-TH" sz="3000" b="1" dirty="0" smtClean="0">
                <a:solidFill>
                  <a:srgbClr val="E10F9B"/>
                </a:solidFill>
              </a:rPr>
              <a:t>	1.ผู้ยืมส่งเอกสารขออนุมัติยืมเงินก่อนการใช้เงินอย่างน้อย 2 สัปดาห์ แต่ไม่เกิน 1 เดือน</a:t>
            </a:r>
          </a:p>
          <a:p>
            <a:pPr algn="l"/>
            <a:r>
              <a:rPr lang="th-TH" sz="3000" b="1" dirty="0" smtClean="0">
                <a:solidFill>
                  <a:srgbClr val="E10F9B"/>
                </a:solidFill>
              </a:rPr>
              <a:t>	2. ให้ผู้ยืมส่งรายงานการเดินทาง ภายใน 15 วัน หลังจากกลับถึงที่ตั้ง</a:t>
            </a:r>
          </a:p>
          <a:p>
            <a:pPr algn="l"/>
            <a:r>
              <a:rPr lang="th-TH" sz="3000" b="1" dirty="0" smtClean="0">
                <a:solidFill>
                  <a:srgbClr val="E10F9B"/>
                </a:solidFill>
              </a:rPr>
              <a:t>	3. กรณีมีการยกเลิกการเดินทาง ให้ผู้ยืมคืนเงินภายใน 3 วัน หลังจากที่รับทราบการยกเลิก</a:t>
            </a:r>
          </a:p>
          <a:p>
            <a:pPr algn="l"/>
            <a:r>
              <a:rPr lang="th-TH" sz="3000" b="1" dirty="0" smtClean="0">
                <a:solidFill>
                  <a:srgbClr val="E10F9B"/>
                </a:solidFill>
              </a:rPr>
              <a:t>	4.หาก</a:t>
            </a:r>
            <a:r>
              <a:rPr lang="th-TH" sz="3000" b="1" dirty="0" err="1" smtClean="0">
                <a:solidFill>
                  <a:srgbClr val="E10F9B"/>
                </a:solidFill>
              </a:rPr>
              <a:t>ผู้ค้าง</a:t>
            </a:r>
            <a:r>
              <a:rPr lang="th-TH" sz="3000" b="1" dirty="0" smtClean="0">
                <a:solidFill>
                  <a:srgbClr val="E10F9B"/>
                </a:solidFill>
              </a:rPr>
              <a:t>เงินยืมถูกทวงถาม (3 ครั้ง) และยังเพิกเฉยเกิน 15 วัน นับจากวันที่ส่งหนังสือทวงถาม ให้การเงินส่งเรื่องขออนุมัติอธิการบดี เพื่อหักเงินเดือนหรือค่าจ้าง</a:t>
            </a:r>
            <a:endParaRPr lang="th-TH" sz="5000" b="1" dirty="0" smtClean="0">
              <a:solidFill>
                <a:srgbClr val="E10F9B"/>
              </a:solidFill>
            </a:endParaRPr>
          </a:p>
          <a:p>
            <a:endParaRPr lang="th-TH" sz="5000" b="1" dirty="0">
              <a:solidFill>
                <a:srgbClr val="E10F9B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th-TH" sz="5000" b="1" dirty="0" smtClean="0">
                <a:solidFill>
                  <a:srgbClr val="1E03BD"/>
                </a:solidFill>
              </a:rPr>
              <a:t>2.กรณียืมเงินเพื่อซื้อวัสดุ </a:t>
            </a:r>
            <a:br>
              <a:rPr lang="th-TH" sz="5000" b="1" dirty="0" smtClean="0">
                <a:solidFill>
                  <a:srgbClr val="1E03BD"/>
                </a:solidFill>
              </a:rPr>
            </a:br>
            <a:r>
              <a:rPr lang="th-TH" sz="5000" b="1" dirty="0" smtClean="0">
                <a:solidFill>
                  <a:srgbClr val="1E03BD"/>
                </a:solidFill>
              </a:rPr>
              <a:t>(ผู้ประกอบการไม่ให้เครดิต)</a:t>
            </a:r>
            <a:endParaRPr lang="th-TH" sz="5000" b="1" dirty="0">
              <a:solidFill>
                <a:srgbClr val="1E03BD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064896" cy="4464496"/>
          </a:xfr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th-TH" sz="3000" b="1" dirty="0" smtClean="0">
                <a:solidFill>
                  <a:srgbClr val="E10F9B"/>
                </a:solidFill>
              </a:rPr>
              <a:t>	</a:t>
            </a:r>
            <a:r>
              <a:rPr lang="th-TH" sz="5400" b="1" dirty="0" smtClean="0">
                <a:solidFill>
                  <a:srgbClr val="E10F9B"/>
                </a:solidFill>
              </a:rPr>
              <a:t> </a:t>
            </a:r>
            <a:r>
              <a:rPr lang="th-TH" sz="2800" b="1" dirty="0" smtClean="0">
                <a:solidFill>
                  <a:srgbClr val="E10F9B"/>
                </a:solidFill>
              </a:rPr>
              <a:t>2.1 ผู้ยืมส่งเอกสารขออนุมัติยืมเงินก่อนการใช้เงินอย่างน้อย 2 สัปดาห์ แต่ไม่เกิน 1 เดือน</a:t>
            </a:r>
          </a:p>
          <a:p>
            <a:pPr algn="l"/>
            <a:r>
              <a:rPr lang="th-TH" sz="2800" b="1" dirty="0" smtClean="0">
                <a:solidFill>
                  <a:srgbClr val="E10F9B"/>
                </a:solidFill>
              </a:rPr>
              <a:t>	2.2 เมื่อได้รับเงินยืมแล้วให้ดำเนินการจ่ายเงินให้ผู้ประกอบการภายใน 1 สัปดาห์เป็นอย่างช้า</a:t>
            </a:r>
          </a:p>
          <a:p>
            <a:pPr algn="l"/>
            <a:r>
              <a:rPr lang="th-TH" sz="2800" b="1" dirty="0" smtClean="0">
                <a:solidFill>
                  <a:srgbClr val="E10F9B"/>
                </a:solidFill>
              </a:rPr>
              <a:t>	2.3 หากมีเงินคงเหลือ ให้นำส่งเงินภายใน 3 วัน หลังจากจ่ายเงินให้ผู้ประกอบการ </a:t>
            </a:r>
            <a:r>
              <a:rPr lang="th-TH" sz="2800" b="1" u="sng" dirty="0" smtClean="0">
                <a:solidFill>
                  <a:srgbClr val="1414FE"/>
                </a:solidFill>
              </a:rPr>
              <a:t>พร้อมแนบใบเสร็จและต้นเรื่อง </a:t>
            </a:r>
          </a:p>
          <a:p>
            <a:pPr algn="l"/>
            <a:r>
              <a:rPr lang="th-TH" sz="2800" b="1" dirty="0" smtClean="0">
                <a:solidFill>
                  <a:srgbClr val="E10F9B"/>
                </a:solidFill>
              </a:rPr>
              <a:t>	2.4 ให้ส่งเอกสารเบิกจ่ายเพื่อหักล้างเงินยืมภายใน 30 วัน หลังจากได้รับเงิน</a:t>
            </a:r>
          </a:p>
          <a:p>
            <a:pPr algn="l"/>
            <a:r>
              <a:rPr lang="th-TH" sz="2800" b="1" dirty="0" smtClean="0">
                <a:solidFill>
                  <a:srgbClr val="E10F9B"/>
                </a:solidFill>
              </a:rPr>
              <a:t>	2.5 กรณีไม่สามารถดำเนินงานตามขั้นตอนดังกล่าวได้ในบางกรณีให้เสนอรายงานต่อผู้อำนวยการเพื่อพิจารณาสั่งการ</a:t>
            </a:r>
          </a:p>
          <a:p>
            <a:pPr algn="l"/>
            <a:endParaRPr lang="th-TH" sz="2800" b="1" u="sng" dirty="0">
              <a:solidFill>
                <a:srgbClr val="1414F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รูปภาพ 17" descr="imagesCAHSIT1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1000" y="381000"/>
            <a:ext cx="77724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10F9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3.กรณีนำส่งเงินรายได้จากฝ่าย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09600" y="1916832"/>
            <a:ext cx="822960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th-TH" sz="4400" dirty="0">
              <a:solidFill>
                <a:srgbClr val="660066"/>
              </a:solidFill>
              <a:effectLst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09600" y="304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  <a:effectLst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066800" y="3048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5780782"/>
            <a:ext cx="9144000" cy="107721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3200" b="1" dirty="0" smtClean="0">
                <a:solidFill>
                  <a:srgbClr val="006600"/>
                </a:solidFill>
              </a:rPr>
              <a:t>งานการเงินต้องสรุปใบเสร็จในระบบ </a:t>
            </a:r>
            <a:r>
              <a:rPr lang="en-US" sz="3200" b="1" dirty="0" smtClean="0">
                <a:solidFill>
                  <a:srgbClr val="006600"/>
                </a:solidFill>
              </a:rPr>
              <a:t>UBUFMIS </a:t>
            </a:r>
            <a:r>
              <a:rPr lang="th-TH" sz="3200" b="1" dirty="0" smtClean="0">
                <a:solidFill>
                  <a:srgbClr val="006600"/>
                </a:solidFill>
              </a:rPr>
              <a:t>และนำส่งธนาคารใน</a:t>
            </a:r>
            <a:r>
              <a:rPr lang="th-TH" sz="3200" b="1" smtClean="0">
                <a:solidFill>
                  <a:srgbClr val="006600"/>
                </a:solidFill>
              </a:rPr>
              <a:t>เวลา 15.00 </a:t>
            </a:r>
            <a:r>
              <a:rPr lang="th-TH" sz="3200" b="1" dirty="0" smtClean="0">
                <a:solidFill>
                  <a:srgbClr val="006600"/>
                </a:solidFill>
              </a:rPr>
              <a:t>น.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683568" y="1340768"/>
            <a:ext cx="7772400" cy="4320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th-TH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3.1 ให้ผู้มีหน้าที่รับ-ส่งเงินของแต่ละฝ่าย นำส่งเงินที่การเงินเพื่อออกใบเสร็จรับเงินภายใน</a:t>
            </a:r>
            <a:r>
              <a:rPr kumimoji="0" lang="th-TH" sz="48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7 วัน และกรณีรับเงินตั้งแต่ 5,000.- บาท ขึ้นไป ให้นำส่งอย่างช้าภายในวันทำการถัดไป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100" b="1" i="0" u="none" strike="noStrike" kern="1200" cap="none" spc="0" normalizeH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800" b="1" baseline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	3.2</a:t>
            </a:r>
            <a:r>
              <a:rPr lang="th-TH" sz="4800" b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การนำส่งเงินต้องนำส่งภายในเวลา 14.00 น. ของวันทำการ</a:t>
            </a:r>
            <a:endParaRPr kumimoji="0" lang="th-TH" sz="48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012.jp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0" y="4414"/>
            <a:ext cx="9144000" cy="6853586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จากตารางคำนวณระยะเวลาเฉลี่ยตั้งแต่</a:t>
            </a:r>
            <a:r>
              <a:rPr kumimoji="0" lang="th-TH" sz="4400" b="0" i="0" u="none" strike="noStrike" kern="1200" cap="none" spc="0" normalizeH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จัดทำเอกสาร-รับเช็คจากกองคลัง</a:t>
            </a: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67544" y="1844824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4400" b="1" u="sng" dirty="0" smtClean="0">
                <a:solidFill>
                  <a:srgbClr val="FB3817"/>
                </a:solidFill>
              </a:rPr>
              <a:t>ผลจากการวิเคราะห์ </a:t>
            </a:r>
          </a:p>
          <a:p>
            <a:r>
              <a:rPr lang="th-TH" sz="4400" b="1" dirty="0" smtClean="0">
                <a:solidFill>
                  <a:srgbClr val="1414FE"/>
                </a:solidFill>
                <a:effectLst/>
              </a:rPr>
              <a:t>	1.เฉลี่ยระยะเวลาที่มากที่สุดคือ ช่วงระยะเวลาการวางฎีกาที่กองคลัง ประมาณ 20 วัน</a:t>
            </a:r>
          </a:p>
          <a:p>
            <a:r>
              <a:rPr lang="th-TH" sz="4400" b="1" dirty="0" smtClean="0">
                <a:solidFill>
                  <a:srgbClr val="1414FE"/>
                </a:solidFill>
              </a:rPr>
              <a:t>	2.เฉลี่ยระยะเวลาที่น้อยที่สุดคือ การจัดทำเอกสารหลังจากได้รับอนุมัติในเบื้องต้น ประมาณ 2 วัน</a:t>
            </a:r>
            <a:r>
              <a:rPr lang="th-TH" sz="4400" b="1" dirty="0">
                <a:solidFill>
                  <a:srgbClr val="003300"/>
                </a:solidFill>
                <a:effectLst/>
              </a:rPr>
              <a:t/>
            </a:r>
            <a:br>
              <a:rPr lang="th-TH" sz="4400" b="1" dirty="0">
                <a:solidFill>
                  <a:srgbClr val="003300"/>
                </a:solidFill>
                <a:effectLst/>
              </a:rPr>
            </a:br>
            <a:endParaRPr lang="th-TH" sz="4400" dirty="0">
              <a:solidFill>
                <a:srgbClr val="00330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006.jpg"/>
          <p:cNvPicPr>
            <a:picLocks noChangeAspect="1"/>
          </p:cNvPicPr>
          <p:nvPr/>
        </p:nvPicPr>
        <p:blipFill>
          <a:blip r:embed="rId2" cstate="print">
            <a:lum bright="10000" contrast="-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3568" y="1196752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10F9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เฉลี่ยระยะเวลาการส่งใช้ใบสำคัญและคืนเงินยืมทดรองจ่ายเฉลี่ยประมาณ</a:t>
            </a:r>
            <a:r>
              <a:rPr kumimoji="0" lang="th-TH" sz="5000" b="0" i="0" u="none" strike="noStrike" kern="1200" cap="none" spc="0" normalizeH="0" noProof="0" dirty="0" smtClean="0">
                <a:ln>
                  <a:noFill/>
                </a:ln>
                <a:solidFill>
                  <a:srgbClr val="E10F9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16 วัน ซึ่งอยู่ในช่วง</a:t>
            </a:r>
            <a:r>
              <a:rPr kumimoji="0" lang="th-TH" sz="5400" b="0" i="0" u="none" strike="noStrike" kern="1200" cap="none" spc="0" normalizeH="0" noProof="0" dirty="0" smtClean="0">
                <a:ln>
                  <a:noFill/>
                </a:ln>
                <a:solidFill>
                  <a:srgbClr val="E10F9B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ระยะเวลาของการคืนเงินยืม ดังนี้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4000" b="0" i="0" u="none" strike="noStrike" kern="1200" cap="none" spc="0" normalizeH="0" baseline="0" noProof="0" dirty="0" smtClean="0">
              <a:ln>
                <a:noFill/>
              </a:ln>
              <a:solidFill>
                <a:srgbClr val="E10F9B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552" y="3356992"/>
            <a:ext cx="8077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4400" dirty="0" smtClean="0">
                <a:solidFill>
                  <a:srgbClr val="0000FF"/>
                </a:solidFill>
                <a:effectLst/>
              </a:rPr>
              <a:t>	3.1 กรณียืมค่าตอบแทน ใช้สอย วัสดุ ส่งใช้ใบสำคัญและคืนเงินยืมภายใน 30 วัน</a:t>
            </a:r>
          </a:p>
          <a:p>
            <a:r>
              <a:rPr lang="th-TH" sz="4400" dirty="0" smtClean="0">
                <a:solidFill>
                  <a:srgbClr val="0000FF"/>
                </a:solidFill>
              </a:rPr>
              <a:t>	3.2 กรณีเดินทางไปราชการ ส่งใช้ใบสำคัญและคืนเงินยืมภายใน 15 วัน หลังจากกลับจากราชการ</a:t>
            </a:r>
            <a:endParaRPr lang="th-TH" sz="4400" dirty="0">
              <a:solidFill>
                <a:srgbClr val="0000FF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h-TH" sz="48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ประโยชน์ที่ได้รับจากการวิเคราะห์งบการเงิน</a:t>
            </a:r>
            <a:endParaRPr lang="th-TH" sz="48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4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เพื่อวางแผนทางการเงิน</a:t>
            </a:r>
            <a:endParaRPr lang="en-US" sz="44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h-TH" sz="4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เป็นข้อมูลในการบริหารเงินสด ทรัพย์สิน และทุนของหน่วยงาน</a:t>
            </a:r>
            <a:endParaRPr lang="en-US" sz="44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h-TH" sz="4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นำข้อมูลจากงบการเงินไปจัดสรรทรัพยากรที่มีอยู่อย่างจำกัดไปบริหารให้เกิดประโยชน์สูงสุด</a:t>
            </a:r>
            <a:endParaRPr lang="en-US" sz="44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h-TH" sz="4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 วางแผน – พยากรณ์ ในการลงทุนเพื่อการดำเนินงาน</a:t>
            </a:r>
            <a:endParaRPr lang="en-US" sz="44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h-TH" sz="4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 ประกอบการตัดสินใจในการดำเนินงาน การพัฒนาองค์กร และการบริหาร</a:t>
            </a:r>
            <a:endParaRPr lang="en-US" sz="44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th-TH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6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010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5051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th-TH" sz="6000" b="1" u="sn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	</a:t>
            </a:r>
            <a:r>
              <a:rPr lang="th-TH" sz="5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4. เฉลี่ยระยะเวลาการเสนออนุมัติ </a:t>
            </a:r>
            <a:r>
              <a:rPr lang="th-TH" sz="5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ประมาณ 7 วัน หรือ 5 วันทำการ</a:t>
            </a:r>
            <a:r>
              <a:rPr lang="th-TH" sz="5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lvl="0">
              <a:spcBef>
                <a:spcPct val="0"/>
              </a:spcBef>
              <a:defRPr/>
            </a:pPr>
            <a:r>
              <a:rPr lang="th-TH" sz="5000" b="1" u="sn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	</a:t>
            </a:r>
            <a:r>
              <a:rPr lang="th-TH" sz="50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5</a:t>
            </a:r>
            <a:r>
              <a:rPr kumimoji="0" lang="th-TH" sz="5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 เฉลี่ยระยะเวลาการเสนอเช็ค-รับเช็ค</a:t>
            </a:r>
            <a:r>
              <a:rPr kumimoji="0" lang="th-TH" sz="5000" b="1" i="0" u="sng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ประมาณ 7 วัน หรือ 5 วันทำการ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14400" y="1981200"/>
            <a:ext cx="792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th-TH" sz="4400" dirty="0">
              <a:solidFill>
                <a:srgbClr val="00330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381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4000" b="0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0" y="1412776"/>
            <a:ext cx="7924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4400" dirty="0">
                <a:solidFill>
                  <a:schemeClr val="tx2"/>
                </a:solidFill>
                <a:effectLst/>
              </a:rPr>
              <a:t>  </a:t>
            </a:r>
            <a:r>
              <a:rPr lang="th-TH" sz="4400" dirty="0" smtClean="0">
                <a:solidFill>
                  <a:schemeClr val="tx2"/>
                </a:solidFill>
                <a:effectLst/>
              </a:rPr>
              <a:t>	</a:t>
            </a:r>
            <a:r>
              <a:rPr lang="th-TH" sz="4400" b="1" dirty="0" smtClean="0">
                <a:solidFill>
                  <a:srgbClr val="1414FE"/>
                </a:solidFill>
                <a:effectLst/>
              </a:rPr>
              <a:t>จากตารางแสดงให้เห็นว่า หากผู้ยืมเงินยืมทดรองจ่ายรีบดำเนินการส่งใช้ใบสำคัญและคืนเงินยืมจะทำให้ระยะเวลาการจัดทำเอกสารจนกระทั่งส่งวางฎีกาจะสั้นลงเป็นผลให้ </a:t>
            </a:r>
            <a:r>
              <a:rPr lang="th-TH" sz="4400" b="1" u="sng" dirty="0" smtClean="0">
                <a:solidFill>
                  <a:srgbClr val="FB3817"/>
                </a:solidFill>
                <a:effectLst/>
              </a:rPr>
              <a:t>มีเงินยืมทดรองจ่ายหมุนเวียนกลับคืนสู่ระบบเร็วขึ้น</a:t>
            </a:r>
            <a:endParaRPr lang="th-TH" sz="4400" u="sng" dirty="0">
              <a:solidFill>
                <a:srgbClr val="FB3817"/>
              </a:solidFill>
              <a:effectLst/>
            </a:endParaRPr>
          </a:p>
        </p:txBody>
      </p:sp>
      <p:pic>
        <p:nvPicPr>
          <p:cNvPr id="4" name="รูปภาพ 3" descr="0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211028">
            <a:off x="6766530" y="475022"/>
            <a:ext cx="2004712" cy="126248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0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รูปภาพ 4" descr="1012253_723619524316404_256096297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248150"/>
            <a:ext cx="1962150" cy="260985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7" name="คำบรรยายภาพแบบวงรี 6"/>
          <p:cNvSpPr/>
          <p:nvPr/>
        </p:nvSpPr>
        <p:spPr>
          <a:xfrm>
            <a:off x="1187624" y="260648"/>
            <a:ext cx="5976664" cy="2376264"/>
          </a:xfrm>
          <a:prstGeom prst="wedgeEllipseCallout">
            <a:avLst>
              <a:gd name="adj1" fmla="val -50273"/>
              <a:gd name="adj2" fmla="val 16919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8800" b="1" dirty="0" smtClean="0">
                <a:solidFill>
                  <a:srgbClr val="008000"/>
                </a:solidFill>
              </a:rPr>
              <a:t>จบแล้วจ้า</a:t>
            </a:r>
          </a:p>
          <a:p>
            <a:pPr algn="ctr"/>
            <a:endParaRPr lang="th-T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solidFill>
                  <a:schemeClr val="accent3">
                    <a:lumMod val="75000"/>
                  </a:schemeClr>
                </a:solidFill>
              </a:rPr>
              <a:t>ขั้นตอนการวิเคราะห์งบการเงิน</a:t>
            </a:r>
            <a:endParaRPr lang="th-TH" sz="5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th-TH" sz="4400" b="1" spc="50" dirty="0" smtClean="0">
                <a:ln w="11430"/>
                <a:solidFill>
                  <a:schemeClr val="accent2">
                    <a:lumMod val="50000"/>
                  </a:schemeClr>
                </a:solidFill>
              </a:rPr>
              <a:t>ประกอบด้วย 5 ขั้นตอน</a:t>
            </a:r>
            <a:endParaRPr lang="en-US" sz="4400" b="1" spc="50" dirty="0" smtClean="0">
              <a:ln w="11430"/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th-TH" sz="4400" b="1" spc="50" dirty="0" smtClean="0">
                <a:ln w="11430"/>
                <a:solidFill>
                  <a:schemeClr val="accent2">
                    <a:lumMod val="75000"/>
                  </a:schemeClr>
                </a:solidFill>
              </a:rPr>
              <a:t>1. กำหนดวัตถุประสงค์ในการวิเคราะห์ให้ชัดเจน</a:t>
            </a:r>
            <a:endParaRPr lang="en-US" sz="4400" b="1" spc="50" dirty="0" smtClean="0">
              <a:ln w="11430"/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h-TH" sz="4400" b="1" spc="50" dirty="0" smtClean="0">
                <a:ln w="11430"/>
                <a:solidFill>
                  <a:schemeClr val="accent2">
                    <a:lumMod val="75000"/>
                  </a:schemeClr>
                </a:solidFill>
              </a:rPr>
              <a:t>2. จัดเก็บรวบรวมข้อมูล</a:t>
            </a:r>
            <a:endParaRPr lang="en-US" sz="4400" b="1" spc="50" dirty="0" smtClean="0">
              <a:ln w="11430"/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h-TH" sz="4400" b="1" spc="50" dirty="0" smtClean="0">
                <a:ln w="11430"/>
                <a:solidFill>
                  <a:schemeClr val="accent2">
                    <a:lumMod val="75000"/>
                  </a:schemeClr>
                </a:solidFill>
              </a:rPr>
              <a:t>3. จัดวางข้อมูลในอยู่ในรูปแบบเดียวกัน</a:t>
            </a:r>
            <a:endParaRPr lang="en-US" sz="4400" b="1" spc="50" dirty="0" smtClean="0">
              <a:ln w="11430"/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h-TH" sz="4400" b="1" spc="50" dirty="0" smtClean="0">
                <a:ln w="11430"/>
                <a:solidFill>
                  <a:schemeClr val="accent2">
                    <a:lumMod val="75000"/>
                  </a:schemeClr>
                </a:solidFill>
              </a:rPr>
              <a:t>4. เลือกเครื่องมือ(เทคนิค)มาใช้ในการวิเคราะห์</a:t>
            </a:r>
            <a:endParaRPr lang="en-US" sz="4400" b="1" spc="50" dirty="0" smtClean="0">
              <a:ln w="11430"/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h-TH" sz="4400" b="1" dirty="0" smtClean="0">
                <a:solidFill>
                  <a:schemeClr val="accent2">
                    <a:lumMod val="75000"/>
                  </a:schemeClr>
                </a:solidFill>
              </a:rPr>
              <a:t>5. แปลความหมายและการประเมินผลที่ได้จากการวิเคราะห์</a:t>
            </a:r>
            <a:endParaRPr lang="th-TH" sz="4400" b="1" spc="50" dirty="0">
              <a:ln w="11430"/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240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เครื่องมือที่ใช้ในการวิเคราะห์งบการเงิน</a:t>
            </a:r>
            <a:endParaRPr lang="th-TH" sz="5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 smtClean="0"/>
          </a:p>
          <a:p>
            <a:r>
              <a:rPr lang="th-TH" sz="48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. วิเคราะห์โครงสร้างจากงบการเงิน</a:t>
            </a:r>
          </a:p>
          <a:p>
            <a:r>
              <a:rPr lang="th-TH" sz="48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. วิเคราะห์อัตราส่วนทางการเงิน</a:t>
            </a:r>
          </a:p>
          <a:p>
            <a:r>
              <a:rPr lang="th-TH" sz="48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. วิเคราะห์จากข้อมูล/รายงานทางการเงิน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66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งบการเงิน</a:t>
            </a:r>
            <a:endParaRPr lang="th-TH" sz="66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th-TH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ngsanaUPC" pitchFamily="18" charset="-34"/>
                <a:cs typeface="AngsanaUPC" pitchFamily="18" charset="-34"/>
              </a:rPr>
              <a:t>   </a:t>
            </a:r>
            <a:r>
              <a:rPr lang="th-TH" sz="54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  <a:latin typeface="AngsanaUPC" pitchFamily="18" charset="-34"/>
                <a:cs typeface="AngsanaUPC" pitchFamily="18" charset="-34"/>
              </a:rPr>
              <a:t>มี 4 ประเภท</a:t>
            </a:r>
          </a:p>
          <a:p>
            <a:r>
              <a:rPr lang="th-TH" sz="54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  <a:latin typeface="AngsanaUPC" pitchFamily="18" charset="-34"/>
                <a:cs typeface="AngsanaUPC" pitchFamily="18" charset="-34"/>
              </a:rPr>
              <a:t>1. งบดุล/งบแสดงฐานะทางการเงิน</a:t>
            </a:r>
          </a:p>
          <a:p>
            <a:r>
              <a:rPr lang="th-TH" sz="54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  <a:latin typeface="AngsanaUPC" pitchFamily="18" charset="-34"/>
                <a:cs typeface="AngsanaUPC" pitchFamily="18" charset="-34"/>
              </a:rPr>
              <a:t>2. งบรายได้ค่าใช้จ่าย (งบไรขาดทุน)</a:t>
            </a:r>
          </a:p>
          <a:p>
            <a:r>
              <a:rPr lang="th-TH" sz="54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  <a:latin typeface="AngsanaUPC" pitchFamily="18" charset="-34"/>
                <a:cs typeface="AngsanaUPC" pitchFamily="18" charset="-34"/>
              </a:rPr>
              <a:t>3. งบกระแสเงินสด</a:t>
            </a:r>
          </a:p>
          <a:p>
            <a:r>
              <a:rPr lang="th-TH" sz="54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  <a:latin typeface="AngsanaUPC" pitchFamily="18" charset="-34"/>
                <a:cs typeface="AngsanaUPC" pitchFamily="18" charset="-34"/>
              </a:rPr>
              <a:t>4. งบกำไรสะสม</a:t>
            </a:r>
            <a:endParaRPr lang="th-TH" sz="5400" b="1" cap="all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1143000"/>
          </a:xfrm>
        </p:spPr>
        <p:txBody>
          <a:bodyPr>
            <a:noAutofit/>
          </a:bodyPr>
          <a:lstStyle/>
          <a:p>
            <a:r>
              <a:rPr lang="th-TH" sz="6000" b="1" dirty="0" smtClean="0">
                <a:solidFill>
                  <a:srgbClr val="C00000"/>
                </a:solidFill>
              </a:rPr>
              <a:t>งบการเงินของภาคราชการ</a:t>
            </a:r>
            <a:endParaRPr lang="th-TH" sz="6000" dirty="0">
              <a:solidFill>
                <a:srgbClr val="C0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381000" y="1984248"/>
            <a:ext cx="7467600" cy="487375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4800" b="1" spc="5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งบดุล/งบแสดงฐานะทางการเงิน  </a:t>
            </a:r>
            <a:r>
              <a:rPr lang="th-TH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เพื่อแสดงฐานะทางการเงินได้แก่ ทรัพย์สิน หนี้สิน และทุน</a:t>
            </a:r>
            <a:endParaRPr lang="en-US" sz="40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th-TH" sz="40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การใช้ประโยชน์  </a:t>
            </a:r>
            <a:r>
              <a:rPr lang="th-TH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ใช้วิเคราะห์สถานการณ์ทางการเงินของหน่วยงานทรัพยากรต่าง ๆ ของหน่วยงานว่าขาดแคลน มีความเพียงพอ หรือเกินความจะเป็น และทราบภาวะหนี้ของหน่วยงาน</a:t>
            </a:r>
            <a:endParaRPr lang="en-US" sz="40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th-TH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4547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4873752"/>
          </a:xfrm>
        </p:spPr>
        <p:txBody>
          <a:bodyPr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4400" b="1" spc="5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</a:t>
            </a:r>
            <a:r>
              <a:rPr lang="th-TH" sz="4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th-TH" sz="4400" b="1" spc="5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งบรายได้และค่าใช้จ่าย(งบกำไรขาดทุน )</a:t>
            </a:r>
          </a:p>
          <a:p>
            <a:pPr>
              <a:buNone/>
            </a:pPr>
            <a:r>
              <a:rPr lang="th-TH" sz="4400" b="1" spc="5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th-TH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เพื่อแสดงผลการดำเนินงานของหน่วยงาน</a:t>
            </a:r>
            <a:endParaRPr lang="en-US" sz="40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th-TH" sz="40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การใช้ประโยชน์ </a:t>
            </a:r>
          </a:p>
          <a:p>
            <a:pPr>
              <a:buNone/>
            </a:pPr>
            <a:r>
              <a:rPr lang="th-TH" sz="4000" b="1" spc="50" dirty="0" smtClean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th-TH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ใช้เปรียบเทียบรายได้ที่หน่วยงานได้รับ/พึงได้รับในงวดกับค่าใช้จ่ายที่ต้องใช้จ่ายทั้งหมด(มีภาระต้องจ่าย/พึงจ่าย)</a:t>
            </a:r>
            <a:endParaRPr lang="en-US" sz="40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lvl="0">
              <a:buNone/>
            </a:pPr>
            <a:r>
              <a:rPr lang="th-TH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- ใช้เป็นข้อมูลเพื่อวิเคราะห์โอกาสในการเพิ่มประสิทธิภาพได้</a:t>
            </a:r>
            <a:endParaRPr lang="en-US" sz="40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th-TH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68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800" b="1" dirty="0" smtClean="0">
                <a:solidFill>
                  <a:srgbClr val="C00000"/>
                </a:solidFill>
              </a:rPr>
              <a:t>เครื่องมือที่ใช้ วิเคราะห์ประสิทธิภาพในการดำเนินงาน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81600"/>
          </a:xfrm>
        </p:spPr>
        <p:txBody>
          <a:bodyPr/>
          <a:lstStyle/>
          <a:p>
            <a:r>
              <a:rPr lang="th-TH" sz="3200" b="1" dirty="0" smtClean="0">
                <a:solidFill>
                  <a:srgbClr val="0070C0"/>
                </a:solidFill>
              </a:rPr>
              <a:t>1.อัตราการหมุนเวียนลูกหนี้ </a:t>
            </a:r>
            <a:r>
              <a:rPr lang="th-TH" dirty="0" smtClean="0">
                <a:solidFill>
                  <a:srgbClr val="0070C0"/>
                </a:solidFill>
              </a:rPr>
              <a:t>(</a:t>
            </a:r>
            <a:r>
              <a:rPr lang="en-US" dirty="0" smtClean="0">
                <a:solidFill>
                  <a:srgbClr val="0070C0"/>
                </a:solidFill>
              </a:rPr>
              <a:t>Receivable Turnover)</a:t>
            </a:r>
          </a:p>
          <a:p>
            <a:endParaRPr lang="en-US" dirty="0" smtClean="0"/>
          </a:p>
          <a:p>
            <a:endParaRPr lang="th-TH" dirty="0" smtClean="0"/>
          </a:p>
          <a:p>
            <a:endParaRPr lang="th-TH" dirty="0" smtClean="0"/>
          </a:p>
          <a:p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อัตราส่วนนี้ช่วยเพิ่มประสิทธิภาพในการบริหารหนี้</a:t>
            </a:r>
            <a:endParaRPr lang="en-US" b="1" dirty="0" smtClean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  <a:p>
            <a:pPr lvl="0"/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อัตราการหมุนเวียนยิ่งสูง หมายถึงมีความสามารถในการบริหารลูกหนี้</a:t>
            </a:r>
            <a:endParaRPr lang="en-US" b="1" dirty="0" smtClean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  <a:p>
            <a:pPr lvl="0"/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สามารถเปลี่ยนลูกหนี้เป็นเงินสดได้เร็ว</a:t>
            </a:r>
            <a:endParaRPr lang="en-US" b="1" dirty="0" smtClean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  <a:p>
            <a:pPr lvl="0"/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ควรวิเคราะห์เป็นราย</a:t>
            </a:r>
            <a:r>
              <a:rPr lang="th-TH" b="1" dirty="0" err="1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ไตรมาส</a:t>
            </a:r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/รายปี</a:t>
            </a:r>
          </a:p>
          <a:p>
            <a:pPr lvl="0"/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ลูกหนี้เฉลี่ยหาได้จาก  ลูกหนี้เฉลี่ย </a:t>
            </a:r>
            <a:r>
              <a:rPr lang="en-US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= </a:t>
            </a:r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(ลูกหนี้ต้นงวด+ลูกหนี้ปลายงวด / 2)</a:t>
            </a:r>
          </a:p>
          <a:p>
            <a:pPr lvl="0">
              <a:buNone/>
            </a:pPr>
            <a:r>
              <a:rPr lang="th-TH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    หรือ                    ลูกหนี้เฉลี่ย </a:t>
            </a:r>
            <a:r>
              <a:rPr lang="en-US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=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1828800"/>
            <a:ext cx="2895600" cy="117157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5410200"/>
            <a:ext cx="1457325" cy="809625"/>
          </a:xfrm>
          <a:prstGeom prst="rect">
            <a:avLst/>
          </a:prstGeom>
          <a:noFill/>
        </p:spPr>
      </p:pic>
    </p:spTree>
  </p:cSld>
  <p:clrMapOvr>
    <a:masterClrMapping/>
  </p:clrMapOvr>
  <p:transition advTm="90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06562"/>
          </a:xfrm>
        </p:spPr>
        <p:txBody>
          <a:bodyPr>
            <a:normAutofit fontScale="90000"/>
          </a:bodyPr>
          <a:lstStyle/>
          <a:p>
            <a:r>
              <a:rPr lang="th-TH" sz="48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3.ระยะเวลาถัวเฉลี่ยในการเก็บหนี้ </a:t>
            </a:r>
            <a:r>
              <a:rPr lang="th-TH" sz="3200" b="1" dirty="0" smtClean="0">
                <a:solidFill>
                  <a:srgbClr val="0070C0"/>
                </a:solidFill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</a:rPr>
              <a:t>Average Collection Period)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 smtClean="0"/>
          </a:p>
          <a:p>
            <a:endParaRPr lang="th-TH" dirty="0" smtClean="0"/>
          </a:p>
          <a:p>
            <a:endParaRPr lang="en-US" dirty="0" smtClean="0"/>
          </a:p>
          <a:p>
            <a:r>
              <a:rPr lang="th-TH" sz="36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แสดงระยะเวลาการเรียกเก็บหนี้ว่ายาวนานแค่ไหน</a:t>
            </a:r>
            <a:endParaRPr lang="en-US" sz="3600" b="1" dirty="0" smtClean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  <a:p>
            <a:pPr lvl="0"/>
            <a:r>
              <a:rPr lang="th-TH" sz="36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นำมาเปรียบเทียบกับเงื่อนไขการชำระเงิน </a:t>
            </a:r>
            <a:r>
              <a:rPr lang="en-US" sz="36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(Term of sale)</a:t>
            </a:r>
            <a:r>
              <a:rPr lang="th-TH" sz="36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จะเห็นประสิทธิภาพในการเรียกเก็บหนี้</a:t>
            </a:r>
            <a:endParaRPr lang="en-US" sz="3600" b="1" dirty="0" smtClean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  <a:p>
            <a:endParaRPr lang="th-TH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828800"/>
            <a:ext cx="2419350" cy="838200"/>
          </a:xfrm>
          <a:prstGeom prst="rect">
            <a:avLst/>
          </a:prstGeom>
          <a:noFill/>
        </p:spPr>
      </p:pic>
    </p:spTree>
  </p:cSld>
  <p:clrMapOvr>
    <a:masterClrMapping/>
  </p:clrMapOvr>
  <p:transition advTm="1187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349</TotalTime>
  <Words>673</Words>
  <Application>Microsoft Office PowerPoint</Application>
  <PresentationFormat>นำเสนอทางหน้าจอ (4:3)</PresentationFormat>
  <Paragraphs>105</Paragraphs>
  <Slides>22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22</vt:i4>
      </vt:variant>
    </vt:vector>
  </HeadingPairs>
  <TitlesOfParts>
    <vt:vector size="23" baseType="lpstr">
      <vt:lpstr>เฉลียง</vt:lpstr>
      <vt:lpstr>       การวิเคราะห์งบการเงิน </vt:lpstr>
      <vt:lpstr>ประโยชน์ที่ได้รับจากการวิเคราะห์งบการเงิน</vt:lpstr>
      <vt:lpstr>ขั้นตอนการวิเคราะห์งบการเงิน</vt:lpstr>
      <vt:lpstr>เครื่องมือที่ใช้ในการวิเคราะห์งบการเงิน</vt:lpstr>
      <vt:lpstr>งบการเงิน</vt:lpstr>
      <vt:lpstr>งบการเงินของภาคราชการ</vt:lpstr>
      <vt:lpstr>ภาพนิ่ง 7</vt:lpstr>
      <vt:lpstr>เครื่องมือที่ใช้ วิเคราะห์ประสิทธิภาพในการดำเนินงาน </vt:lpstr>
      <vt:lpstr>3.ระยะเวลาถัวเฉลี่ยในการเก็บหนี้ (Average Collection Period) </vt:lpstr>
      <vt:lpstr>วิเคราะห์ลูกหนี้เงินยืมสำนักวิทยบริการ ปีงบประมาณ 2556</vt:lpstr>
      <vt:lpstr>จากผลการวิเคราะห์</vt:lpstr>
      <vt:lpstr>วิเคราะห์จากข้อมูลหรือรายงานทางการเงิน</vt:lpstr>
      <vt:lpstr>วิเคราะห์จากรายงานลูกหนี้ คงค้างเงินยืมทดรองจ่าย</vt:lpstr>
      <vt:lpstr> แนวปฏิบัติในการยืมเงิน ทดรองจ่ายและการนำส่งเงินรายได้สำนักวิทยบริการ (หนังสือที่ ศธ 0529.10.1/984 ลว.27 ก.พ.2555)</vt:lpstr>
      <vt:lpstr>1.กรณียืมเงินเดินทางไปราชการ</vt:lpstr>
      <vt:lpstr>2.กรณียืมเงินเพื่อซื้อวัสดุ  (ผู้ประกอบการไม่ให้เครดิต)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</vt:vector>
  </TitlesOfParts>
  <Company>lin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การวิเคราะห์งบการเงิน </dc:title>
  <dc:creator>jureewan</dc:creator>
  <cp:lastModifiedBy>Computer</cp:lastModifiedBy>
  <cp:revision>44</cp:revision>
  <dcterms:created xsi:type="dcterms:W3CDTF">2014-01-22T06:35:15Z</dcterms:created>
  <dcterms:modified xsi:type="dcterms:W3CDTF">2014-02-27T09:23:30Z</dcterms:modified>
</cp:coreProperties>
</file>