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handoutMasterIdLst>
    <p:handoutMasterId r:id="rId82"/>
  </p:handoutMasterIdLst>
  <p:sldIdLst>
    <p:sldId id="256" r:id="rId2"/>
    <p:sldId id="540" r:id="rId3"/>
    <p:sldId id="459" r:id="rId4"/>
    <p:sldId id="422" r:id="rId5"/>
    <p:sldId id="464" r:id="rId6"/>
    <p:sldId id="465" r:id="rId7"/>
    <p:sldId id="467" r:id="rId8"/>
    <p:sldId id="466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6" r:id="rId17"/>
    <p:sldId id="475" r:id="rId18"/>
    <p:sldId id="477" r:id="rId19"/>
    <p:sldId id="478" r:id="rId20"/>
    <p:sldId id="541" r:id="rId21"/>
    <p:sldId id="479" r:id="rId22"/>
    <p:sldId id="480" r:id="rId23"/>
    <p:sldId id="481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542" r:id="rId35"/>
    <p:sldId id="492" r:id="rId36"/>
    <p:sldId id="493" r:id="rId37"/>
    <p:sldId id="543" r:id="rId38"/>
    <p:sldId id="494" r:id="rId39"/>
    <p:sldId id="495" r:id="rId40"/>
    <p:sldId id="544" r:id="rId41"/>
    <p:sldId id="496" r:id="rId42"/>
    <p:sldId id="497" r:id="rId43"/>
    <p:sldId id="498" r:id="rId44"/>
    <p:sldId id="499" r:id="rId45"/>
    <p:sldId id="500" r:id="rId46"/>
    <p:sldId id="461" r:id="rId47"/>
    <p:sldId id="462" r:id="rId48"/>
    <p:sldId id="546" r:id="rId49"/>
    <p:sldId id="538" r:id="rId50"/>
    <p:sldId id="502" r:id="rId51"/>
    <p:sldId id="503" r:id="rId52"/>
    <p:sldId id="504" r:id="rId53"/>
    <p:sldId id="505" r:id="rId54"/>
    <p:sldId id="511" r:id="rId55"/>
    <p:sldId id="512" r:id="rId56"/>
    <p:sldId id="513" r:id="rId57"/>
    <p:sldId id="514" r:id="rId58"/>
    <p:sldId id="515" r:id="rId59"/>
    <p:sldId id="547" r:id="rId60"/>
    <p:sldId id="516" r:id="rId61"/>
    <p:sldId id="517" r:id="rId62"/>
    <p:sldId id="518" r:id="rId63"/>
    <p:sldId id="519" r:id="rId64"/>
    <p:sldId id="520" r:id="rId65"/>
    <p:sldId id="523" r:id="rId66"/>
    <p:sldId id="524" r:id="rId67"/>
    <p:sldId id="548" r:id="rId68"/>
    <p:sldId id="529" r:id="rId69"/>
    <p:sldId id="530" r:id="rId70"/>
    <p:sldId id="549" r:id="rId71"/>
    <p:sldId id="531" r:id="rId72"/>
    <p:sldId id="532" r:id="rId73"/>
    <p:sldId id="545" r:id="rId74"/>
    <p:sldId id="533" r:id="rId75"/>
    <p:sldId id="534" r:id="rId76"/>
    <p:sldId id="535" r:id="rId77"/>
    <p:sldId id="539" r:id="rId78"/>
    <p:sldId id="536" r:id="rId79"/>
    <p:sldId id="537" r:id="rId8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1328-B309-406C-913B-6B905FAD04D9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B764B-0DF9-40C6-ADF5-DDC05C644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69055-74F1-49EA-BEF1-0ED6260ADD59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8CA25-9BAE-4C18-AFE7-6F059B2F5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BC5-5292-499E-805B-47C2461B3F8C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ADD-24E6-41BD-B34C-9834244B686A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E533-A82C-4DFA-BF1D-8F9C6FA322D0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3905-76E8-45BB-A7F9-596FEA0A3AEC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856B-8658-4A33-BDD5-262A728AC567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223-844C-479E-9E45-AD224A748A8E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FC25-DA49-4DD6-92AE-32B6CFD98706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5CE5-782A-452A-A1B2-FE027E54B00B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13CC-E318-404C-BE70-46CB3116D961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8C77-DCEA-49B1-96A0-A56AEB3A781D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2E1E-2065-4D0A-BA49-0FEEB3181BF9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AC7B1F-B0F7-4B91-96CC-C357C7E2EDA7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รายละเอียดตัวบ่งชี้และเกณฑ์การประเมินคุณภาพการศึกษาภายในระดับคณะและสถาบัน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.4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นักศึกษาเต็มเวลาเทียบเท่าต่อจำนวนอาจารย์ประจำ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 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ชนิดของตัว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บ่งชี้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ปัจจัย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นำเข้า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คำอธิบายตัวบ่งชี้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ปัจจัย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สำคัญประการหนึ่งสำหรับการจัดการการศึกษาระดับอุดมศึกษา คือสัดส่วนของนักศึกษาต่ออาจารย์ ที่จะต้องสอดคล้องกับศาสตร์ในแต่ละสาขาวิชาและลักษณะการเรียนการสอน รวมทั้งมีความเชื่อมโยงไปสู่การวางแผนต่างๆ เช่น การวางแผนอัตรากำลัง ภาระงานอาจารย์ เป้าหมายการผลิตบัณฑิต ดังนั้น สถาบันจึงควรมีจำนวนนักศึกษาเต็มเวลาเทียบเท่าต่อจำนวนอาจารย์ประจำที่ปฏิบัติงานจริงในสัดส่วนที่เหมาะสมกับสาขาวิชา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เกณฑ์การประเมิน	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คำนวณหาค่าความแตกต่างระหว่างจำนวนนักศึกษาเต็มเวลาต่ออาจารย์ประจำกับเกณฑ์มาตรฐาน และนำมาเทียบกับค่าความต่างทั้งด้านสูงกว่าหรือต่ำกว่าที่กำหนดเป็น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คะแนน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0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คะแนน และใช้การเทียบบัญญัติไตรยางศ์ดังนี้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ความแตกต่างทั้งด้านสูงกว่าหรือต่ำกว่าเกณฑ์มาตรฐานไม่เกินร้อยละ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กำหนดเป็นคะแนน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5</a:t>
            </a: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ความแตกต่างทั้งด้านสูงกว่าหรือต่ำกว่าเกณฑ์มาตรฐานตั้งแต่ร้อยละ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กำหนดเป็นคะแนน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0</a:t>
            </a: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ความแตกต่างทั้งด้านสูงกว่าหรือต่ำกว่าเกณฑ์มาตรฐานตั้งแต่ร้อยละ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10.01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และไม่เกินร้อยละ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ให้นำมาเทียบบัญญัติไตรยางศ์ตามสูตรเพื่อเป็นคะแนนของหลักสูตรนั้นๆ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62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th-TH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548680"/>
                <a:ext cx="8496944" cy="5267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สูตรการคำนวณจำนวนนักศึกษาเต็มเวลาเทียบเท่า</a:t>
                </a:r>
                <a:endParaRPr lang="en-US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pPr lvl="0"/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	คำนวณ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ค่าหน่วย</a:t>
                </a:r>
                <a:r>
                  <a:rPr lang="th-TH" sz="2400" dirty="0" err="1">
                    <a:latin typeface="TH SarabunPSK" pitchFamily="34" charset="-34"/>
                    <a:cs typeface="TH SarabunPSK" pitchFamily="34" charset="-34"/>
                  </a:rPr>
                  <a:t>กิต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นักศึกษา (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Student Credit Hours : SCH)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 ซึ่งก็คือผลรวมของผลคูณระหว่างจำนวนนักศึกษาที่ลงทะเบียนเรียนกับจำนวนหน่วยกิ</a:t>
                </a:r>
                <a:r>
                  <a:rPr lang="th-TH" sz="2400" dirty="0" err="1">
                    <a:latin typeface="TH SarabunPSK" pitchFamily="34" charset="-34"/>
                    <a:cs typeface="TH SarabunPSK" pitchFamily="34" charset="-34"/>
                  </a:rPr>
                  <a:t>ตแต่ละ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รายวิชาที่เปิดสอนทุกรายวิชาตลอดปีการศึกษา รวบรวมหลังจากนักศึกษาลงทะเบียนแล้วเสร็จ (หมดกำหนดเวลาการเพิ่ม – ถอน) โดยมีสูตรการคำนวณ ดังนี้</a:t>
                </a:r>
                <a:endParaRPr lang="en-US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en-US" sz="2400" dirty="0" smtClean="0">
                    <a:latin typeface="TH SarabunPSK" pitchFamily="34" charset="-34"/>
                    <a:cs typeface="TH SarabunPSK" pitchFamily="34" charset="-34"/>
                  </a:rPr>
                  <a:t>		SCH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	= ∑</a:t>
                </a:r>
                <a:r>
                  <a:rPr lang="en-US" sz="2400" dirty="0" err="1">
                    <a:latin typeface="TH SarabunPSK" pitchFamily="34" charset="-34"/>
                    <a:cs typeface="TH SarabunPSK" pitchFamily="34" charset="-34"/>
                  </a:rPr>
                  <a:t>n</a:t>
                </a:r>
                <a:r>
                  <a:rPr lang="en-US" sz="2400" baseline="-25000" dirty="0" err="1">
                    <a:latin typeface="TH SarabunPSK" pitchFamily="34" charset="-34"/>
                    <a:cs typeface="TH SarabunPSK" pitchFamily="34" charset="-34"/>
                  </a:rPr>
                  <a:t>i</a:t>
                </a:r>
                <a:r>
                  <a:rPr lang="en-US" sz="2400" dirty="0" err="1">
                    <a:latin typeface="TH SarabunPSK" pitchFamily="34" charset="-34"/>
                    <a:cs typeface="TH SarabunPSK" pitchFamily="34" charset="-34"/>
                  </a:rPr>
                  <a:t>c</a:t>
                </a:r>
                <a:r>
                  <a:rPr lang="en-US" sz="2400" baseline="-25000" dirty="0" err="1">
                    <a:latin typeface="TH SarabunPSK" pitchFamily="34" charset="-34"/>
                    <a:cs typeface="TH SarabunPSK" pitchFamily="34" charset="-34"/>
                  </a:rPr>
                  <a:t>i</a:t>
                </a:r>
                <a:endParaRPr lang="en-US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24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เมื่อ </a:t>
                </a:r>
                <a:r>
                  <a:rPr lang="en-US" sz="2400" dirty="0" err="1" smtClean="0">
                    <a:latin typeface="TH SarabunPSK" pitchFamily="34" charset="-34"/>
                    <a:cs typeface="TH SarabunPSK" pitchFamily="34" charset="-34"/>
                  </a:rPr>
                  <a:t>n</a:t>
                </a:r>
                <a:r>
                  <a:rPr lang="en-US" sz="2400" baseline="-25000" dirty="0" err="1" smtClean="0">
                    <a:latin typeface="TH SarabunPSK" pitchFamily="34" charset="-34"/>
                    <a:cs typeface="TH SarabunPSK" pitchFamily="34" charset="-34"/>
                  </a:rPr>
                  <a:t>i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=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 จำนวนนักศึกษาที่ลงทะเบียนในวิชาที่ </a:t>
                </a:r>
                <a:r>
                  <a:rPr lang="en-US" sz="2400" dirty="0" err="1">
                    <a:latin typeface="TH SarabunPSK" pitchFamily="34" charset="-34"/>
                    <a:cs typeface="TH SarabunPSK" pitchFamily="34" charset="-34"/>
                  </a:rPr>
                  <a:t>i</a:t>
                </a:r>
                <a:endParaRPr lang="en-US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	     </a:t>
                </a:r>
                <a:r>
                  <a:rPr lang="en-US" sz="2400" dirty="0" smtClean="0">
                    <a:latin typeface="TH SarabunPSK" pitchFamily="34" charset="-34"/>
                    <a:cs typeface="TH SarabunPSK" pitchFamily="34" charset="-34"/>
                  </a:rPr>
                  <a:t>	 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c</a:t>
                </a:r>
                <a:r>
                  <a:rPr lang="en-US" sz="2400" baseline="-25000" dirty="0">
                    <a:latin typeface="TH SarabunPSK" pitchFamily="34" charset="-34"/>
                    <a:cs typeface="TH SarabunPSK" pitchFamily="34" charset="-34"/>
                  </a:rPr>
                  <a:t>i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	=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 จำนวนหน่วยกิ</a:t>
                </a:r>
                <a:r>
                  <a:rPr lang="th-TH" sz="2400" dirty="0" err="1">
                    <a:latin typeface="TH SarabunPSK" pitchFamily="34" charset="-34"/>
                    <a:cs typeface="TH SarabunPSK" pitchFamily="34" charset="-34"/>
                  </a:rPr>
                  <a:t>ตของ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วิชาที่ </a:t>
                </a:r>
                <a:r>
                  <a:rPr lang="en-US" sz="2400" dirty="0" err="1">
                    <a:latin typeface="TH SarabunPSK" pitchFamily="34" charset="-34"/>
                    <a:cs typeface="TH SarabunPSK" pitchFamily="34" charset="-34"/>
                  </a:rPr>
                  <a:t>i</a:t>
                </a:r>
                <a:endParaRPr lang="en-US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pPr lvl="0"/>
                <a:endParaRPr lang="th-TH" sz="24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lvl="0"/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คำนวณ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ค่า 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FTES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 โดยใช้สูตรคำนวณ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ดังนี้</a:t>
                </a:r>
              </a:p>
              <a:p>
                <a:pPr lvl="0"/>
                <a:endParaRPr lang="th-TH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pPr lvl="0"/>
                <a:r>
                  <a:rPr lang="th-TH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จำนวนนักศึกษาเต็มเวลาเทียบเท่าต่อปี </a:t>
                </a:r>
                <a:r>
                  <a:rPr lang="en-US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(FTES) </a:t>
                </a:r>
                <a:r>
                  <a:rPr lang="en-US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/>
                            <a:cs typeface="Angsana New" pitchFamily="18" charset="-3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Student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Credit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Hours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SCH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th-TH" sz="16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ทั้งปี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16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จำนวนหน่วยกิตต่อปีการศึกษาตามเกณฑ์มาตรฐานการลงทะเบียนในระดับปริญญานั้นๆ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den>
                    </m:f>
                  </m:oMath>
                </a14:m>
                <a:endParaRPr lang="en-US" sz="1600" dirty="0"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16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8680"/>
                <a:ext cx="8496944" cy="5267211"/>
              </a:xfrm>
              <a:prstGeom prst="rect">
                <a:avLst/>
              </a:prstGeom>
              <a:blipFill rotWithShape="1">
                <a:blip r:embed="rId2"/>
                <a:stretch>
                  <a:fillRect l="-1148" t="-92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4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th-TH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63758" y="76470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การปรับจำนวนในระหว่างปริญญาตรีและ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บัณฑิตศึกษา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มีการปรับค่าจำนวนนักศึกษาเต็มเวลาเทียบเท่าในระดับบัณฑิตศึกษาให้เป็นระดับปริญญาตรี เพื่อนำมารวมคำนวณหาสัดส่วนจำนวนนักศึกษาเต็มเวลาต่ออาจารย์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ประจำ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395987"/>
              </p:ext>
            </p:extLst>
          </p:nvPr>
        </p:nvGraphicFramePr>
        <p:xfrm>
          <a:off x="395536" y="2193424"/>
          <a:ext cx="8496944" cy="238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5184576"/>
              </a:tblGrid>
              <a:tr h="66873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th-TH" sz="2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นักศึกษาเต็มเวลาในหน่วยนับปริญญาตรี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8339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กลุ่ม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สาขาวิชาวิทยาศาสตร์สุขภาพ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= FTES 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ระดับปริญญาตรี + 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FTES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ระดับบัณฑิตศึกษา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กลุ่ม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สาขาวิชาวิทยาศาสตร์กายภาพ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= FTES 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ระดับปริญญาตรี + (2 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x FTES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ระดับบัณฑิตศึกษา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 กลุ่ม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สาขาวิชามนุษยศาสตร์และสังคมศาสตร์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= </a:t>
                      </a:r>
                      <a:r>
                        <a:rPr lang="en-US" sz="22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FTES </a:t>
                      </a:r>
                      <a:r>
                        <a:rPr lang="th-TH" sz="22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ระดับปริญญาตรี + </a:t>
                      </a:r>
                      <a:r>
                        <a:rPr lang="en-US" sz="22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(1.8 </a:t>
                      </a:r>
                      <a:r>
                        <a:rPr lang="en-US" sz="2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x</a:t>
                      </a:r>
                      <a:r>
                        <a:rPr lang="th-TH" sz="2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FTES</a:t>
                      </a:r>
                      <a:r>
                        <a:rPr lang="th-TH" sz="22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ระดับบัณฑิตศึกษา</a:t>
                      </a:r>
                      <a:r>
                        <a:rPr lang="en-US" sz="22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22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3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th-TH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30303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สัดส่วนจำนวนนักศึกษาเต็มเวลาต่ออาจารย์ประจำแยกตามกลุ่มสาขา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85461"/>
              </p:ext>
            </p:extLst>
          </p:nvPr>
        </p:nvGraphicFramePr>
        <p:xfrm>
          <a:off x="359532" y="908720"/>
          <a:ext cx="8136904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กลุ่มสาขา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สัดส่วนจำนวนนักศึกษาเต็มเวลาต่ออาจารย์ประจำ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วิทยาศาสตร์สุขภาพ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8:1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วิทยาศาสตร์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กายภาพ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20:1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วิศวกรรมศาสตร์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20:1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สถาปัตยกรรมศาสตร์และการผังเมือง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8:1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เกษตร ป่าไม้และประมง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20:1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บริหารธุรกิจ พาณิชยศาสตร์ บัญชี การจัดการ การ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ท่องเที่ยวเศรษฐศาสตร์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25:1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นิติศาสตร์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50:1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ครุศาสตร์/ศึกษาศาสตร์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30:1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ศิลปกรรมศาสตร์ วิจิตรศิลป์และประยุกต์ศิลป์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8:1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สังคมศาสตร์/มนุษยศาสตร์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25:1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6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332656"/>
                <a:ext cx="9036496" cy="568714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th-TH" sz="28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  <a:endParaRPr lang="en-US" sz="2800" b="1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th-TH" dirty="0" smtClean="0">
                    <a:latin typeface="TH SarabunPSK" pitchFamily="34" charset="-34"/>
                    <a:cs typeface="TH SarabunPSK" pitchFamily="34" charset="-34"/>
                  </a:rPr>
                  <a:t>คำนวณหา</a:t>
                </a:r>
                <a:r>
                  <a:rPr lang="th-TH" dirty="0">
                    <a:latin typeface="TH SarabunPSK" pitchFamily="34" charset="-34"/>
                    <a:cs typeface="TH SarabunPSK" pitchFamily="34" charset="-34"/>
                  </a:rPr>
                  <a:t>ค่าความแตกต่างจากเกณฑ์มาตรฐานและนำมาคิดเป็นค่าร้อยละ ตาม</a:t>
                </a:r>
                <a:r>
                  <a:rPr lang="th-TH" dirty="0" smtClean="0">
                    <a:latin typeface="TH SarabunPSK" pitchFamily="34" charset="-34"/>
                    <a:cs typeface="TH SarabunPSK" pitchFamily="34" charset="-34"/>
                  </a:rPr>
                  <a:t>สูตร</a:t>
                </a:r>
              </a:p>
              <a:p>
                <a:pPr marL="0" indent="0">
                  <a:buNone/>
                </a:pPr>
                <a:endParaRPr lang="en-US" sz="2000" i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สัดส่วนจำนวนนักศึกษาเต็มเวลา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ต่อจำนวนอาจารย์ประจำที่เป็นจริง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สัดส่วนจำนวนนักศึกษาเต็มเวลา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ต่อจำนวนอาจารย์ประจำ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ตามเกณฑ์มาตรฐาน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สัดส่วนจำนวนนักศึกษาเต็มเวลา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ต่อจำนวนอาจารย์ประจำ</m:t>
                        </m:r>
                        <m:r>
                          <m:rPr>
                            <m:nor/>
                          </m:rPr>
                          <a:rPr lang="th-TH" sz="2000" b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ตามเกณฑ์มาตรฐาน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100</a:t>
                </a:r>
                <a:endParaRPr lang="en-US" sz="2000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514350" indent="-514350">
                  <a:buAutoNum type="arabicPeriod" startAt="2"/>
                </a:pPr>
                <a:r>
                  <a:rPr lang="th-TH" dirty="0" smtClean="0">
                    <a:latin typeface="TH SarabunPSK" pitchFamily="34" charset="-34"/>
                    <a:cs typeface="TH SarabunPSK" pitchFamily="34" charset="-34"/>
                  </a:rPr>
                  <a:t>นำ</a:t>
                </a:r>
                <a:r>
                  <a:rPr lang="th-TH" dirty="0">
                    <a:latin typeface="TH SarabunPSK" pitchFamily="34" charset="-34"/>
                    <a:cs typeface="TH SarabunPSK" pitchFamily="34" charset="-34"/>
                  </a:rPr>
                  <a:t>ค่าร้อยละจากข้อ </a:t>
                </a:r>
                <a:r>
                  <a:rPr lang="en-US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dirty="0">
                    <a:latin typeface="TH SarabunPSK" pitchFamily="34" charset="-34"/>
                    <a:cs typeface="TH SarabunPSK" pitchFamily="34" charset="-34"/>
                  </a:rPr>
                  <a:t>มาคำนวณคะแนน</a:t>
                </a:r>
                <a:r>
                  <a:rPr lang="th-TH" dirty="0" smtClean="0">
                    <a:latin typeface="TH SarabunPSK" pitchFamily="34" charset="-34"/>
                    <a:cs typeface="TH SarabunPSK" pitchFamily="34" charset="-34"/>
                  </a:rPr>
                  <a:t>ดังนี้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latin typeface="TH SarabunPSK" pitchFamily="34" charset="-34"/>
                    <a:cs typeface="TH SarabunPSK" pitchFamily="34" charset="-34"/>
                  </a:rPr>
                  <a:t>      2.1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)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ค่าร้อย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ละน้อยกว่าหรือเท่ากับร้อย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ละ 1</a:t>
                </a:r>
                <a:r>
                  <a:rPr lang="en-US" sz="2400" dirty="0" smtClean="0">
                    <a:latin typeface="TH SarabunPSK" pitchFamily="34" charset="-34"/>
                    <a:cs typeface="TH SarabunPSK" pitchFamily="34" charset="-34"/>
                  </a:rPr>
                  <a:t>0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 	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คิด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เป็น 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5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คะแนน</a:t>
                </a:r>
                <a:endParaRPr lang="en-US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548640" lvl="2" indent="0">
                  <a:buNone/>
                </a:pPr>
                <a:r>
                  <a:rPr lang="en-US" sz="2400" dirty="0" smtClean="0">
                    <a:latin typeface="TH SarabunPSK" pitchFamily="34" charset="-34"/>
                    <a:cs typeface="TH SarabunPSK" pitchFamily="34" charset="-34"/>
                  </a:rPr>
                  <a:t>	2.2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)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ค่าร้อย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ละมากกว่าหรือเท่ากับร้อย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ละ 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20	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คิด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เป็น 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0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คะแนน</a:t>
                </a:r>
                <a:endParaRPr lang="en-US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548640" lvl="2" indent="0">
                  <a:buNone/>
                </a:pPr>
                <a:r>
                  <a:rPr lang="en-US" sz="2400" dirty="0" smtClean="0">
                    <a:latin typeface="TH SarabunPSK" pitchFamily="34" charset="-34"/>
                    <a:cs typeface="TH SarabunPSK" pitchFamily="34" charset="-34"/>
                  </a:rPr>
                  <a:t>	2.3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)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ค่าร้อย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ละมากกว่าร้อยละ </a:t>
                </a:r>
                <a:r>
                  <a:rPr lang="en-US" sz="2400" dirty="0" smtClean="0">
                    <a:latin typeface="TH SarabunPSK" pitchFamily="34" charset="-34"/>
                    <a:cs typeface="TH SarabunPSK" pitchFamily="34" charset="-34"/>
                  </a:rPr>
                  <a:t>10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 แต่น้อยกว่าร้อย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ละ 20 ให้นำมาคิดคะแนน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ดังนี้</a:t>
                </a:r>
              </a:p>
              <a:p>
                <a:pPr marL="548640" lvl="2" indent="0">
                  <a:buNone/>
                </a:pPr>
                <a:endParaRPr lang="en-US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คะแนนที่ได้ </a:t>
                </a:r>
                <a:r>
                  <a:rPr lang="en-US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4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20 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th-TH" sz="24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ค่าร้อยละที่คำนวณได้จาก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10 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endParaRPr lang="en-US" sz="2400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en-US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332656"/>
                <a:ext cx="9036496" cy="5687144"/>
              </a:xfrm>
              <a:blipFill rotWithShape="1">
                <a:blip r:embed="rId2"/>
                <a:stretch>
                  <a:fillRect l="-1080" t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9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.5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การบริการนักศึกษาระดับปริญญาตรี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ของตัว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บ่งชี้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กระบวนการ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ตัวบ่งชี้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คณะควรจัดบริการด้านต่างๆ ให้นักศึกษาและศิษย์เก่าในกิจกรรมที่เป็น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ประโยชน์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กับนักศึกษาเพื่อการดำรงชีวิตอย่างมีความสุขและคุ้มค่าในระหว่างการใช้ชีวิตในคณะ ตั้งแต่การให้คำปรึกษา ทั้งด้านวิชาการและการใช้ชีวิต จัดบริการข้อมูลหน่วยงานที่ให้บริการ เช่น ทุนกู้ยืมการศึกษา แหล่งทุนการศึกษาต่อ การบริการจัดหางาน แหล่งข้อมูลการฝึกประสบการณ์วิชาชีพ การเตรียมความพร้อมเพื่อการทำงานเมื่อสำเร็จการศึกษา ข้อมูลข่าวสารความเคลื่อนไหวในและนอกสถาบันที่จำเป็นแก่นักศึกษาและศิษย์เก่า โดยการให้บริการทั้งหมดต้องให้ความสำคัญกับการบริการที่มีคุณภาพและเกิดประโยชน์แก่ผู้รับบริการอย่างแท้จริง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มาตรฐาน	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จัดบริการ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ให้คำปรึกษาทางวิชาการ และการใช้ชีวิตแก่นักศึกษาในคณะ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มีการให้ข้อมูลของหน่วยงานที่ให้บริการ กิจกรรมพิเศษนอกหลักสูตร แหล่งงานทั้งเต็มเวลาและนอกเวลาแก่นักศึกษา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จัดกิจกรรมเตรียมความพร้อมเพื่อการทำงานเมื่อสำเร็จการศึกษาแก่นักศึกษา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ประเมินคุณภาพของการจัดกิจกรรมและการจัดบริการในข้อ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1-3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ทุกข้อไม่ต่ำกว่า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3.51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จากคะแนนเต็ม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5</a:t>
            </a: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นำผลการประเมินจากข้อ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มาปรับปรุงพัฒนาการให้บริการและการให้ข้อมูล เพื่อส่งให้ผลการประเมินสูงขึ้นหรือเป็นไปตามความคาดหวังของนักศึกษา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ให้ข้อมูลและความรู้ที่เป็นประโยชน์ในการประกอบอาชีพแก่ศิษย์เก่า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24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53679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   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3-4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9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.6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กิจกรรมนักศึกษาระดับปริญญา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ตรี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บ่งชี้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กระบวนการ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คณะต้องส่งเสริมให้มีการจัดกิจกรรมนักศึกษาต่างๆ อย่างเหมาะสมและครบถ้วน กิจกรรมนักศึกษาหมายถึงกิจกรรมเสริมหลักสูตรที่ดำเนินการทั้งโดยคณะและโดยองค์กรนักศึกษา เป็นกิจกรรมที่ผู้เข้าร่วมจะมีโอกาสได้รับการพัฒนาสติปัญญา สังคม อารมณ์ ร่างกาย และคุณธรรมจริยธรรม โดยสอดคล้องกับคุณลักษณะบัณฑิตที่พึงประสงค์ ที่ประกอบด้วยมาตรฐานผลการเรียนรู้ตามกรอบมาตรฐานคุณวุฒิแห่งชาติ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ประการ ได้แก่ (1) คุณธรรม จริยธรรม (2) ความรู้ (3) ทักษะทางปัญญา (4) ทักษะความสัมพันธ์ระหว่างบุคคลและความรับผิดชอบ (5) ทักษะการวิเคราะห์เชิงตัวเลข การสื่อสารและการใช้เทคโนโลยีสารสนเทศ และคุณลักษณะของบัณฑิตที่พึงประสงค์ที่คณะ สถาบัน และสภา / องค์กรวิชาชีพได้กำหนดเพิ่มเติม ตลอดจนสอดคล้องกับความต้องการของผู้ใช้บัณฑิต และนำหลัก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PDSA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PDCA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Do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Study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Check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Act)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ไปใช้ในชีวิตประจำวันเป็นการพัฒนาคุณภาพนักศึกษาอย่าง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ยั่งยืน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40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มาตรฐาน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ัดทำแผนการจัดกิจกรรมพัฒนานักศึกษาในภาพรวมของคณะโดยให้นักศึกษามีส่วนร่วมในการจัดทำแผนและการจัดกิจกรรม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ในแผนการจัดกิจกรรมพัฒนานักศึกษา ให้ดำเนินกิจกรรมที่ส่งเสริมคุณลักษณะบัณฑิตตามมาตรฐานผลการเรียนรู้ตามกรอบมาตรฐานคุณวุฒิแห่งชาติ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ประการ ให้ครบถ้วน ประกอบด้วย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548640" lvl="2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1)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คุณธรรม จริยธรรม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548640" lvl="2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(2) ความรู้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548640" lvl="2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(3) ทักษะทางปัญญา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548640" lvl="2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(4) ทักษะความสัมพันธ์ระหว่างบุคคลและความรับผิดชอบ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548640" lvl="2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(5) ทักษะการวิเคราะห์เชิงตัวเลข การสื่อสารและการใช้เทคโนโลยี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สารสนเทศ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จัดกิจกรรมให้ความรู้และทักษะการประกันคุณภาพแก่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นักศึกษา</a:t>
            </a:r>
          </a:p>
          <a:p>
            <a:pPr marL="457200" lvl="0" indent="-457200">
              <a:buFont typeface="+mj-lt"/>
              <a:buAutoNum type="arabicPeriod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ทุก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กิจกรรมที่ดำเนินการ  มีการประเมินผลความสำเร็จตามวัตถุประสงค์ของกิจกรรมและนำผลการประเมินมาปรับปรุงการดำเนินงานครั้งต่อไป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ประเมินความสำเร็จตามวัตถุประสงค์ของแผนการจัดกิจกรรมพัฒนานักศึกษา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นำผลการประเมินไปปรับปรุงแผนหรือปรับปรุงการจัดกิจกรรมเพื่อพัฒนานักศึกษา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37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732817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3 – 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5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9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73089"/>
              </p:ext>
            </p:extLst>
          </p:nvPr>
        </p:nvGraphicFramePr>
        <p:xfrm>
          <a:off x="251520" y="824661"/>
          <a:ext cx="8784976" cy="512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240360"/>
                <a:gridCol w="3744416"/>
              </a:tblGrid>
              <a:tr h="935787"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องค์ประกอบใน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การประกันคุณภาพคณะ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ตัวบ่งชี้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เกณฑ์การพิจารณา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92187">
                <a:tc>
                  <a:txBody>
                    <a:bodyPr/>
                    <a:lstStyle/>
                    <a:p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การผลิตบัณฑิต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1.1 </a:t>
                      </a:r>
                      <a:r>
                        <a:rPr lang="th-TH" sz="2000" kern="1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ผลการบริหารจัดการหลักสูตรโดยรวม</a:t>
                      </a:r>
                      <a:endParaRPr lang="en-US" sz="20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ค่าเฉลี่ยของระดับคุณภาพของทุกหลักสูตรที่คณะรับผิดชอบ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748761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1.2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อาจารย์ประจำคณะที่มีคุณวุฒิปริญญาเอก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ร้อยละของอาจารย์ประจำคณะที่มีคุณวุฒิปริญญาเอก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24365">
                <a:tc>
                  <a:txBody>
                    <a:bodyPr/>
                    <a:lstStyle/>
                    <a:p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1.3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อาจารย์ประจำคณะที่ดำรงตำแหน่งทางวิชาการ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ร้อยละของอาจารย์ประจำคณะที่ดำรงตำแหน่งทางวิชาการ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24365">
                <a:tc>
                  <a:txBody>
                    <a:bodyPr/>
                    <a:lstStyle/>
                    <a:p>
                      <a:endParaRPr lang="th-TH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1.4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จำนวนนักศึกษาเต็มเวลาเทียบเท่าต่อจำนวนอาจารย์ประจำ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สัดส่วนจำนวนนักศึกษาเต็มเวลาเทียบเท่าต่อจำนวนอาจารย์ประจำ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49577">
                <a:tc>
                  <a:txBody>
                    <a:bodyPr/>
                    <a:lstStyle/>
                    <a:p>
                      <a:endParaRPr lang="th-TH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1.5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การบริการนักศึกษาระดับปริญญาตรี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6 ข้อ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49577"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1.6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กิจกรรมนักศึกษาระดับปริญญาตรี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6 ข้อ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26064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ระบบการประกันคุณภาพภายใน ระดับคณะ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14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tabLst>
                <a:tab pos="2149475" algn="l"/>
              </a:tabLs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 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และกลไกการบริหารและพัฒนา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งานวิจัย</a:t>
            </a:r>
          </a:p>
          <a:p>
            <a:pPr marL="0" indent="0">
              <a:buNone/>
              <a:tabLst>
                <a:tab pos="2149475" algn="l"/>
              </a:tabLst>
            </a:pPr>
            <a:r>
              <a:rPr lang="th-TH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หรืองานสร้างสรรค์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.2 เงิน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สนับสนุนงานวิจัยและงานสร้างสรรค์</a:t>
            </a:r>
          </a:p>
          <a:p>
            <a:pPr marL="0" indent="0">
              <a:buNone/>
              <a:tabLst>
                <a:tab pos="2149475" algn="l"/>
              </a:tabLst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.3 ผลงาน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ทางวิชาการของ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อาจารย์ประจำและนักวิจัย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88640"/>
            <a:ext cx="712879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การวิจัย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66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2.1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ระบบและกลไกการบริหารและพัฒนางานวิจัยหรืองาน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สร้างสรรค์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บ่งชี้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กระบวนการ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ถาบันอุดมศึกษาต้องมีการบริหารจัดการงานวิจัยและงานสร้างสรรค์ที่มีคุณภาพโดยมีแนวทางการดำเนินงานที่เป็นระบบและมีกลไกส่งเสริมสนับสนุนครบถ้วนเพื่อให้สามารถดำเนินการได้ตามแผนที่กำหนดไว้  ทั้งการสนับสนุนด้านการจัดหาแหล่งทุนวิจัยและการจัดสรรทุนวิจัยจากงบประมาณของสถาบันให้กับบุคลากร  ส่งเสริมพัฒนาสมรรถนะแก่อาจารย์และนักวิจัย การสนับสนุนทรัพยากรที่จำเป็นซึ่งรวมถึงทรัพยากรบุคคล ทรัพยากรการเงิน  เครื่องมืออุปกรณ์ที่เกี่ยวข้องต่างๆตลอดจนจัดระบบสร้างขวัญและกำลังใจแก่นักวิจัยอย่างเหมาะสม ตลอดจนมีระบบและกลไกเพื่อช่วยในการคุ้มครองสิทธิ์ของงานวิจัยหรืองานสร้างสรรค์ที่นำไปใช้ประโยชน์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83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มาตรฐาน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ระบบสารสนเทศเพื่อการบริหารงานวิจัยที่สามารถนำไปใช้ประโยชน์ในการบริหารงานวิจัยหรืองานสร้างสรรค์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สนับสนุน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กิจด้านการวิจัยหรืองานสร้างสรรค์ในประเด็นต่อไปนี้                                                                                                                                                   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320040" lvl="1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(1) ห้องปฏิบัติการ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หรือห้องปฏิบัติงานสร้างสรรค์ หรือหน่วยวิจัย หรือศูนย์เครื่องมือ หรือศูนย์ให้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คำปรึกษา	และสนับสนุน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การวิจัยหรืองาน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สร้างสรรค์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320040" lvl="1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(2) ห้องสมุด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หรือแหล่งค้นคว้าข้อมูลสนับสนุนการวิจัยหรืองาน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สร้างสรรค์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320040" lvl="1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(3) สิ่ง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อำนวยความสะดวกหรือการรักษาความปลอดภัยในการวิจัยหรือการผลิตงานสร้างสรรค์ เช่น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ระบบ	เทคโนโลยี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สารสนเทศ ระบบรักษาความปลอดภัยใน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ห้องปฏิบัติการ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320040" lvl="1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(4) กิจกรรม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วิชาการที่ส่งเสริมงานวิจัยหรืองานสร้างสรรค์ เช่น การจัดประชุมวิชาการ การจัดแสดง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งาน	สร้างสรรค์ การ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จัดให้มีศาสตราจารย์อาคันตุกะหรือศาสตราจารย์รับเชิญ (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visiting professor)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จัดสรรงบประมาณ เพื่อเป็นทุนวิจัยหรืองานสร้างสรรค์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ดสรรงบประมาณเพื่อสนับสนุนการเผยแพร่ผลงานวิจัยหรืองานสร้างสรรค์ในการประชุมวิชาการหรือการตีพิมพ์ในวารสารระดับชาติหรือนานาชาติ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มีการพัฒนาสมรรถนะอาจารย์และนักวิจัย มีการสร้างขวัญและกำลังใจตลอดจนยกย่องอาจารย์และนักวิจัยที่มีผลงานวิจัยหรืองานสร้างสรรค์ดีเด่น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ระบบและกลไกเพื่อช่วยในการคุ้มครองสิทธิ์ของงานวิจัยหรืองานสร้างสรรค์ที่นำไปใช้ประโยชน์และดำเนินการตามระบบที่กำหนด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38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64971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3 – 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5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เงินสนับสนุนงานวิจัยและงานสร้างสรรค์</a:t>
            </a:r>
            <a:endPara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ของตัว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บ่งชี้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ปัจจัยนำเข้า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ตัวบ่งชี้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ปัจจัย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สำคัญที่ส่งเสริมสนับสนุนให้เกิดการผลิตงานวิจัยหรืองานสร้างสรรค์ในสถาบันอุดมศึกษา คือ เงินสนับสนุนงานวิจัยหรืองานสร้างสรรค์ ดังนั้น สถาบันอุดมศึกษาจึงต้องจัดสรรเงินจากภายในสถาบันและที่ได้รับจากภายนอกสถาบันเพื่อสนับสนุนการทำวิจัยหรืองานสร้างสรรค์อย่างมีประสิทธิภาพตามสภาพแวดล้อมและจุดเน้นของสถาบั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นอกจากนั้น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เงินทุนวิจัยหรืองานสร้างสรรค์ที่คณะได้รับจากแหล่งทุนภายนอกสถาบันยัง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เป็นตัว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บ่งชี้ที่สำคัญ ที่แสดงถึงศักยภาพด้านการวิจัยของคณะ โดยเฉพาะคณะที่อยู่ในกลุ่มที่เน้นการวิจัย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68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496944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	แปลงจำนวนเงินต่อจำนวนอาจารย์ประจำและนักวิจัยประจำเป็นคะแนนระหว่าง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0 – 5 </a:t>
            </a:r>
          </a:p>
          <a:p>
            <a:pPr marL="0" indent="0">
              <a:buNone/>
            </a:pPr>
            <a:endParaRPr lang="th-TH" sz="1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เฉพาะ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คณะกลุ่ม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 และ ค2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จำแนก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เป็น 3 กลุ่ม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สาขาวิชา</a:t>
            </a:r>
          </a:p>
          <a:p>
            <a:pPr marL="0" indent="0">
              <a:buNone/>
            </a:pPr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สาขาวิชาวิทยาศาสตร์และเทคโนโลยี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เงินสนับสนุนงานวิจัยหรืองานสร้างสรรค์จากภายในและภายนอกสถาบันที่กำหนดให้เป็นคะแนนเต็ม 5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= 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60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,000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บาทขึ้นไปต่อ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สาขาวิชาวิทยาศาสตร์สุขภาพ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จำนวนเงินสนับสนุนงานวิจัยหรืองานสร้างสรรค์จากภายในและภายนอกสถาบัน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ที่กำหนดให้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เป็นคะแนนเต็ม 5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= 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50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,000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บาทขึ้นไปต่อ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 marL="0" indent="0">
              <a:buNone/>
            </a:pP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สาขาวิชามนุษยศาสตร์และสังคมศาสตร์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จำนวนเงินสนับสนุนงานวิจัยหรืองานสร้างสรรค์จากภายในและภายนอกสถาบันที่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กำหนดให้เป็นคะแนนเต็ม 5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= 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,000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บาทขึ้นไปต่อคน 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83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64096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เฉพาะ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คณะกลุ่ม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และ ง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จำแนกเป็น 3 กลุ่มสาขาวิชา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สาขาวิชาวิทยาศาสตร์และเทคโนโลยี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จำนวนเงินสนับสนุนงานวิจัยหรืองานสร้างสรรค์จากภายในและภายนอกสถาบัน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ที่กำหนดให้เป็น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คะแนน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เต็ม 5 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=  220,000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บาทขึ้นไปต่อคน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กลุ่มสาขาวิชาวิทยาศาสตร์สุขภาพ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เงินสนับสนุนงานวิจัยหรืองานสร้างสรรค์จากภายในและภายนอกสถาบันที่กำหนดให้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คะแนน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เต็ม 5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=  180,000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บาทขึ้นไปต่อคน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กลุ่มสาขาวิชามนุษยศาสตร์และสังคมศาสตร์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เงินสนับสนุนงานวิจัยหรืองานสร้างสรรค์จากภายในและภายนอกสถาบันที่ กำหนดให้เป็นคะแนนเต็ม 5 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=  100,000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บาทขึ้นไปต่อคน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77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260648"/>
                <a:ext cx="8568952" cy="65527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h-TH" sz="18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</a:p>
              <a:p>
                <a:pPr marL="514350" indent="-514350">
                  <a:buAutoNum type="arabicPeriod"/>
                </a:pPr>
                <a:r>
                  <a:rPr lang="th-TH" sz="1800" dirty="0" smtClean="0">
                    <a:latin typeface="TH SarabunPSK" pitchFamily="34" charset="-34"/>
                    <a:cs typeface="TH SarabunPSK" pitchFamily="34" charset="-34"/>
                  </a:rPr>
                  <a:t>คำนวณ</a:t>
                </a:r>
                <a:r>
                  <a:rPr lang="th-TH" sz="1800" dirty="0">
                    <a:latin typeface="TH SarabunPSK" pitchFamily="34" charset="-34"/>
                    <a:cs typeface="TH SarabunPSK" pitchFamily="34" charset="-34"/>
                  </a:rPr>
                  <a:t>จำนวนเงินสนับสนุนงานวิจัยหรืองานสร้างสรรค์จากภายในและภายนอกสถาบันต่อจำนวนอาจารย์ประจำและ</a:t>
                </a:r>
                <a:r>
                  <a:rPr lang="th-TH" sz="1800" dirty="0" smtClean="0">
                    <a:latin typeface="TH SarabunPSK" pitchFamily="34" charset="-34"/>
                    <a:cs typeface="TH SarabunPSK" pitchFamily="34" charset="-34"/>
                  </a:rPr>
                  <a:t>นักวิจัย</a:t>
                </a:r>
              </a:p>
              <a:p>
                <a:pPr marL="514350" indent="-514350">
                  <a:buAutoNum type="arabicPeriod"/>
                </a:pPr>
                <a:endParaRPr lang="th-TH" sz="5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18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	จำนวนเงินสนับสนุนงานวิจัย 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18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จำนวนเงินสนับสนุนงานวิจัยฯจากภายในและภายนอก</m:t>
                        </m:r>
                        <m:r>
                          <m:rPr>
                            <m:nor/>
                          </m:rPr>
                          <a:rPr lang="en-US" sz="18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18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จำนวนอาจารย์ประจำและนักวิจัย</m:t>
                        </m:r>
                      </m:den>
                    </m:f>
                  </m:oMath>
                </a14:m>
                <a:endParaRPr lang="th-TH" sz="1800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1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1800" dirty="0" smtClean="0">
                    <a:latin typeface="TH SarabunPSK" pitchFamily="34" charset="-34"/>
                    <a:cs typeface="TH SarabunPSK" pitchFamily="34" charset="-34"/>
                  </a:rPr>
                  <a:t>2. แปลง</a:t>
                </a:r>
                <a:r>
                  <a:rPr lang="th-TH" sz="1800" dirty="0">
                    <a:latin typeface="TH SarabunPSK" pitchFamily="34" charset="-34"/>
                    <a:cs typeface="TH SarabunPSK" pitchFamily="34" charset="-34"/>
                  </a:rPr>
                  <a:t>จำนวนเงินที่คำนวณได้ในข้อ </a:t>
                </a:r>
                <a:r>
                  <a:rPr lang="en-US" sz="18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1800" dirty="0">
                    <a:latin typeface="TH SarabunPSK" pitchFamily="34" charset="-34"/>
                    <a:cs typeface="TH SarabunPSK" pitchFamily="34" charset="-34"/>
                  </a:rPr>
                  <a:t>เทียบกับคะแนนเต็ม </a:t>
                </a:r>
                <a:r>
                  <a:rPr lang="th-TH" sz="1800" dirty="0" smtClean="0">
                    <a:latin typeface="TH SarabunPSK" pitchFamily="34" charset="-34"/>
                    <a:cs typeface="TH SarabunPSK" pitchFamily="34" charset="-34"/>
                  </a:rPr>
                  <a:t>5</a:t>
                </a:r>
              </a:p>
              <a:p>
                <a:pPr marL="0" indent="0">
                  <a:buNone/>
                </a:pPr>
                <a:endParaRPr lang="en-US" sz="5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548640" lvl="2" indent="0">
                  <a:buNone/>
                </a:pPr>
                <a:r>
                  <a:rPr lang="en-US" sz="18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18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คะแนนที่ได้ 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18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จำนวนเงินสนับสนุนงานวิจัยฯจากภายในและภายนอก</m:t>
                        </m:r>
                        <m:r>
                          <m:rPr>
                            <m:nor/>
                          </m:rPr>
                          <a:rPr lang="en-US" sz="18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18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จำนวนเงินสนับสนุนงานวิจัยฯที่กำหนดให้เป็นคะแนนเต็ม </m:t>
                        </m:r>
                        <m:r>
                          <m:rPr>
                            <m:nor/>
                          </m:rPr>
                          <a:rPr lang="th-TH" sz="18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endParaRPr lang="en-US" sz="1800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8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1800" b="1" dirty="0" smtClean="0">
                    <a:latin typeface="TH SarabunPSK" pitchFamily="34" charset="-34"/>
                    <a:cs typeface="TH SarabunPSK" pitchFamily="34" charset="-34"/>
                  </a:rPr>
                  <a:t>สรุป</a:t>
                </a:r>
                <a:r>
                  <a:rPr lang="th-TH" sz="1800" b="1" dirty="0">
                    <a:latin typeface="TH SarabunPSK" pitchFamily="34" charset="-34"/>
                    <a:cs typeface="TH SarabunPSK" pitchFamily="34" charset="-34"/>
                  </a:rPr>
                  <a:t>คะแนนที่ได้ในระดับคณะวิชา</a:t>
                </a:r>
                <a:endParaRPr lang="en-US" sz="18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18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คะแนนที่ได้ ในระดับ</a:t>
                </a:r>
                <a:r>
                  <a:rPr lang="th-TH" sz="18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คณะ 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18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sz="18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ค่าเฉลี่ยของคะแนนที่ได้ของทุกกลุ่มสาขาวิชาในคณะวิชา</a:t>
                </a:r>
                <a:endParaRPr lang="en-US" sz="1800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5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sz="1600" b="1" dirty="0">
                    <a:latin typeface="TH SarabunPSK" pitchFamily="34" charset="-34"/>
                    <a:cs typeface="TH SarabunPSK" pitchFamily="34" charset="-34"/>
                  </a:rPr>
                  <a:t>หมายเหตุ </a:t>
                </a:r>
                <a:endParaRPr lang="en-US" sz="1600" b="1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sz="1600" dirty="0">
                    <a:latin typeface="TH SarabunPSK" pitchFamily="34" charset="-34"/>
                    <a:cs typeface="TH SarabunPSK" pitchFamily="34" charset="-34"/>
                  </a:rPr>
                  <a:t>จำนวนอาจารย์และนักวิจัยให้นับตามปีการศึกษา และนับเฉพาะที่ปฏิบัติงานจริงไม่นับรวมผู้ลาศึกษาต่อ</a:t>
                </a:r>
                <a:endParaRPr lang="en-US" sz="16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sz="1600" dirty="0">
                    <a:latin typeface="TH SarabunPSK" pitchFamily="34" charset="-34"/>
                    <a:cs typeface="TH SarabunPSK" pitchFamily="34" charset="-34"/>
                  </a:rPr>
                  <a:t>ให้นับจำนวนเงินที่มีการลงนามในสัญญารับทุนในปีการศึกษาหรือปีงบประมาณหรือปีปฏิทินนั้นๆ ไม่ใช่จำนวน</a:t>
                </a:r>
                <a:r>
                  <a:rPr lang="th-TH" sz="1600" dirty="0" smtClean="0">
                    <a:latin typeface="TH SarabunPSK" pitchFamily="34" charset="-34"/>
                    <a:cs typeface="TH SarabunPSK" pitchFamily="34" charset="-34"/>
                  </a:rPr>
                  <a:t>เงิน</a:t>
                </a:r>
                <a:br>
                  <a:rPr lang="th-TH" sz="1600" dirty="0" smtClean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1600" dirty="0" smtClean="0">
                    <a:latin typeface="TH SarabunPSK" pitchFamily="34" charset="-34"/>
                    <a:cs typeface="TH SarabunPSK" pitchFamily="34" charset="-34"/>
                  </a:rPr>
                  <a:t>ที่</a:t>
                </a:r>
                <a:r>
                  <a:rPr lang="th-TH" sz="1600" dirty="0">
                    <a:latin typeface="TH SarabunPSK" pitchFamily="34" charset="-34"/>
                    <a:cs typeface="TH SarabunPSK" pitchFamily="34" charset="-34"/>
                  </a:rPr>
                  <a:t>เบิกจ่ายจริง</a:t>
                </a:r>
                <a:endParaRPr lang="en-US" sz="16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sz="1600" dirty="0">
                    <a:latin typeface="TH SarabunPSK" pitchFamily="34" charset="-34"/>
                    <a:cs typeface="TH SarabunPSK" pitchFamily="34" charset="-34"/>
                  </a:rPr>
                  <a:t>กรณีที่มีหลักฐานการแบ่งสัดส่วนเงินสนับสนุนงานวิจัย ซึ่งอาจเป็นหลักฐานจากแหล่งทุนหรือหลักฐานจากการตกลงร่วมกันของสถาบันที่ร่วมโครงการ ให้แบ่งสัดส่วนเงินตามหลักฐานที่ปรากฏ กรณีที่ไม่มีหลักฐาน ให้แบ่งเงินตาม</a:t>
                </a:r>
                <a:r>
                  <a:rPr lang="th-TH" sz="1600" dirty="0" smtClean="0">
                    <a:latin typeface="TH SarabunPSK" pitchFamily="34" charset="-34"/>
                    <a:cs typeface="TH SarabunPSK" pitchFamily="34" charset="-34"/>
                  </a:rPr>
                  <a:t>สัดส่วน</a:t>
                </a:r>
                <a:br>
                  <a:rPr lang="th-TH" sz="1600" dirty="0" smtClean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1600" dirty="0" smtClean="0">
                    <a:latin typeface="TH SarabunPSK" pitchFamily="34" charset="-34"/>
                    <a:cs typeface="TH SarabunPSK" pitchFamily="34" charset="-34"/>
                  </a:rPr>
                  <a:t>ผู้</a:t>
                </a:r>
                <a:r>
                  <a:rPr lang="th-TH" sz="1600" dirty="0">
                    <a:latin typeface="TH SarabunPSK" pitchFamily="34" charset="-34"/>
                    <a:cs typeface="TH SarabunPSK" pitchFamily="34" charset="-34"/>
                  </a:rPr>
                  <a:t>ร่วมวิจัยของแต่ละ</a:t>
                </a:r>
                <a:r>
                  <a:rPr lang="th-TH" sz="1600" dirty="0" smtClean="0">
                    <a:latin typeface="TH SarabunPSK" pitchFamily="34" charset="-34"/>
                    <a:cs typeface="TH SarabunPSK" pitchFamily="34" charset="-34"/>
                  </a:rPr>
                  <a:t>คณะ</a:t>
                </a:r>
              </a:p>
              <a:p>
                <a:pPr marL="514350" lvl="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sz="1600" dirty="0">
                    <a:latin typeface="TH SarabunPSK" pitchFamily="34" charset="-34"/>
                    <a:cs typeface="TH SarabunPSK" pitchFamily="34" charset="-34"/>
                  </a:rPr>
                  <a:t>การนับจำนวนเงินสนับสนุนโครงการวิจัย  สามารถนับเงินโครงการวิจัยสถาบันที่ได้ลงนามในสัญญารับทุนโดยอาจารย์ประจำหรือนักวิจัย แต่ไม่สามารถนับเงินโครงการวิจัยสถาบันที่บุคลากรสายสนับสนุนที่ไม่ใช่นักวิจัยเป็นผู้ดำเนินการ</a:t>
                </a:r>
                <a:endParaRPr lang="en-US" sz="16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th-TH" sz="18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260648"/>
                <a:ext cx="8568952" cy="6552728"/>
              </a:xfrm>
              <a:blipFill rotWithShape="1">
                <a:blip r:embed="rId2"/>
                <a:stretch>
                  <a:fillRect l="-569" t="-46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9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2.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		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ทางวิชาการของอาจารย์ประจำและนักวิจัย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ผลลัพธ์</a:t>
            </a:r>
          </a:p>
          <a:p>
            <a:pPr marL="0" indent="0">
              <a:buNone/>
            </a:pPr>
            <a:endParaRPr lang="en-US" sz="1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ตัวบ่งชี้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ทางวิชาการเป็นข้อมูลที่สำคัญในการแสดงให้เห็นว่าอาจารย์ประจำและนักวิจัยได้สร้างสรรค์ขึ้นเพื่อแสดงให้เห็นถึงความก้าวหน้าทางวิชาการและการพัฒนาองค์ความรู้อย่างต่อเนื่อง เป็นผลงานที่มีคุณค่า  สมควรส่งเสริมให้มีการเผยแพร่และนำไปใช้ประโยชน์ทั้งเชิงวิชาการและการแข่งขันของประเทศ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ผลงานทางวิชาการ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อยู่ในรูปของบทความวิจัยหรือ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บทความทางวิชาการ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ที่ตีพิมพ์ในรายงานสืบเนื่องจากการประชุมวิชาการระดับชาติ หรือ ระดับนานาชาติ  ตีพิมพ์ในวารสารวิชาการที่ปรากฏในฐานข้อมูล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TCI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หรือ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Scopus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หรือตามประกาศ 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ก.พ.อ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. หรือระเบียบคณะกรรมการการอุดมศึกษาว่าด้วย หลักเกณฑ์การพิจารณาวารสารทางวิชาการสำหรับการเผยแพร่ผลงานทางวิชาการ พ.ศ.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2556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ผลงานได้รับการ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จดอนุ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สิทธิบัตรหรือสิทธิบัตร  หรือเป็นผลงานทางวิชาการรับใช้สังคมที่ผ่านการประเมินตำแหน่งทางวิชาการ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แล้ว  ผลงานวิจัย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ที่หน่วยงานหรือองค์กรระดับชาติว่าจ้างให้ดำเนินการ ตำราหรือหนังสือที่ใช้ในการขอผลงานทางวิชาการและผ่านการพิจารณาตามเกณฑ์การขอตำแหน่งทางวิชาการแล้ว โดยมีวิธีการคิดดังนี้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3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91264" cy="5615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แปลงค่าร้อยละของผลรวมถ่วงน้ำหนักของผลงานทางวิชาการของอาจารย์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ประจำและ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นักวิจัยเป็นคะแนนระกว่าง 0-5 เกณฑ์แบ่งกลุ่มตามสาขาวิชา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ดังนี้</a:t>
            </a: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เกณฑ์เฉพาะ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คณะกลุ่ม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 และ ค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2	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กลุ่มสาขาวิชา  วิทยาศาสตร์และเทคโนโลยี	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ร้อยละของผลรวมถ่วงน้ำหนักของผลงานทางวิชาการของอาจารย์ประจำและนักวิจัยที่กำหนดไว้เป็นคะแนนเต็ม 5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30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ขึ้นไป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กลุ่มสาขาวิชา  วิทยาศาสตร์สุขภาพ	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ร้อยละของผลรวมถ่วงน้ำหนักของผลงานทางวิชาการของอาจารย์ประจำและนักวิจัยที่กำหนดไว้เป็นคะแนนเต็ม 5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30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ขึ้นไป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กลุ่มสาขาวิชา  มนุษยศาสตร์และสังคมศาสตร์   	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ร้อยละของผลรวมถ่วงน้ำหนักของผลงานทางวิชาการของอาจารย์ประจำและนักวิจัยที่กำหนดไว้เป็นคะแนนเต็ม 5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ขึ้นไป</a:t>
            </a:r>
          </a:p>
        </p:txBody>
      </p:sp>
    </p:spTree>
    <p:extLst>
      <p:ext uri="{BB962C8B-B14F-4D97-AF65-F5344CB8AC3E}">
        <p14:creationId xmlns:p14="http://schemas.microsoft.com/office/powerpoint/2010/main" val="33434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09737"/>
              </p:ext>
            </p:extLst>
          </p:nvPr>
        </p:nvGraphicFramePr>
        <p:xfrm>
          <a:off x="323528" y="980728"/>
          <a:ext cx="8568951" cy="523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89"/>
                <a:gridCol w="3421919"/>
                <a:gridCol w="3096343"/>
              </a:tblGrid>
              <a:tr h="660121"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องค์ประกอบใน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การประกันคุณภาพคณะ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ตัวบ่งชี้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เกณฑ์การพิจารณา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66894">
                <a:tc>
                  <a:txBody>
                    <a:bodyPr/>
                    <a:lstStyle/>
                    <a:p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การวิจัย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2.1 ระบบและกลไกการบริหารและพัฒนางานวิจัยหรืองานสร้างสรรค์ </a:t>
                      </a:r>
                      <a:endParaRPr lang="th-TH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6 ข้อ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2.2 เงินสนับสนุนงานวิจัยและงานสร้างสรรค์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เงินสนับสนุนงานวิจัยและงานสร้างสรรค์ทั้งภายในและภายนอกต่อจำนวนอาจารย์ประจำและนักวิจัย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2.3 ผลงานทางวิชาการของอาจารย์ประจำและนักวิจัย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ผลงานทางวิชาการทุกประเภทต่ออาจารย์ประจำและนักวิจัย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81177">
                <a:tc>
                  <a:txBody>
                    <a:bodyPr/>
                    <a:lstStyle/>
                    <a:p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 </a:t>
                      </a:r>
                      <a:r>
                        <a:rPr kumimoji="0" lang="th-TH" sz="2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การบริการวิชาการ</a:t>
                      </a:r>
                      <a:endParaRPr lang="th-TH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3.1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การบริการวิชาการแก่สังคม 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6 ข้อ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4. </a:t>
                      </a:r>
                      <a:r>
                        <a:rPr kumimoji="0" lang="th-TH" sz="2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การทำนุบำรุงศิลปะและวัฒนธรรม </a:t>
                      </a:r>
                      <a:endParaRPr lang="th-TH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4.1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ระบบและกลไกการทำนุบำรุงศิลปะและวัฒนธรรม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7 ข้อ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การบริหารจัดการ</a:t>
                      </a:r>
                      <a:endParaRPr lang="en-U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5.1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การบริหารของคณะเพื่อการกำกับติดตามผลลัพธ์ตาม</a:t>
                      </a:r>
                      <a:r>
                        <a:rPr kumimoji="0" lang="th-TH" sz="1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พันธ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กิจ กลุ่มสถาบัน และเอกลักษณ์ของคณะ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7 ข้อ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5.2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ระบบกำกับการประกันคุณภาพหลักสูตร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6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ข้อ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26064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ระบบการประกันคุณภาพภายใน ระดับคณะ (ต่อ)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50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91264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เกณฑ์เฉพาะ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คณะกลุ่ม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และ ง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กลุ่ม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สาขาวิชาวิทยาศาสตร์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และเทคโนโลยี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ร้อยละของผลรวมถ่วงน้ำหนักของผลงานทางวิชาการของอาจารย์ประจำและนักวิจัยที่กำหนดไว้เป็นคะแนนเต็ม 5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60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ขึ้นไป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กลุ่ม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สาขาวิชาวิทยาศาสตร์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สุขภาพ	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ร้อยละของผลรวมถ่วงน้ำหนักของผลงานทางวิชาการของอาจารย์ประจำและนักวิจัยที่กำหนดไว้เป็นคะแนนเต็ม 5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60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ขึ้นไป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กลุ่ม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สาขาวิชามนุษยศาสตร์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และสังคมศาสตร์   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ร้อยละของผลรวมถ่วงน้ำหนักของผลงานทางวิชาการของอาจารย์ประจำและนักวิจัยที่กำหนดไว้เป็นคะแนนเต็ม 5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40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ขึ้นไป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10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404664"/>
                <a:ext cx="8291264" cy="5615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สูต</a:t>
                </a:r>
                <a:r>
                  <a:rPr lang="th-TH" sz="2800" b="1" dirty="0" smtClean="0">
                    <a:latin typeface="TH SarabunPSK" pitchFamily="34" charset="-34"/>
                    <a:cs typeface="TH SarabunPSK" pitchFamily="34" charset="-34"/>
                  </a:rPr>
                  <a:t>รการคำนวณ</a:t>
                </a:r>
                <a:endParaRPr lang="en-US" sz="28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dirty="0" smtClean="0">
                    <a:latin typeface="TH SarabunPSK" pitchFamily="34" charset="-34"/>
                    <a:cs typeface="TH SarabunPSK" pitchFamily="34" charset="-34"/>
                  </a:rPr>
                  <a:t>1. คำนวณ</a:t>
                </a:r>
                <a:r>
                  <a:rPr lang="th-TH" dirty="0">
                    <a:latin typeface="TH SarabunPSK" pitchFamily="34" charset="-34"/>
                    <a:cs typeface="TH SarabunPSK" pitchFamily="34" charset="-34"/>
                  </a:rPr>
                  <a:t>ค่าร้อยละของผลรวมถ่วงน้ำหนักของผลงานทางวิชาการของอาจารย์ประจำและ</a:t>
                </a:r>
                <a:r>
                  <a:rPr lang="th-TH" dirty="0" smtClean="0">
                    <a:latin typeface="TH SarabunPSK" pitchFamily="34" charset="-34"/>
                    <a:cs typeface="TH SarabunPSK" pitchFamily="34" charset="-34"/>
                  </a:rPr>
                  <a:t>นักวิจัย ตามสูตร</a:t>
                </a:r>
              </a:p>
              <a:p>
                <a:pPr marL="0" indent="0">
                  <a:buNone/>
                </a:pPr>
                <a:endParaRPr lang="th-TH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ผลรวมถ่วงน้ำหนักของผลงานทางวิชาการของอาจารย์ประจำและนักวิจัย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จำนวนอาจารย์ประจำและนักวิจัยทั้งหมด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</a:t>
                </a:r>
                <a:r>
                  <a:rPr lang="th-TH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100</a:t>
                </a:r>
                <a:endParaRPr lang="en-US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H SarabunPSK" pitchFamily="34" charset="-34"/>
                    <a:cs typeface="TH SarabunPSK" pitchFamily="34" charset="-34"/>
                  </a:rPr>
                  <a:t>  </a:t>
                </a:r>
                <a:endParaRPr lang="en-US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dirty="0"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dirty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dirty="0">
                    <a:latin typeface="TH SarabunPSK" pitchFamily="34" charset="-34"/>
                    <a:cs typeface="TH SarabunPSK" pitchFamily="34" charset="-34"/>
                  </a:rPr>
                  <a:t>2. </a:t>
                </a:r>
                <a:r>
                  <a:rPr lang="th-TH" dirty="0">
                    <a:latin typeface="TH SarabunPSK" pitchFamily="34" charset="-34"/>
                    <a:cs typeface="TH SarabunPSK" pitchFamily="34" charset="-34"/>
                  </a:rPr>
                  <a:t>แปลงค่าร้อยละที่คำนวณได้ในข้อ </a:t>
                </a:r>
                <a:r>
                  <a:rPr lang="en-US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dirty="0">
                    <a:latin typeface="TH SarabunPSK" pitchFamily="34" charset="-34"/>
                    <a:cs typeface="TH SarabunPSK" pitchFamily="34" charset="-34"/>
                  </a:rPr>
                  <a:t>เทียบกับคะแนนเต็ม </a:t>
                </a:r>
                <a:r>
                  <a:rPr lang="th-TH" dirty="0" smtClean="0">
                    <a:latin typeface="TH SarabunPSK" pitchFamily="34" charset="-34"/>
                    <a:cs typeface="TH SarabunPSK" pitchFamily="34" charset="-34"/>
                  </a:rPr>
                  <a:t>5</a:t>
                </a:r>
              </a:p>
              <a:p>
                <a:pPr marL="0" indent="0">
                  <a:buNone/>
                </a:pPr>
                <a:r>
                  <a:rPr lang="th-TH" sz="21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คะแนนที่ได้ </a:t>
                </a:r>
                <a:r>
                  <a:rPr lang="en-US" sz="21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18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ร้อยละของผลรวมถ่วงน้ำหนักของผลงานทางวิชาการของอาจารย์ประจำและนักวิจัย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18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ร้อยละของผลรวมถ่วงน้ำหนักของผลงาน</m:t>
                        </m:r>
                        <m:r>
                          <m:rPr>
                            <m:nor/>
                          </m:rPr>
                          <a:rPr lang="th-TH" sz="18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ทาง</m:t>
                        </m:r>
                        <m:r>
                          <m:rPr>
                            <m:nor/>
                          </m:rPr>
                          <a:rPr lang="th-TH" sz="18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วิชาการของอาจารย์ประจำและนักวิจัยที่กำหนดให้เป็นคะแนนเต็ม</m:t>
                        </m:r>
                        <m:r>
                          <m:rPr>
                            <m:nor/>
                          </m:rPr>
                          <a:rPr lang="th-TH" sz="18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h-TH" sz="18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9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x</a:t>
                </a:r>
                <a:r>
                  <a:rPr lang="th-TH" sz="19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endParaRPr lang="en-US" sz="1900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dirty="0"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404664"/>
                <a:ext cx="8291264" cy="5615136"/>
              </a:xfrm>
              <a:blipFill rotWithShape="1">
                <a:blip r:embed="rId2"/>
                <a:stretch>
                  <a:fillRect l="-1544" t="-108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8000" dirty="0" smtClean="0"/>
          </a:p>
          <a:p>
            <a:pPr marL="0" indent="0">
              <a:buNone/>
            </a:pPr>
            <a:r>
              <a:rPr lang="en-US" sz="8000" b="1" dirty="0" smtClean="0"/>
              <a:t> </a:t>
            </a:r>
            <a:endParaRPr lang="en-US" sz="8000" dirty="0"/>
          </a:p>
          <a:p>
            <a:endParaRPr lang="th-TH" sz="8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817667"/>
              </p:ext>
            </p:extLst>
          </p:nvPr>
        </p:nvGraphicFramePr>
        <p:xfrm>
          <a:off x="251520" y="389814"/>
          <a:ext cx="8640960" cy="5554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7848872"/>
              </a:tblGrid>
              <a:tr h="20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ค่าน้ำหนัก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0.20</a:t>
                      </a:r>
                      <a:endParaRPr lang="en-US" sz="1600" b="1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ทความวิจัยหรือบทความวิชาการฉบับสมบูรณ์ที่ตีพิมพ์ในรายงานสืบเนื่องจากการประชุมวิชาการระดับชาติ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0.40</a:t>
                      </a:r>
                      <a:endParaRPr lang="en-US" sz="16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ทความวิจัยหรือบทความวิชาการฉบับสมบูรณ์ที่ตีพิมพ์ในรายงานสืบเนื่องจากการประชุมวิชาการระดับนานาชาติ หรือในวารสารทางวิชาการระดับชาติที่ไม่อยู่ในฐานข้อมูล ตามประกาศ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ก.พ.อ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หรือระเบียบคณะกรรมการการอุดมศึกษาว่าด้วย หลักเกณฑ์การพิจารณาวารสารทางวิชาการสำหรับการเผยแพร่ผลงานทางวิชาการ พ.ศ.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2556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แต่สถาบันนำเสนอสภาสถาบันอนุมัติและจัดทำเป็นประกาศให้ทราบเป็นการทั่วไป และแจ้งให้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กพอ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./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กกอ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.ทราบภายใน 30 วันนับแต่วันที่ออกประกาศ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ผลงานได้รับการจดอนุสิทธิบัตร</a:t>
                      </a:r>
                      <a:endParaRPr lang="en-US" sz="1600" b="1" dirty="0" smtClean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0.60</a:t>
                      </a:r>
                      <a:endParaRPr lang="en-US" sz="16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บทความวิจัยหรือบทความวิชาการที่ตีพิมพ์ในวารสารวิชาการที่ปรากฏในฐานข้อมูล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TCI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กลุ่มที่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 </a:t>
                      </a:r>
                      <a:endParaRPr kumimoji="0" lang="th-TH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0.80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350645" algn="l"/>
                        </a:tabLst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บทความวิจัยหรือบทความวิชาการที่ตีพิมพ์ในวารสารวิชาการระดับนานาชาติที่ไม่อยู่ในฐานข้อมูล ตามประกาศ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ก.พ.อ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หรือระเบียบคณะกรรมการการอุดมศึกษาว่าด้วย หลักเกณฑ์การพิจารณาวารสารทางวิชาการสำหรับการเผยแพร่ผลงานทางวิชาการ พ.ศ.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2556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แต่สถาบันนำเสนอสภาสถาบันอนุมัติและจัดทำเป็นประกาศให้ทราบเป็นการทั่วไป และแจ้งให้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กพอ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./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กกอ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ทราบภายใน 30 วันนับแต่วันที่ออกประกาศ (ซึ่งไม่อยู่ใน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Beall’s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list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) หรือตีพิมพ์ในวารสารวิชาการที่ปรากฏในฐานข้อมูล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TCI 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กลุ่มที่ 1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1.00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ทความวิจัยหรือบทความวิชาการที่ตีพิมพ์ในวารสารวิชาการระดับนานาชาติที่ปรากฏในฐานข้อมูลระดับนานาชาติตามประกาศ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ก.พ.อ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หรือระเบียบคณะกรรมการการอุดมศึกษา ว่าด้วย หลักเกณฑ์การพิจารณาวารสารทางวิชาการสำหรับการเผยแพร่ผลงานทางวิชาการ พ.ศ.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2556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ผลงานได้รับการจดสิทธิบัตร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ผลงานวิชาการรับใช้สังคมที่ได้รับการประเมินผ่านเกณฑ์การขอตำแหน่งทางวิชาการแล้ว 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ผลงานวิจัยที่หน่วยงานหรือองค์กรระดับชาติว่าจ้างให้ดำเนินการ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ผลงานค้นพบพันธุ์พืช พันธุ์สัตว์ ที่ค้นพบใหม่และได้รับการจดทะเบียน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ตำราหรือ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หนังสือหรืองานแปลที่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ได้รับการประเมินผ่านเกณฑ์การขอตำแหน่งทางวิชาการแล้ว 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ตำราหรือ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หนังสือหรืองานแปลที่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่านการพิจารณาตามหลักเกณฑ์การประเมินตำแหน่งทางวิชาการแต่ไม่ได้นำมาขอรับการประเมินตำแหน่งทางวิชาการ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4554"/>
            <a:ext cx="4752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350963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กำหนดระดับคุณภาพผลงานทางวิชาการ ดังนี้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444" y="6021288"/>
            <a:ext cx="8640960" cy="584775"/>
          </a:xfrm>
          <a:prstGeom prst="rect">
            <a:avLst/>
          </a:prstGeom>
          <a:gradFill flip="none" rotWithShape="1">
            <a:gsLst>
              <a:gs pos="0">
                <a:srgbClr val="0796A9">
                  <a:tint val="66000"/>
                  <a:satMod val="160000"/>
                </a:srgbClr>
              </a:gs>
              <a:gs pos="50000">
                <a:srgbClr val="0796A9">
                  <a:tint val="44500"/>
                  <a:satMod val="160000"/>
                </a:srgbClr>
              </a:gs>
              <a:gs pos="100000">
                <a:srgbClr val="0796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การส่งบทความเพื่อพิจารณาคัดเลือกให้นำเสนอในการประชุมวิชาการต้องส่งเป็นฉบับสมบูรณ์ (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Full Paper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) และเมื่อได้รับการตอบรับและตีพิมพ์แล้ว การตีพิมพ์ต้องตีพิมพ์เป็นฉบับสมบูรณ์ซึ่งสามารถอยู่ในรูปแบบเอกสาร หรือสื่ออิเล็กทรอนิกส์ได้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81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8000" dirty="0" smtClean="0"/>
          </a:p>
          <a:p>
            <a:pPr marL="0" indent="0">
              <a:buNone/>
            </a:pPr>
            <a:r>
              <a:rPr lang="en-US" sz="8000" b="1" dirty="0" smtClean="0"/>
              <a:t> </a:t>
            </a:r>
            <a:endParaRPr lang="en-US" sz="8000" dirty="0"/>
          </a:p>
          <a:p>
            <a:pPr marL="0" indent="0">
              <a:buNone/>
            </a:pPr>
            <a:endParaRPr lang="th-TH" sz="8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3873"/>
              </p:ext>
            </p:extLst>
          </p:nvPr>
        </p:nvGraphicFramePr>
        <p:xfrm>
          <a:off x="395535" y="908720"/>
          <a:ext cx="8352928" cy="2083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3"/>
                <a:gridCol w="6984775"/>
              </a:tblGrid>
              <a:tr h="504056">
                <a:tc>
                  <a:txBody>
                    <a:bodyPr/>
                    <a:lstStyle/>
                    <a:p>
                      <a:pPr marL="96520"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ค่าน้ำหนัก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ระดับคุณภาพ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0.20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งานสร้างสรรค์ที่มีการเผยแพร่สู่สาธารณะในลักษณะใดลักษณะหนึ่ง หรือผ่านสื่ออิเล็กทรอนิกส์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online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0.40</a:t>
                      </a:r>
                      <a:endParaRPr lang="en-US" sz="20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งานสร้างสรรค์ที่ได้รับการเผยแพร่ในระดับสถาบัน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0.60</a:t>
                      </a:r>
                      <a:endParaRPr lang="en-US" sz="20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งานสร้างสรรค์ที่ได้รับการเผยแพร่ในระดับชาติ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0.80</a:t>
                      </a:r>
                      <a:endParaRPr lang="en-US" sz="20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งานสร้างสรรค์ที่ได้รับการเผยแพร่ในระดับความร่วมมือระหว่างประเทศ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1.00</a:t>
                      </a:r>
                      <a:endParaRPr lang="en-US" sz="20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งานสร้างสรรค์ที่ได้รับการเผยแพร่ในระดับภูมิภาคอาเซียน/นานาชาติ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216" y="313634"/>
            <a:ext cx="4752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350963" algn="l"/>
              </a:tabLst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กำหนดระดับคุณภาพงานสร้างสรรค์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ดังนี้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6820" y="3284984"/>
            <a:ext cx="8424935" cy="646331"/>
          </a:xfrm>
          <a:prstGeom prst="rect">
            <a:avLst/>
          </a:prstGeom>
          <a:gradFill flip="none" rotWithShape="1">
            <a:gsLst>
              <a:gs pos="0">
                <a:srgbClr val="0796A9">
                  <a:tint val="66000"/>
                  <a:satMod val="160000"/>
                </a:srgbClr>
              </a:gs>
              <a:gs pos="50000">
                <a:srgbClr val="0796A9">
                  <a:tint val="44500"/>
                  <a:satMod val="160000"/>
                </a:srgbClr>
              </a:gs>
              <a:gs pos="100000">
                <a:srgbClr val="0796A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50963" algn="l"/>
              </a:tabLst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ผลงานสร้างสรรค์ทุกชิ้นต้องผ่านการพิจารณาจากคณะกรรมการที่มีองค์ประกอบไม่น้อยกว่า 3 คน  โดยมีบุคคลภายนอกสถาบันร่วมพิจารณาด้วย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75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28083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tabLst>
                <a:tab pos="2149475" algn="l"/>
              </a:tabLs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การบริการวิชาการแก่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สังคม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88640"/>
            <a:ext cx="712879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การบริการวิชาการ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21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การบริการวิชาการแก่สังคม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ตัวบ่งชี้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การบริการวิชาการเป็นภารกิจหลักอีกอย่างหนึ่งของสถาบันอุดมศึกษา คณะควรคำนึงถึงกระบวนการในการให้บริการวิชาการแก่สังคม โดยศึกษาความต้องการของกลุ่มเป้าหมายนำมาจัดทำแผนบริการวิชาการประจำปีทั้งการบริการวิชาการที่ทำให้เกิดรายได้และการบริการวิชาการที่คณะจัดทำเพื่อสร้างประโยชน์แก่ชุมชน โดยมีการประเมินความสำเร็จของการบริการวิชาการ  และนำมาจัดทำเป็นแผนเพื่อพัฒนาการเรียนการสอนแก่นักศึกษาให้มีประสบการณ์จากสภาพจริงและนำมาใช้ประโยชน์จนเกิดผลลัพธ์ที่สร้างความพึงพอใจต่อชุมชนและสังคมอย่างต่อเนื่องแล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ยั่งยืน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เกณฑ์มาตรฐาน </a:t>
            </a:r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จัดทำแผนการบริการวิชาการประจำปีที่สอดคล้องกับความต้องการของสังคมและกำหนดตัวบ่งชี้วัดความสำเร็จในระดับแผนและโครงการบริการวิชาการแก่สังคมและเสนอกรรมการประจำคณะ เพื่อพิจารณาอนุมัติ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โครงการบริการวิชาการแก่สังคมตามแผน มีการจัดทำแผนการใช้ประโยชน์จากการบริการวิชาการเพื่อให้เกิดผลต่อการพัฒนานักศึกษา ชุมชน หรือสังคม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บริการวิชาการแก่สังคมในข้อ 1 อย่างน้อยต้องมีโครงการที่บริการแบบให้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เปล่า</a:t>
            </a:r>
          </a:p>
          <a:p>
            <a:pPr marL="617220" lvl="1" indent="-342900">
              <a:buFont typeface="+mj-lt"/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ประเมินความสำเร็จตามตัวบ่งชี้ของแผนและโครงการบริการวิชาการแก่สังคมในข้อ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และนำเสนอกรรมการประจำคณะ เพื่อพิจารณา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นำ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ผลการประเมินตามข้อ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4 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มาปรับปรุงแผนหรือพัฒนาการให้บริการวิชาการสังคม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คณะมีส่วนร่วมในการบริการวิชาการแก่สังคมในระดับสถาบัน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92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96840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3 – 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5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2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28803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tabLst>
                <a:tab pos="2149475" algn="l"/>
              </a:tabLst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	ระบบ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และกลไกการทำนุบำรุง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ศิลปะ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และ	วัฒนธรรม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842493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การทำนุบำรุงศิลปะและวัฒนธรรม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38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ระบบและกลไกการทำนุบำรุงศิลปะและวัฒนธรรม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ตัวบ่งชี้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สถาบันอุดมศึกษาต้องมีนโยบาย แผนงาน โครงสร้าง และการบริหารจัดการงานทำนุบำรุงศิลปะและวัฒนธรรมทั้งการอนุรักษ์ ฟื้นฟู สืบสาน เผยแพร่วัฒนธรรมไทย ภูมิปัญญาท้องถิ่นตามจุดเน้นของสถาบันอย่างมีประสิทธิภาพและ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ประสิทธิผล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มาตรฐาน </a:t>
            </a:r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กำหนดผู้รับผิดชอบในการทำนุบำรุงศิลปะและวัฒนธรรม 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จัดทำแผนด้านทำนุบำรุงศิลปะและวัฒนธรรม และกำหนดตัวบ่งชี้วัดความสำเร็จตามวัตถุประสงค์ของแผน รวมทั้งจัดสรรงบประมาณเพื่อให้สามารถดำเนินการได้ตามแผน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กำกับติดตามให้มีการดำเนินงานตามแผนด้านทำนุบำรุงศิลปะและวัฒนธรรม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เมินความสำเร็จตามตัวบ่งชี้ที่วัดความสำเร็จตามวัตถุประสงค์ของแผนด้านทำนุบำรุงศิลปะและวัฒนธรรม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นำผลการประเมินไปปรับปรุงแผนหรือกิจกรรมด้านทำนุบำรุงศิลปะและวัฒนธรรม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เผยแพร่กิจกรรมหรือการบริการด้านทำนุบำรุงศิลปะและวัฒนธรรมต่อสาธารณชน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กำหนดหรือสร้างมาตรฐานด้านศิลปะและวัฒนธรรมซึ่งเป็นที่ยอมรับในระดับชาติ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617220" lvl="1" indent="-342900">
              <a:buFont typeface="+mj-lt"/>
              <a:buAutoNum type="arabicPeriod"/>
            </a:pPr>
            <a:endParaRPr lang="en-US" sz="1000" dirty="0">
              <a:latin typeface="TH SarabunPSK" pitchFamily="34" charset="-34"/>
              <a:cs typeface="TH SarabunPSK" pitchFamily="34" charset="-34"/>
            </a:endParaRP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84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286920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3 – 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5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– 7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2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/>
                <a:cs typeface="TH SarabunPSK" pitchFamily="34" charset="-34"/>
              </a:rPr>
              <a:t>ผล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/>
                <a:cs typeface="TH SarabunPSK" pitchFamily="34" charset="-34"/>
              </a:rPr>
              <a:t>การบริหารจัดการหลักสูตรโดยรวม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.2  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</a:t>
            </a:r>
            <a:r>
              <a:rPr lang="th-TH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ประจำคณะที่มีคุณวุฒิปริญญาเอก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.3 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</a:t>
            </a:r>
            <a:r>
              <a:rPr lang="th-TH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ประจำคณะที่ดำรงตำแหน่งทางวิชาการ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นักศึกษาเต็มเวลาเทียบเท่าต่อจำนวนอาจารย์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</a:t>
            </a:r>
          </a:p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การบริการนักศึกษาระดับปริญญาตรี 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กิจกรรมนักศึกษาระดับปริญญาตรี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88640"/>
            <a:ext cx="712879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การผลิตบัณฑิต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81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tabLst>
                <a:tab pos="2149475" algn="l"/>
              </a:tabLst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	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การบริหารของคณะเพื่อการกำกับ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ติดตาม	ผลลัพธ์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กลุ่มสถาบัน และ	เอกลักษณ์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คณะ</a:t>
            </a:r>
          </a:p>
          <a:p>
            <a:pPr marL="0" indent="0">
              <a:buNone/>
              <a:tabLst>
                <a:tab pos="2149475" algn="l"/>
              </a:tabLst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ระบบกำกับการประกันคุณภาพหลักสูตร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842493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การบริหารจัดการ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5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บริหารของคณะเพื่อการกำกับติดตามผลลัพธ์ตาม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	กลุ่มสถาบัน และเอกลักษณ์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ของคณะ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ตัวบ่งชี้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สถาบันอุดมศึกษามี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กิจหลัก คือ การเรียนการสอน การวิจัย การบริการทางวิชาการแก่สังคม และการทำนุบำรุงศิลปะและวัฒนธรรม ในการดำเนิน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กิจหลัก สถาบันอุดมศึกษาจำเป็นต้องดำเนินงานผ่านคณะ ดังนั้น คณะต้องมีการพัฒนาแผนเพื่อกำหนดทิศทางการพัฒนาและการดำเนินงานของคณะให้สอดคล้องกับเป้าหมายและกลุ่มสถาบันตลอดจนมีการบริหารทั้งด้านบุคลากร การเงิน ความเสี่ยงและการประกันคุณภาพการศึกษา เพื่อสนับสนุนการดำเนินงานตาม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กิจหลักให้บรรลุตามเป้าหมายที่กำหนด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ไว้</a:t>
            </a:r>
          </a:p>
        </p:txBody>
      </p:sp>
    </p:spTree>
    <p:extLst>
      <p:ext uri="{BB962C8B-B14F-4D97-AF65-F5344CB8AC3E}">
        <p14:creationId xmlns:p14="http://schemas.microsoft.com/office/powerpoint/2010/main" val="28759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568952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มาตรฐาน </a:t>
            </a:r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แผนกล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ยุทธ์จากผลการวิเคราะห์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SWOT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โดยเชื่อมโยงกับวิสัยทัศน์ของคณะและสอดคล้องกับวิสัยทัศน์ของคณะ สถาบัน รวมทั้งสอดคล้องกับกลุ่มสถาบันและเอกลักษณ์ของคณะ และพัฒนาไปสู่แผนกลยุทธ์ทางการเงินและแผนปฏิบัติการประจำปีตามกรอบเวลาเพื่อให้บรรลุผลตามตัวบ่งชี้และเป้าหมายของแผนกลยุทธ์และเสนอผู้บริหารระดับสถาบันเพื่อพิจารณาอนุมัติ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ดำเนินการวิเคราะห์ข้อมูลทางการเงินที่ประกอบไปด้วยต้นทุนต่อหน่วยในแต่ละหลักสูตร สัดส่วนค่าใช้จ่ายเพื่อพัฒนานักศึกษา อาจารย์ บุคลากร การจัดการเรียนการสอน อย่างต่อเนื่อง เพื่อวิเคราะห์ความคุ้มค่าของการบริหารหลักสูตร ประสิทธิภาพ ประสิทธิผลในการผลิตบัณฑิต และโอกาสในการแข่งขัน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ดำเนินงานตามแผนบริหารความเสี่ยง ที่เป็นผลจากการวิเคราะห์และระบุปัจจัยเสี่ยงที่เกิดจากปัจจัยภายนอก หรือปัจจัยที่ไม่สามารถควบคุมได้ที่ส่งผลต่อการดำเนินงานตาม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กิจของคณะและให้ระดับความเสี่ยงลดลงจากเดิม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บริหารงานด้วยหลัก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บาลอย่างครบถ้วนทั้ง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ประการที่อธิบายการดำเนินงานอย่างชัดเจน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ค้นหาแนวปฏิบัติที่ดีจากความรู้ทั้งที่มีอยู่ในตัวบุคคล ทักษะของผู้มีประสบการณ์ตรง และแหล่งเรียนรู้อื่นๆ ตามประเด็นความรู้ อย่างน้อยครอบคลุม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กิจด้านการผลิตบัณฑิตและด้านการวิจัย จัดเก็บอย่างเป็นระบบโดยเผยแพร่ออกมาเป็นลายลักษณ์อักษรและนำมาปรับใช้ในการปฏิบัติงานจริง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การกำกับติดตามผลการดำเนินงานตามแผนการบริหารและแผนพัฒนาบุคลากรสายวิชาการและสาย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สนับสนุน</a:t>
            </a:r>
          </a:p>
          <a:p>
            <a:pPr lvl="1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ดำเนินงานด้านการประกันคุณภาพการศึกษาภายในตามระบบและกลไกที่เหมาะสมและสอดคล้องกับ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ิจและพัฒนาการของคณะที่ได้ปรับให้การดำเนินงานด้านการประกันคุณภาพเป็นส่วนหนึ่งของการบริหารงานคณะตามปกติที่ประกอบด้วย การควบคุมคุณภาพ การตรวจสอบคุณภาพ และการประเมินคุณภาพ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788670" lvl="1" indent="-514350">
              <a:buFont typeface="+mj-lt"/>
              <a:buAutoNum type="arabicPeriod"/>
            </a:pPr>
            <a:endParaRPr lang="en-US" sz="2200" dirty="0">
              <a:latin typeface="TH SarabunPSK" pitchFamily="34" charset="-34"/>
              <a:cs typeface="TH SarabunPSK" pitchFamily="34" charset="-34"/>
            </a:endParaRPr>
          </a:p>
          <a:p>
            <a:pPr marL="617220" lvl="1" indent="-342900">
              <a:buFont typeface="+mj-lt"/>
              <a:buAutoNum type="arabicPeriod"/>
            </a:pPr>
            <a:endParaRPr lang="en-US" sz="2200" dirty="0">
              <a:latin typeface="TH SarabunPSK" pitchFamily="34" charset="-34"/>
              <a:cs typeface="TH SarabunPSK" pitchFamily="34" charset="-34"/>
            </a:endParaRP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70468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3 – 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– 6 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0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ระบบกำกับการประกันคุณภาพหลักสูตร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ตัวบ่งชี้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บทบาทหน้าที่ของคณะในการกำกับการประกันคุณภาพการศึกษาระดับหลักสูตร  มีการดำเนินการตั้งแต่ การควบคุมคุณภาพ การติดตามตรวจสอบคุณภาพ และการพัฒนาคุณภาพ การพัฒนาตัวบ่งชี้และเกณฑ์การประเมินฯ จะมุ่งไปที่ระบบการประกันคุณภาพการศึกษามากกว่าการประเมินคุณภาพ เพื่อให้สามารถส่งเสริม สนับสนุน กำกับติดตาม การดำเนินงานให้เป็นไปตามที่กำหนด สะท้อนการจัดการศึกษาอย่างมี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0" indent="0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เกณฑ์มาตรฐาน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ีระบบและกลไกในการกำกับการดำเนินการประกันคุณภาพหลักสูตรให้เป็นไปตามองค์ประกอบการประกันคุณภาพหลักสูตร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มีคณะกรรมการกำกับ ติดตามการดำเนินงานให้เป็นไปตามระบบที่กำหนดในข้อ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และรายงานผลการติดตามให้กรรมการประจำคณะเพื่อพิจารณาทุกภาคการศึกษา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ีการจัดสรรทรัพยากรเพื่อสนับสนุนการดำเนินงานของหลักสูตรให้เกิดผลตามองค์ประกอบการประกันคุณภาพหลักสูตร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มีการประเมินคุณภาพหลักสูตรตามกำหนดเวลาทุกหลักสูตร และรายงานผลการประเมินให้กรรมการประจำคณะเพื่อพิจารณา 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นำผลการประเมินและข้อเสนอแนะจากกรรมการประจำคณะมาปรับปรุงหลักสูตรให้มีคุณภาพดีขึ้นอย่าง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ต่อเนื่อง</a:t>
            </a:r>
          </a:p>
          <a:p>
            <a:pPr marL="0" lvl="0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6.    มีผลการประเมินคุณภาพทุกหลักสูตรผ่านองค์ประกอบที่ 1 การกำกับมาตรฐาน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10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21098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3-4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5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83966"/>
              </p:ext>
            </p:extLst>
          </p:nvPr>
        </p:nvGraphicFramePr>
        <p:xfrm>
          <a:off x="323528" y="824661"/>
          <a:ext cx="8424936" cy="546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859476"/>
                <a:gridCol w="3621244"/>
              </a:tblGrid>
              <a:tr h="660123"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องค์ประกอบใน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การประกันคุณภาพสถาบัน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ตัวบ่งชี้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เกณฑ์การพิจารณา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การผลิตบัณฑิต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1.1 </a:t>
                      </a:r>
                      <a:r>
                        <a:rPr lang="th-TH" sz="2000" kern="1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ผลการบริหารจัดการหลักสูตรโดยรวม</a:t>
                      </a:r>
                      <a:endParaRPr lang="en-US" sz="20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ค่าเฉลี่ยของระดับคุณภาพของทุกหลักสูตร</a:t>
                      </a:r>
                      <a:r>
                        <a:rPr lang="th-TH" sz="2000" kern="12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ที่สถาบันรับผิดชอบ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514551">
                <a:tc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1.2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อาจารย์ประจำสถาบันที่มีคุณวุฒิปริญญาเอก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ร้อยละของอาจารย์ประจำสถาบันที่มีคุณวุฒิปริญญาเอก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84056">
                <a:tc>
                  <a:txBody>
                    <a:bodyPr/>
                    <a:lstStyle/>
                    <a:p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1.3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อาจารย์ประจำสถาบันที่ดำรงตำแหน่งทางวิชาการ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ร้อยละของอาจารย์ประจำสถาบันที่ดำรงตำแหน่งทางวิชาการ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16295">
                <a:tc>
                  <a:txBody>
                    <a:bodyPr/>
                    <a:lstStyle/>
                    <a:p>
                      <a:endParaRPr lang="th-TH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1.4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การบริการนักศึกษาระดับปริญญาตรี 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6 ข้อ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53360">
                <a:tc>
                  <a:txBody>
                    <a:bodyPr/>
                    <a:lstStyle/>
                    <a:p>
                      <a:endParaRPr lang="th-TH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1.5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กิจกรรมนักศึกษาระดับปริญญาตรี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6 ข้อ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14551">
                <a:tc>
                  <a:txBody>
                    <a:bodyPr/>
                    <a:lstStyle/>
                    <a:p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การวิจัย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b="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2.1 ระบบและกลไกการบริหารและพัฒนางานวิจัยหรืองานสร้างสรรค์ </a:t>
                      </a:r>
                      <a:endParaRPr lang="th-TH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6 ข้อ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14551">
                <a:tc>
                  <a:txBody>
                    <a:bodyPr/>
                    <a:lstStyle/>
                    <a:p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2.2 เงินสนับสนุนงานวิจัยและงานสร้างสรรค์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คะแนนเฉลี่ยของคะแนนประเมินระดับคณะและหน่วยงานวิจัย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14551">
                <a:tc>
                  <a:txBody>
                    <a:bodyPr/>
                    <a:lstStyle/>
                    <a:p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2.3 ผลงานทางวิชาการของอาจารย์ประจำและนักวิจัย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คะแนนเฉลี่ยของคะแนนประเมินระดับคณะและหน่วยงานวิจัย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26064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ระบบการประกันคุณภาพภายใน ระดับสถาบัน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28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516" y="260647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688478"/>
              </p:ext>
            </p:extLst>
          </p:nvPr>
        </p:nvGraphicFramePr>
        <p:xfrm>
          <a:off x="251520" y="914960"/>
          <a:ext cx="8568951" cy="478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89"/>
                <a:gridCol w="3205895"/>
                <a:gridCol w="3312367"/>
              </a:tblGrid>
              <a:tr h="624428"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องค์ประกอบใน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การประกันคุณภาพสถาบัน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ตัวบ่งชี้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เกณฑ์การพิจารณา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70901">
                <a:tc>
                  <a:txBody>
                    <a:bodyPr/>
                    <a:lstStyle/>
                    <a:p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 </a:t>
                      </a:r>
                      <a:r>
                        <a:rPr kumimoji="0" lang="th-TH" sz="2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การบริการวิชาการ</a:t>
                      </a:r>
                      <a:endParaRPr lang="th-TH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3.1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การบริการวิชาการแก่สังคม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6 ข้อ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20799">
                <a:tc>
                  <a:txBody>
                    <a:bodyPr/>
                    <a:lstStyle/>
                    <a:p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4. </a:t>
                      </a:r>
                      <a:r>
                        <a:rPr kumimoji="0" lang="th-TH" sz="2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การทำนุบำรุงศิลปะและวัฒนธรรม </a:t>
                      </a:r>
                      <a:endParaRPr lang="th-TH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4.1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ระบบและกลไกการทำนุบำรุงศิลปะและวัฒนธรรม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7 ข้อ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64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การบริหารจัดการ</a:t>
                      </a:r>
                      <a:endParaRPr lang="en-U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5.1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การบริหารของสถาบันเพื่อการกำกับติดตามผลลัพธ์ตาม</a:t>
                      </a:r>
                      <a:r>
                        <a:rPr kumimoji="0" lang="th-TH" sz="20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พันธ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กิจ กลุ่มสถาบัน และเอกลักษณ์ของสถาบัน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7 ข้อ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08687"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5.2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ผลการบริหารงานของคณะ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คะแนนเฉลี่ยของผลการประเมินระดับคณะ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ทุกคณะ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65576"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5.3 ระบบกำกับการประกันคุณภาพหลักสูตรและคณะ</a:t>
                      </a:r>
                      <a:endParaRPr lang="th-TH" sz="2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เกณฑ์มาตรฐาน 6 ข้อ</a:t>
                      </a:r>
                      <a:endParaRPr lang="th-TH" sz="2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26064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ระบบการประกันคุณภาพภายใน ระดับสถาบัน (ต่อ)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4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/>
                <a:cs typeface="TH SarabunPSK" pitchFamily="34" charset="-34"/>
              </a:rPr>
              <a:t>ผล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/>
                <a:cs typeface="TH SarabunPSK" pitchFamily="34" charset="-34"/>
              </a:rPr>
              <a:t>การบริหารจัดการหลักสูตรโดยรวม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.2  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อาจารย์ประจำสถาบันที่</a:t>
            </a:r>
            <a:r>
              <a:rPr lang="th-TH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มีคุณวุฒิปริญญาเอก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.3 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อาจารย์ประจำสถาบันที่</a:t>
            </a:r>
            <a:r>
              <a:rPr lang="th-TH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ดำรงตำแหน่งทางวิชาการ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บริการนักศึกษาระดับปริญญาตรี </a:t>
            </a:r>
            <a:endParaRPr lang="th-TH" sz="3200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นักศึกษาระดับปริญญา</a:t>
            </a:r>
            <a:r>
              <a:rPr lang="th-TH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ตรี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88640"/>
            <a:ext cx="712879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การผลิตบัณฑิต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61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428604"/>
                <a:ext cx="8424936" cy="5808708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:r>
                  <a:rPr lang="th-TH" sz="5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ตัวบ่งชี้ที่ </a:t>
                </a:r>
                <a:r>
                  <a:rPr lang="en-US" sz="5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th-TH" sz="5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.1	ผลการบริหารจัดการหลักสูตรโดยรวม</a:t>
                </a:r>
                <a:endParaRPr lang="en-US" sz="5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endParaRPr lang="th-TH" sz="34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r>
                  <a:rPr lang="th-TH" sz="4200" b="1" dirty="0" smtClean="0">
                    <a:latin typeface="TH SarabunPSK" pitchFamily="34" charset="-34"/>
                    <a:cs typeface="TH SarabunPSK" pitchFamily="34" charset="-34"/>
                  </a:rPr>
                  <a:t>ชนิดของตัวบ่งชี้</a:t>
                </a:r>
                <a:r>
                  <a:rPr lang="en-US" sz="4200" dirty="0" smtClean="0"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4200" dirty="0" smtClean="0">
                    <a:latin typeface="TH SarabunPSK" pitchFamily="34" charset="-34"/>
                    <a:cs typeface="TH SarabunPSK" pitchFamily="34" charset="-34"/>
                  </a:rPr>
                  <a:t>ผลลัพธ์</a:t>
                </a:r>
                <a:endParaRPr lang="en-US" sz="42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endParaRPr lang="th-TH" sz="34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r>
                  <a:rPr lang="th-TH" sz="4200" b="1" dirty="0" smtClean="0">
                    <a:latin typeface="TH SarabunPSK" pitchFamily="34" charset="-34"/>
                    <a:cs typeface="TH SarabunPSK" pitchFamily="34" charset="-34"/>
                  </a:rPr>
                  <a:t>คำอธิบายตัวบ่งชี้</a:t>
                </a:r>
                <a:r>
                  <a:rPr lang="en-US" sz="4200" dirty="0" smtClean="0"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3400" dirty="0" smtClean="0">
                    <a:latin typeface="TH SarabunPSK" pitchFamily="34" charset="-34"/>
                    <a:cs typeface="TH SarabunPSK" pitchFamily="34" charset="-34"/>
                  </a:rPr>
                  <a:t>	</a:t>
                </a:r>
              </a:p>
              <a:p>
                <a:pPr marL="0" indent="0">
                  <a:buNone/>
                </a:pPr>
                <a:r>
                  <a:rPr lang="th-TH" sz="3600" dirty="0" smtClean="0"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4200" dirty="0" smtClean="0">
                    <a:latin typeface="TH SarabunPSK" pitchFamily="34" charset="-34"/>
                    <a:cs typeface="TH SarabunPSK" pitchFamily="34" charset="-34"/>
                  </a:rPr>
                  <a:t>ผลการดำเนินการของแต่ละหลักสูตรในสถาบัน  ซึ่งสามารถสะท้อนคุณภาพของบัณฑิตในหลักสูตรที่สถาบันรับผิดชอบ</a:t>
                </a:r>
                <a:endParaRPr lang="en-US" sz="42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endParaRPr lang="th-TH" sz="42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r>
                  <a:rPr lang="th-TH" sz="4200" b="1" dirty="0" smtClean="0">
                    <a:latin typeface="TH SarabunPSK" pitchFamily="34" charset="-34"/>
                    <a:cs typeface="TH SarabunPSK" pitchFamily="34" charset="-34"/>
                  </a:rPr>
                  <a:t>เกณฑ์การประเมิน	</a:t>
                </a:r>
                <a:endParaRPr lang="en-US" sz="42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r>
                  <a:rPr lang="th-TH" sz="4200" dirty="0" smtClean="0">
                    <a:latin typeface="TH SarabunPSK" pitchFamily="34" charset="-34"/>
                    <a:cs typeface="TH SarabunPSK" pitchFamily="34" charset="-34"/>
                  </a:rPr>
                  <a:t>		ค่าเฉลี่ยของคะแนนประเมินทุกหลักสูตรที่สถาบันรับผิดชอบ</a:t>
                </a:r>
                <a:endParaRPr lang="en-US" sz="42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r>
                  <a:rPr lang="th-TH" sz="3600" b="1" dirty="0" smtClean="0">
                    <a:latin typeface="TH SarabunPSK" pitchFamily="34" charset="-34"/>
                    <a:cs typeface="TH SarabunPSK" pitchFamily="34" charset="-34"/>
                  </a:rPr>
                  <a:t>		</a:t>
                </a:r>
                <a:endParaRPr lang="en-US" sz="36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r>
                  <a:rPr lang="th-TH" sz="36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 </a:t>
                </a:r>
              </a:p>
              <a:p>
                <a:pPr>
                  <a:buNone/>
                </a:pPr>
                <a:r>
                  <a:rPr lang="th-TH" sz="36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		คะแนนที่ได้ </a:t>
                </a:r>
                <a:r>
                  <a:rPr lang="en-US" sz="38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38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ผลรวมของค่าคะแนนประเมินของทุกหลักสูต</m:t>
                        </m:r>
                        <m:r>
                          <m:rPr>
                            <m:nor/>
                          </m:rPr>
                          <a:rPr lang="th-TH" sz="38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38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จำนวนหลักสูตรทั้งหมดที่สถาบันรับผิดชอบ</m:t>
                        </m:r>
                        <m:r>
                          <m:rPr>
                            <m:nor/>
                          </m:rPr>
                          <a:rPr lang="en-US" sz="38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50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en-US" sz="5000" dirty="0"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endParaRPr lang="en-US" sz="36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r>
                  <a:rPr lang="en-US" b="1" dirty="0" smtClean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>
                  <a:buNone/>
                </a:pPr>
                <a:r>
                  <a:rPr lang="en-US" sz="4200" dirty="0" smtClean="0"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4200" b="1" dirty="0" smtClean="0">
                    <a:latin typeface="TH SarabunPSK" pitchFamily="34" charset="-34"/>
                    <a:cs typeface="TH SarabunPSK" pitchFamily="34" charset="-34"/>
                  </a:rPr>
                  <a:t>หมายเหตุ </a:t>
                </a:r>
                <a:r>
                  <a:rPr lang="en-US" sz="4200" b="1" dirty="0" smtClean="0">
                    <a:latin typeface="TH SarabunPSK" pitchFamily="34" charset="-34"/>
                    <a:cs typeface="TH SarabunPSK" pitchFamily="34" charset="-34"/>
                  </a:rPr>
                  <a:t>: </a:t>
                </a:r>
                <a:r>
                  <a:rPr lang="th-TH" sz="42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4200" dirty="0" smtClean="0">
                    <a:latin typeface="TH SarabunPSK" pitchFamily="34" charset="-34"/>
                    <a:cs typeface="TH SarabunPSK" pitchFamily="34" charset="-34"/>
                  </a:rPr>
                  <a:t>หลักสูตรที่ได้รับการรับรองโดยระบบอื่นๆ ตามที่คณะกรรมการประกันคุณภาพภายในระดับอุดมศึกษาเห็นชอบ  </a:t>
                </a:r>
              </a:p>
              <a:p>
                <a:pPr>
                  <a:buNone/>
                </a:pPr>
                <a:r>
                  <a:rPr lang="th-TH" sz="4200" dirty="0"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4200" dirty="0" smtClean="0">
                    <a:latin typeface="TH SarabunPSK" pitchFamily="34" charset="-34"/>
                    <a:cs typeface="TH SarabunPSK" pitchFamily="34" charset="-34"/>
                  </a:rPr>
                  <a:t>	ไม่ต้องนำคะแนนการประเมินของหลักสูตรนั้นมาคำนวณในตัวบ่งชี้นี้ แต่ต้องรายงานผลการรับรองตามระบบนั้น</a:t>
                </a:r>
              </a:p>
              <a:p>
                <a:pPr>
                  <a:buNone/>
                </a:pPr>
                <a:r>
                  <a:rPr lang="th-TH" sz="4200" dirty="0"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4200" dirty="0" smtClean="0">
                    <a:latin typeface="TH SarabunPSK" pitchFamily="34" charset="-34"/>
                    <a:cs typeface="TH SarabunPSK" pitchFamily="34" charset="-34"/>
                  </a:rPr>
                  <a:t>	ในตัวบ่งชี้นี้ให้ครบถ้วน</a:t>
                </a:r>
                <a:endParaRPr lang="th-TH" sz="4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428604"/>
                <a:ext cx="8424936" cy="5808708"/>
              </a:xfrm>
              <a:blipFill rotWithShape="1">
                <a:blip r:embed="rId2"/>
                <a:stretch>
                  <a:fillRect l="-1158" t="-1784" r="-11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8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332656"/>
                <a:ext cx="8568952" cy="61206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ตัวบ่งชี้ที่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.1	</a:t>
                </a:r>
                <a:r>
                  <a:rPr lang="th-TH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ผล</a:t>
                </a:r>
                <a:r>
                  <a: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การบริหารจัดการหลักสูตรโดยรวม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ชนิด</a:t>
                </a:r>
                <a:r>
                  <a:rPr lang="th-TH" sz="2000" b="1" dirty="0">
                    <a:latin typeface="TH SarabunPSK" pitchFamily="34" charset="-34"/>
                    <a:cs typeface="TH SarabunPSK" pitchFamily="34" charset="-34"/>
                  </a:rPr>
                  <a:t>ของตัว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บ่งชี้	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ผลลัพธ์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คำอธิบาย</a:t>
                </a:r>
                <a:r>
                  <a:rPr lang="th-TH" sz="2000" b="1" dirty="0">
                    <a:latin typeface="TH SarabunPSK" pitchFamily="34" charset="-34"/>
                    <a:cs typeface="TH SarabunPSK" pitchFamily="34" charset="-34"/>
                  </a:rPr>
                  <a:t>ตัวบ่งชี้</a:t>
                </a:r>
              </a:p>
              <a:p>
                <a:pPr marL="0" indent="0">
                  <a:buNone/>
                </a:pP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	ผล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การดำเนินการของทุกหลักสูตรใน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คณะ ซึ่ง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สามารถสะท้อนคุณภาพของบัณฑิตในหลักสูตรที่คณะรับผิดชอบ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th-TH" sz="2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เกณฑ์</a:t>
                </a:r>
                <a:r>
                  <a:rPr lang="th-TH" sz="2000" b="1" dirty="0">
                    <a:latin typeface="TH SarabunPSK" pitchFamily="34" charset="-34"/>
                    <a:cs typeface="TH SarabunPSK" pitchFamily="34" charset="-34"/>
                  </a:rPr>
                  <a:t>การประเมิน	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	ค่าเฉลี่ยของคะแนนประเมินทุกห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ลักสูตรที่คณะรับผิดชอบ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20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สูตร</a:t>
                </a:r>
                <a:r>
                  <a:rPr lang="th-TH" sz="2000" b="1" dirty="0">
                    <a:latin typeface="TH SarabunPSK" pitchFamily="34" charset="-34"/>
                    <a:cs typeface="TH SarabunPSK" pitchFamily="34" charset="-34"/>
                  </a:rPr>
                  <a:t>การคำนวณ 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คะแนนที่ได้ </a:t>
                </a: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latin typeface="TH SarabunPSK" pitchFamily="34" charset="-34"/>
                            <a:cs typeface="TH SarabunPSK" pitchFamily="34" charset="-34"/>
                          </a:rPr>
                          <m:t>ผลรวมของค่าคะแนนประเมินของทุกหลักสูตร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latin typeface="TH SarabunPSK" pitchFamily="34" charset="-34"/>
                            <a:cs typeface="TH SarabunPSK" pitchFamily="34" charset="-34"/>
                          </a:rPr>
                          <m:t>จำนวนหลักสูตรทั้งหมดที่คณะรับผิดชอบ</m:t>
                        </m:r>
                      </m:den>
                    </m:f>
                  </m:oMath>
                </a14:m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20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หมาย</a:t>
                </a:r>
                <a:r>
                  <a:rPr lang="th-TH" sz="2000" b="1" dirty="0">
                    <a:latin typeface="TH SarabunPSK" pitchFamily="34" charset="-34"/>
                    <a:cs typeface="TH SarabunPSK" pitchFamily="34" charset="-34"/>
                  </a:rPr>
                  <a:t>เหตุ </a:t>
                </a: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: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หลักสูตรที่ได้รับการ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รับรองโดยระบบอื่นๆ ตามที่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คณะกรรมการประกันคุณภาพภายในระดับอุดมศึกษาเห็นชอบ 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ไม่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ต้องนำคะแนนการประเมินของหลักสูตรนั้นมาคำนวณในตัวบ่งชี้นี้ แต่ต้องรายงานผลการ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รับรองตามระบบนั้นๆ ใน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ตัวบ่งชี้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นี้</a:t>
                </a:r>
                <a:b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ให้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ครบถ้วน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</a:p>
              <a:p>
                <a:endParaRPr lang="th-TH" sz="20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332656"/>
                <a:ext cx="8568952" cy="6120680"/>
              </a:xfrm>
              <a:blipFill rotWithShape="1">
                <a:blip r:embed="rId2"/>
                <a:stretch>
                  <a:fillRect l="-1138" t="-89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5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.2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อาจารย์ประจำสถาบันที่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มีคุณวุฒิปริญญาเอก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ปัจจัย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นำเข้า 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ตัวบ่งชี้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การศึกษาระดับอุดมศึกษาถือเป็นการศึกษาระดับสูงสุดที่ต้องการบุคลากรที่มีความรู้ความสามารถและความลุ่มลึกทางวิชาการ เพื่อปฏิบัติ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กิจสำคัญของสถาบันในการผลิตบัณฑิต ศึกษาวิจัยเพื่อการติดตามความก้าวหน้าทางวิชาการและการพัฒนาองค์ความรู้ ดังนั้น สถาบันจึงควรมีอาจารย์ที่มีระดับคุณวุฒิทางการศึกษาที่ตรงหรือสัมพันธ์กับหลักสูตรที่เปิดสอนในสัดส่วนที่เหมาะสมกับ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กิจหรือจุดเน้นของหลักสูตร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1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โดยการแปลงค่าร้อยละของอาจารย์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ประจำสถาบันที่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มีคุณวุฒิปริญญาเอกเป็นคะแนนระหว่าง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0 –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5</a:t>
            </a:r>
          </a:p>
          <a:p>
            <a:pPr marL="0" indent="0">
              <a:buNone/>
            </a:pP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1. เกณฑ์เฉพาะสถาบันกลุ่ม ข และ ค2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ร้อยละของอาจารย์ประจำสถาบันที่มีคุณวุฒิปริญญาเอกที่กำหนดให้เป็นคะแนนเต็ม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5 =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40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ขึ้นไป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2. เกณฑ์เฉพาะสถาบันกลุ่ม ค1 และ ง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ร้อยละของอาจารย์ประจำสถาบันที่มีคุณวุฒิปริญญาเอกที่กำหนดให้เป็นคะแนนเต็ม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5 =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ร้อยละ80 ขึ้นไป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12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88640"/>
                <a:ext cx="8712968" cy="61926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.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คำนวณค่าร้อยละของอาจารย์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ประจำสถาบันที่มีคุณวุฒิ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ปริญญาเอก ตามสูตร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		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สถาบัน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ที่มีคุณวุฒิปริญญาเอก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ำสถาบัน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ทั้งหมด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100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2000" dirty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2.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แปลงค่าร้อยละที่คำนวณได้ในข้อ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เทียบกับคะแนนเต็ม 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5</a:t>
                </a:r>
              </a:p>
              <a:p>
                <a:pPr marL="0" indent="0">
                  <a:buNone/>
                </a:pPr>
                <a:r>
                  <a:rPr lang="th-TH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คะแนนที่ได้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สถาบัน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ที่มีคุณวุฒิปริญญาเอก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สถาบัน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ที่มีคุณวุฒิปริญญาเอกที่กำหนดให้เป็นคะแนนเต็ม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b="1" dirty="0">
                    <a:latin typeface="TH SarabunPSK" pitchFamily="34" charset="-34"/>
                    <a:cs typeface="TH SarabunPSK" pitchFamily="34" charset="-34"/>
                  </a:rPr>
                  <a:t>หมายเหตุ</a:t>
                </a: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 :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คุณวุฒิปริญญาเอกพิจารณาจากระดับคุณวุฒิที่ได้รับหรือเทียบเท่าตามหลักเกณฑ์การพิจารณา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คุณวุฒิของกระทรวงศึกษาธิการ  กรณี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ที่มีการปรับวุฒิการศึกษาให้มีหลักฐานการสำเร็จการศึกษาภายในรอบปีการศึกษานั้นทั้งนี้ อาจใช้คุณวุฒิอื่นเทียบเท่าคุณวุฒิปริญญาเอกได้สำหรับกรณีที่บางสาขาวิชาชีพมีคุณวุฒิอื่นที่เหมาะสมกว่าทั้งนี้ต้องได้รับความเห็นชอบจากคณะกรรมการการ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อุดมศึกษา</a:t>
                </a:r>
                <a:endParaRPr lang="th-TH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การ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นับจำนวนอาจารย์ประจำ ให้นับตามปีการศึกษาและนับทั้งที่ปฏิบัติงานจริงและลาศึกษาต่อ ในกรณีที่มีอาจารย์บรรจุใหม่ให้คำนวณตามเกณฑ์อาจารย์ประจำที่ระบุในคำชี้แจงเกี่ยวกับการนับจำนวนอาจารย์ประจำและนักวิจัย</a:t>
                </a:r>
                <a:endParaRPr lang="en-US" sz="2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</a:p>
              <a:p>
                <a:endParaRPr lang="th-TH" sz="20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88640"/>
                <a:ext cx="8712968" cy="6192688"/>
              </a:xfrm>
              <a:blipFill rotWithShape="1">
                <a:blip r:embed="rId2"/>
                <a:stretch>
                  <a:fillRect l="-1748" t="-1280" b="-590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8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อาจารย์ประจำสถาบันที่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ดำรงตำแหน่งทางวิชาการ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9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ปัจจัย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นำเข้า 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9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สถาบันอุดมศึกษาถือเป็นขุมปัญญาของประเทศ และมีความรับผิดชอบที่จะต้องส่งเสริมให้อาจารย์ในสถาบันทำการศึกษาวิจัยเพื่อแสวงหาและพัฒนาองค์ความรู้ในศาสตร์สาขาวิชาต่างๆ อย่างต่อเนื่อง เพื่อนำไปใช้ในการเรียนการสอน รวมทั้งการแก้ไขปัญหาและพัฒนาประเทศ การดำรงตำแหน่งทางวิชาการเป็นสิ่งสะท้อนการปฏิบัติงานดังกล่าวของอาจารย์ตาม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กิจ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การประเมิน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โดยการแปลง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ค่าร้อยละของอาจารย์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ประจำสถาบันที่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ดำรงตำแหน่งทางวิชาการเป็นคะแนนระหว่าง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0 – 5 </a:t>
            </a:r>
          </a:p>
          <a:p>
            <a:pPr marL="0" indent="0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 เกณฑ์เฉพาะสถาบันกลุ่ม ข และ ค2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ร้อยละของอาจารย์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ประจำสถาบันที่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ดำรงตำแหน่งผู้ช่วยศาสตราจารย์ รองศาสตราจารย์ และศาสตราจารย์รวมกัน ที่กำหนดให้เป็นคะแนนเต็ม 5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 60 ขึ้นไป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 เกณฑ์เฉพาะสถาบันกลุ่ม ค1 และ ง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ร้อยละของอาจารย์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ประจำสถาบันที่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ดำรงตำแหน่งผู้ช่วยศาสตราจารย์ รองศาสตราจารย์ และศาสตราจารย์รวมกัน ที่กำหนดให้เป็นคะแนนเต็ม 5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 80 ขึ้นไป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5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88640"/>
                <a:ext cx="8712968" cy="41764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1.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คำนวณค่าร้อยละของอาจารย์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ประจำสถาบันที่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ดำรงตำแหน่งทางวิชาการ ตามสูตร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</m:t>
                        </m:r>
                        <m:r>
                          <m:rPr>
                            <m:nor/>
                          </m:rPr>
                          <a:rPr lang="th-TH" sz="2000" b="0" i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สถาบัน</m:t>
                        </m:r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ที่ดำรงตำแหน่งทางวิชาการ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</m:t>
                        </m:r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สถาบัน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ทั้งหมด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100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2000" dirty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2.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แปลงค่าร้อยละที่คำนวณได้ในข้อ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เทียบกับคะแนนเต็ม 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5</a:t>
                </a:r>
              </a:p>
              <a:p>
                <a:pPr marL="0" indent="0">
                  <a:buNone/>
                </a:pPr>
                <a:r>
                  <a:rPr lang="th-TH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คะแนนที่ได้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</m:t>
                        </m:r>
                        <m:r>
                          <m:rPr>
                            <m:nor/>
                          </m:rPr>
                          <a:rPr lang="th-TH" sz="2000" b="0" i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สถาบัน</m:t>
                        </m:r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ที่ดำรงตำแหน่งทางวิชาการ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</m:t>
                        </m:r>
                        <m:r>
                          <m:rPr>
                            <m:nor/>
                          </m:rPr>
                          <a:rPr lang="th-TH" sz="2000" b="0" i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สถาบัน</m:t>
                        </m:r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ที่ดำรงตำแหน่งทางวิชาการที่กำหนดให้เป็นคะแนนเต็ม 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</a:p>
              <a:p>
                <a:pPr marL="0" indent="0">
                  <a:buNone/>
                </a:pPr>
                <a:endParaRPr lang="th-TH" sz="20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88640"/>
                <a:ext cx="8712968" cy="4176464"/>
              </a:xfrm>
              <a:blipFill rotWithShape="1">
                <a:blip r:embed="rId2"/>
                <a:stretch>
                  <a:fillRect l="-1748" t="-189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0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การบริการนักศึกษาระดับปริญญาตรี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ของตัว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บ่งชี้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กระบวนการ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ตัวบ่งชี้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สถาบันอุดมศึกษาควรจัดบริการด้านต่างๆ ให้นักศึกษาอย่างครบถ้วนตั้งแต่การให้คำปรึกษา ทั้งด้านวิชาการและการใช้ชีวิต จัดบริการข้อมูลหน่วยงานที่ให้บริการ เช่น ทุนกู้ยืมการศึกษา แหล่งทุนการศึกษาต่อ การบริการจัดหางาน แหล่งข้อมูลการฝึกประสบการณ์วิชาชีพ การเตรียมความพร้อมเพื่อการทำงานเมื่อสำเร็จการศึกษา ข้อมูลข่าวสารความเคลื่อนไหวในและนอกสถาบันที่จำเป็นแก่นักศึกษาและศิษย์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เก่า</a:t>
            </a:r>
          </a:p>
          <a:p>
            <a:pPr marL="0" indent="0">
              <a:buNone/>
            </a:pP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มาตรฐาน	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จัดบริการให้คำปรึกษา แนะแนวด้านการใช้ชีวิต และการเข้าสู่อาชีพแก่นักศึกษาในสถาบัน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มีการให้ข้อมูลของหน่วยงานที่ให้บริการกิจกรรมพิเศษนอกหลักสูตร แหล่งงานทั้งเต็มเวลาและนอกเวลาแก่นักศึกษา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จัดกิจกรรมเตรียมความพร้อมเพื่อการทำงานเมื่อสำเร็จการศึกษาแก่นักศึกษา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ประเมินคุณภาพของการจัดกิจกรรมและการจัดบริการในข้อ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1-3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ทุกข้อไม่ต่ำกว่า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3.51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จากคะแนนเต็ม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5</a:t>
            </a: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นำผลการประเมินจากข้อ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มาปรับปรุงพัฒนาการให้บริการและการให้ข้อมูล เพื่อส่งให้ผลการประเมินสูงขึ้นหรือเป็นไปตามความคาดหวังของนักศึกษา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ให้ข้อมูลและความรู้ที่เป็นประโยชน์แก่ศิษย์เก่า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75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15381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2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400" spc="-2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ข้อ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   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3-4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7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กิจกรรมนักศึกษาระดับปริญญา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ตรี</a:t>
            </a:r>
          </a:p>
          <a:p>
            <a:pPr marL="0" indent="0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บ่งชี้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กระบวนการ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สถาบันอุดมศึกษาต้องส่งเสริมให้มีการจัดกิจกรรมนักศึกษาต่าง ๆ อย่างเหมาะสมและครบถ้วน กิจกรรมนักศึกษาหมายถึงกิจกรรมเสริมหลักสูตรที่ดำเนินการทั้งโดยสถาบันและโดยองค์กรนักศึกษา เป็นกิจกรรมที่ผู้เข้าร่วมจะมีโอกาสได้รับการพัฒนาสติปัญญา สังคม อารมณ์ ร่างกาย และคุณธรรมจริยธรรมสอดคล้องกับคุณลักษณะของบัณฑิตที่พึงประสงค์ 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87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มาตรฐาน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จัดทำแผนการจัดกิจกรรมพัฒนานักศึกษาในภาพรวมของสถาบันโดยให้นักศึกษามีส่วนร่วมในการจัดทำแผนและการจัดกิจกรรม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ในแผนการจัดกิจกรรมพัฒนานักศึกษาให้ดำเนินกิจกรรมในประเภทต่อไปนี้ให้ครบถ้วน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982663" lvl="1" indent="-266700"/>
            <a:r>
              <a:rPr lang="th-TH" dirty="0">
                <a:latin typeface="TH SarabunPSK" pitchFamily="34" charset="-34"/>
                <a:cs typeface="TH SarabunPSK" pitchFamily="34" charset="-34"/>
              </a:rPr>
              <a:t>กิจกรรมส่งเสริมคุณลักษณะบัณฑิตที่พึงประสงค์ที่กำหนดโดยสถาบัน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982663" lvl="1" indent="-266700"/>
            <a:r>
              <a:rPr lang="th-TH" dirty="0">
                <a:latin typeface="TH SarabunPSK" pitchFamily="34" charset="-34"/>
                <a:cs typeface="TH SarabunPSK" pitchFamily="34" charset="-34"/>
              </a:rPr>
              <a:t>กิจกรรมกีฬา หรือการส่งเสริมสุขภาพ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982663" lvl="1" indent="-266700"/>
            <a:r>
              <a:rPr lang="th-TH" dirty="0">
                <a:latin typeface="TH SarabunPSK" pitchFamily="34" charset="-34"/>
                <a:cs typeface="TH SarabunPSK" pitchFamily="34" charset="-34"/>
              </a:rPr>
              <a:t>กิจกรรมบำเพ็ญประโยชน์ หรือรักษาสิ่งแวดล้อม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982663" lvl="1" indent="-266700"/>
            <a:r>
              <a:rPr lang="th-TH" dirty="0">
                <a:latin typeface="TH SarabunPSK" pitchFamily="34" charset="-34"/>
                <a:cs typeface="TH SarabunPSK" pitchFamily="34" charset="-34"/>
              </a:rPr>
              <a:t>กิจกรรมเสริมสร้างคุณธรรมและจริยธรรม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982663" lvl="1" indent="-266700"/>
            <a:r>
              <a:rPr lang="th-TH" dirty="0">
                <a:latin typeface="TH SarabunPSK" pitchFamily="34" charset="-34"/>
                <a:cs typeface="TH SarabunPSK" pitchFamily="34" charset="-34"/>
              </a:rPr>
              <a:t>กิจกรรมส่งเสริมศิลปะและวัฒนธรรม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จัดกิจกรรมให้ความรู้และทักษะการประกันคุณภาพการศึกษาแก่นักศึกษา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ทุกกิจกรรมที่ดำเนินการ  มีการประเมินผลความสำเร็จตามวัตถุประสงค์ของกิจกรรมและนำผลการประเมินมาปรับปรุงการดำเนินงานครั้งต่อไป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ประเมินความสำเร็จตามวัตถุประสงค์ของแผนการจัดกิจกรรมพัฒนานักศึกษา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นำผลการประเมินไปปรับปรุงแผนหรือปรับปรุงการจัดกิจกรรมเพื่อพัฒนานักศึกษา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22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41276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3 – 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5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2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tabLst>
                <a:tab pos="2149475" algn="l"/>
              </a:tabLst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	ระบบ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และกลไกการบริหารและ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พัฒนา		งานวิจัย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หรืองานสร้างสรรค์</a:t>
            </a:r>
          </a:p>
          <a:p>
            <a:pPr marL="0" indent="0"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.2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เงิน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สนับสนุนงานวิจัยและงาน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สร้างสรรค์</a:t>
            </a:r>
          </a:p>
          <a:p>
            <a:pPr marL="0" indent="0">
              <a:buNone/>
              <a:tabLst>
                <a:tab pos="2149475" algn="l"/>
              </a:tabLst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.3	ผลงาน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ทางวิชาการของอาจารย์ประจำ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		นักวิจัย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88640"/>
            <a:ext cx="712879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การวิจัย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45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.2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ประจำคณะที่มีคุณวุฒิปริญญาเอก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ชนิดของตัวบ่งชี้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ปัจจัย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นำเข้า 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คำอธิบายตัวบ่งชี้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การศึกษาระดับอุดมศึกษาถือเป็นการศึกษาระดับสูงสุดที่ต้องการบุคลากรที่มีความรู้ความสามารถและความลุ่มลึกทางวิชาการ เพื่อปฏิบัติ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กิจสำคัญของสถาบันในการผลิตบัณฑิต ศึกษาวิจัยเพื่อติดตามความก้าวหน้าทางวิชาการและการพัฒนาองค์ความรู้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ดังนั้น คณะจึงควรมีอาจารย์ที่มีระดับคุณวุฒิทางการศึกษาที่ตรงหรือสัมพันธ์กับหลักสูตรที่เปิดสอนในสัดส่วนที่เหมาะสมกับ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กิจหรือจุดเน้นของหลักสูตร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โดยการแปลงค่าร้อยละของอาจารย์ประจำคณะที่มีคุณวุฒิปริญญาเอกเป็นคะแนนระหว่าง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0 –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5</a:t>
            </a:r>
          </a:p>
          <a:p>
            <a:pPr marL="0" indent="0">
              <a:buNone/>
            </a:pP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 เกณฑ์เฉพาะสถาบันกลุ่ม ข และ ค2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ร้อยละของอาจารย์ประจำคณะที่มีคุณวุฒิปริญญาเอกที่กำหนดให้เป็นคะแนนเต็ม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5 =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ละ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40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ขึ้นไป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 เกณฑ์เฉพาะสถาบันกลุ่ม ค1 และ ง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ร้อยละของอาจารย์ประจำคณะที่มีคุณวุฒิปริญญาเอกที่กำหนดให้เป็นคะแนนเต็ม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5 =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ละ 80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ขึ้นไป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98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2.1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ระบบและกลไกการบริหารและพัฒนางานวิจัยหรืองาน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สร้างสรรค์</a:t>
            </a:r>
          </a:p>
          <a:p>
            <a:pPr marL="0" indent="0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บ่งชี้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กระบวนการ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ถาบันอุดมศึกษาต้องมีการบริหารจัดการงานวิจัยและงานสร้างสรรค์ที่มีคุณภาพโดยมีแนวทางการดำเนินงานที่เป็นระบบและมีกลไกส่งเสริมสนับสนุนครบถ้วนเพื่อให้สามารถดำเนินการได้ตามแผนที่กำหนดไว้  ทั้งการสนับสนุนด้านการจัดหาแหล่งทุนวิจัยและการจัดสรรทุนวิจัยจากงบประมาณของสถาบันให้กับบุคลากร  ส่งเสริมพัฒนาสมรรถนะแก่อาจารย์และนักวิจัยการสนับสนุนทรัพยากรที่จำเป็นซึ่งรวมถึงทรัพยากรบุคคล ทรัพยากรการเงิน  เครื่องมืออุปกรณ์ที่เกี่ยวข้องต่างๆตลอดจนจัดระบบสร้างขวัญและกำลังใจแก่นักวิจัยอย่างเหมาะสม ตลอดจนมีระบบและกลไกเพื่อช่วยในการคุ้มครองสิทธิ์ของงานวิจัยหรืองานสร้างสรรค์ที่นำไปใช้ประโยชน์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98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มาตรฐาน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ระบบสารสนเทศเพื่อการบริหารงานวิจัยที่สามารถนำไปใช้ประโยชน์ในการบริหารงานวิจัยและงานสร้างสรรค์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สนับสนุน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กิจด้านการวิจัยหรืองานสร้างสรรค์อย่างน้อยในประเด็นต่อไปนี้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1239838" indent="-342900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ห้องปฏิบัติการ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วิจัยหรืองานสร้างสรรค์ หรือหน่วยวิจัยหรืองานสร้างสรรค์ หรือศูนย์เครื่องมือ หรือศูนย์ให้คำปรึกษาและสนับสนุนการ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วิจัย</a:t>
            </a:r>
          </a:p>
          <a:p>
            <a:pPr marL="1239838" indent="-342900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ห้องสมุด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หรือแหล่งค้นคว้าข้อมูลสนับสนุนการวิจัยหรืองาน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สร้างสรรค์</a:t>
            </a:r>
          </a:p>
          <a:p>
            <a:pPr marL="1239838" indent="-342900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สิ่ง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อำนวยความสะดวกหรือการรักษาความปลอดภัยในการวิจัยหรืองานสร้างสรรค์ เช่น ระบบเทคโนโลยีสารสนเทศ ระบบรักษาความปลอดภัยในห้องปฏิบัติการ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วิจัย</a:t>
            </a:r>
          </a:p>
          <a:p>
            <a:pPr marL="1239838" indent="-342900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วิชาการที่ส่งเสริมงานวิจัยหรืองานสร้างสรรค์ เช่น การจัดประชุมวิชาการ การจัดแสดงงานสร้างสรรค์ การจัดให้มีศาสตราจารย์อาคันตุกะหรือศาสตราจารย์รับเชิญ (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visiting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professor)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จัดสรร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งบประมาณของสถาบัน เพื่อเป็นทุนวิจัยหรืองานสร้างสรรค์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 startAt="3"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จัดสรร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งบประมาณเพื่อสนับสนุนการเผยแพร่ผลงานวิจัยหรืองานสร้างสรรค์ในการประชุมวิชาการหรือการตีพิมพ์ในวารสารระดับชาติหรือนานาชาติ และมีการเผยแพร่ผลงานวิจัยหรืองานสร้างสรรค์ในการประชุมวิชาการหรือการตีพิมพ์ในวารสารระดับชาติหรือนานาชาติ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 startAt="3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มีการพัฒนาสมรรถนะนักวิจัย มีการสร้างขวัญและกำลังใจตลอดจนยกย่องนักวิจัย/อาจารย์ที่มีผลงานวิจัยและงานสร้างสรรค์ดีเด่น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ระบบและกลไกเพื่อช่วยในการคุ้มครองสิทธิ์ของงานวิจัยหรืองานสร้างสรรค์ที่นำไปใช้ประโยชน์และดำเนินการตามระบบที่กำหนด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81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1800" b="1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th-TH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05103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3 – 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5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3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เงินสนับสนุนงานวิจัยและงานสร้างสรรค์</a:t>
            </a:r>
            <a:endPara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ของตัว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บ่งชี้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ปัจจัยนำเข้า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ตัวบ่งชี้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ปัจจัยสำคัญที่ส่งเสริมสนับสนุนให้เกิดการผลิตงานวิจัยหรืองานสร้างสรรค์ในสถาบันอุดมศึกษา คือ เงินสนับสนุนงานวิจัยหรืองานสร้างสรรค์ ดังนั้น สถาบันอุดมศึกษาจึงต้องจัดสรรเงินจากภายในสถาบันและที่ได้รับจากภายนอกสถาบันเพื่อสนับสนุนการทำวิจัยหรืองานสร้างสรรค์อย่างมีประสิทธิภาพตามสภาพแวดล้อมและจุดเน้นของสถาบั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นอกจากนั้น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เงินทุนวิจัยหรืองานสร้างสรรค์ที่สถาบันได้รับจากแหล่งทุนภายนอกยังเป็นตัวบ่งชี้ที่สำคัญ ที่แสดงถึงศักยภาพด้านการวิจัยของสถาบัน โดยเฉพาะสถาบันที่อยู่ในกลุ่มที่เน้นการวิจัย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69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188640"/>
                <a:ext cx="8496944" cy="39604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h-TH" sz="2800" b="1" dirty="0" smtClean="0">
                    <a:latin typeface="TH SarabunPSK" pitchFamily="34" charset="-34"/>
                    <a:cs typeface="TH SarabunPSK" pitchFamily="34" charset="-34"/>
                  </a:rPr>
                  <a:t>เกณฑ์การประเมิน</a:t>
                </a: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	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	คะแนนที่ได้ในระดับสถาบัน เป็นค่าเฉลี่ยของคะแนนผลการประเมิน เงินสนับสนุนงานวิจัยหรืองานสร้างสรรค์จากภายในและภายนอก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สถาบันของ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ทุกคณะวิชาและหน่วยงานวิจัยในสถาบัน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20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800" b="1" dirty="0" smtClean="0">
                    <a:latin typeface="TH SarabunPSK" pitchFamily="34" charset="-34"/>
                    <a:cs typeface="TH SarabunPSK" pitchFamily="34" charset="-34"/>
                  </a:rPr>
                  <a:t>สูตร</a:t>
                </a:r>
                <a:r>
                  <a:rPr lang="th-TH" sz="2800" b="1" dirty="0">
                    <a:latin typeface="TH SarabunPSK" pitchFamily="34" charset="-34"/>
                    <a:cs typeface="TH SarabunPSK" pitchFamily="34" charset="-34"/>
                  </a:rPr>
                  <a:t>การ</a:t>
                </a:r>
                <a:r>
                  <a:rPr lang="th-TH" sz="2800" b="1" dirty="0" smtClean="0">
                    <a:latin typeface="TH SarabunPSK" pitchFamily="34" charset="-34"/>
                    <a:cs typeface="TH SarabunPSK" pitchFamily="34" charset="-34"/>
                  </a:rPr>
                  <a:t>คำนวณ</a:t>
                </a:r>
              </a:p>
              <a:p>
                <a:pPr marL="0" indent="0">
                  <a:buNone/>
                </a:pPr>
                <a:endParaRPr lang="th-TH" sz="28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	คะแนนที่ได้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h-TH" sz="2000" b="0" i="0" baseline="0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ผลรวมของผลการประเมินเงินสนับสนุนงานวิจัยของทุกคณะและหน่วยงานวิจัย</m:t>
                        </m:r>
                      </m:num>
                      <m:den>
                        <m:r>
                          <a:rPr lang="th-TH" sz="20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จำนวนคณะ</m:t>
                        </m:r>
                        <m:r>
                          <a:rPr lang="th-TH" sz="2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และหน่วยงานวิจัยทั้งหมดของสถาบัน</m:t>
                        </m:r>
                      </m:den>
                    </m:f>
                  </m:oMath>
                </a14:m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i="1" dirty="0" smtClean="0">
                          <a:latin typeface="Cambria Math"/>
                        </a:rPr>
                        <m:t>               </m:t>
                      </m:r>
                    </m:oMath>
                  </m:oMathPara>
                </a14:m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2000" dirty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188640"/>
                <a:ext cx="8496944" cy="3960440"/>
              </a:xfrm>
              <a:blipFill rotWithShape="1">
                <a:blip r:embed="rId2"/>
                <a:stretch>
                  <a:fillRect l="-1435" t="-1538" r="-64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6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		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ทางวิชาการของอาจารย์ประจำและนักวิจัย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ผลลัพธ์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ตัวบ่งชี้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ผลงานทางวิชาการเป็นข้อมูลที่สำคัญในการแสดงให้เห็นว่าอาจารย์ประจำและนักวิจัยได้สร้างสรรค์ขึ้นเพื่อแสดงให้เห็นถึงความก้าวหน้าทางวิชาการและการพัฒนาองค์ความรู้อย่างต่อเนื่อง เป็นผลงานที่มีคุณค่า  สมควรส่งเสริมให้มีการเผยแพร่และนำไปใช้ประโยชน์ทั้งเชิงวิชาการและการแข่งขันของประเทศ ผลงานทางวิชาการอยู่ในรูปของบทความวิจัยหรือบทความวิชาการที่ตีพิมพ์ในรายงานสืบเนื่องจากการประชุมวิชาการระดับชาติ หรือ ระดับนานาชาติ  ตีพิมพ์ในวารสารวิชาการที่ปรากฏในฐานข้อมูล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TCI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Scopus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หรือตามประกาศ 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ก.พ.อ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. หรือระเบียบคณะกรรมการการอุดมศึกษาว่าด้วย หลักเกณฑ์การพิจารณาวารสารทางวิชาการสำหรับการเผยแพร่ผลงานทางวิชาการ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พ.ศ.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2556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ผลงานได้รับการจดอนุสิทธิบัตรหรือสิทธิบัตร  หรือเป็นผลงานทางวิชาการรับใช้สังคมที่ผ่านการประเมินตำแหน่งทางวิชาการแล้วผลงานที่ทำร่วมกับอุตสาหกรรมที่ผ่านการประเมินตำแหน่งทางวิชาการแล้วตำราหรือหนังสือที่ใช้ในการขอผลงานทางวิชาการและผ่านการพิจารณาตามเกณฑ์การขอตำแหน่งทางวิชาการแล้ว โดยมีวิธีการคิดดังนี้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20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404664"/>
                <a:ext cx="8291264" cy="44644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800" b="1" dirty="0" smtClean="0">
                    <a:latin typeface="TH SarabunPSK" pitchFamily="34" charset="-34"/>
                    <a:cs typeface="TH SarabunPSK" pitchFamily="34" charset="-34"/>
                  </a:rPr>
                  <a:t>เกณฑ์การประเมิน</a:t>
                </a:r>
                <a:r>
                  <a:rPr lang="en-US" sz="2800" b="1" dirty="0">
                    <a:latin typeface="TH SarabunPSK" pitchFamily="34" charset="-34"/>
                    <a:cs typeface="TH SarabunPSK" pitchFamily="34" charset="-34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 คะแนนที่ได้ในระดับสถาบันเป็นค่าเฉลี่ยของคะแนนผลการประเมินผลงานทางวิชาการของอาจารย์ประจำและนักวิจัยของทุกคณะวิชาและหน่วยงานวิจัยในสถาบัน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36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400" b="1" dirty="0" smtClean="0">
                    <a:latin typeface="TH SarabunPSK" pitchFamily="34" charset="-34"/>
                    <a:cs typeface="TH SarabunPSK" pitchFamily="34" charset="-34"/>
                  </a:rPr>
                  <a:t>สูตร</a:t>
                </a:r>
                <a:r>
                  <a:rPr lang="th-TH" sz="2400" b="1" dirty="0">
                    <a:latin typeface="TH SarabunPSK" pitchFamily="34" charset="-34"/>
                    <a:cs typeface="TH SarabunPSK" pitchFamily="34" charset="-34"/>
                  </a:rPr>
                  <a:t>การคำนวณ</a:t>
                </a:r>
              </a:p>
              <a:p>
                <a:pPr marL="0" indent="0">
                  <a:buNone/>
                </a:pPr>
                <a:endParaRPr lang="th-TH" sz="1000" b="1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b="1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คะแนนที่ได้ </a:t>
                </a:r>
                <a:r>
                  <a:rPr lang="en-US" sz="2000" b="1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ผลรวมของคะแนนผลการประเมินผลงานทางวิชาการของทุกคณะและหน่วยงานวิจัย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a:rPr lang="th-TH" sz="2000" b="0" i="1" smtClean="0">
                            <a:solidFill>
                              <a:srgbClr val="002060"/>
                            </a:solidFill>
                            <a:latin typeface="Cambria Math"/>
                            <a:cs typeface="TH SarabunPSK" pitchFamily="34" charset="-34"/>
                          </a:rPr>
                          <m:t>จำนวนคณะและหน่วยงานวิจัยทั้งหมดของสถาบัน</m:t>
                        </m:r>
                      </m:den>
                    </m:f>
                  </m:oMath>
                </a14:m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000" i="1" dirty="0">
                          <a:latin typeface="Cambria Math"/>
                        </a:rPr>
                        <m:t>               </m:t>
                      </m:r>
                    </m:oMath>
                  </m:oMathPara>
                </a14:m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800" b="1" dirty="0" smtClean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404664"/>
                <a:ext cx="8291264" cy="4464496"/>
              </a:xfrm>
              <a:blipFill rotWithShape="1">
                <a:blip r:embed="rId2"/>
                <a:stretch>
                  <a:fillRect l="-1544" t="-1364" r="-73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9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30243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tabLst>
                <a:tab pos="2149475" algn="l"/>
              </a:tabLst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	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การบริการวิชาการแก่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สังคม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88640"/>
            <a:ext cx="712879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การบริการวิชาการ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17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การบริการวิชาการแก่สังคม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การบริการวิชาการเป็นภารกิจหลักอีกอย่างหนึ่งของสถาบันอุดมศึกษา สถาบันควรคำนึงถึงกระบวนการในการให้บริการวิชาการแก่สังคม โดยการศึกษาความต้องการของกลุ่มเป้าหมายนำมาจัดทำแผนบริการวิชาการ ทั้งการบริการวิชาการที่ทำให้เกิดรายได้และการบริการวิชาการที่สถาบันจัดทำเพื่อสร้างประโยชน์แก่ชุมชนหรือสังคมโดยมีการประเมินความสำเร็จของการบริการวิชาการ และนำมาจัดทำเป็นแผนการใช้ประโยชน์จนเกิดผลลัพธ์ที่สร้างความพึงพอใจต่อชุมชนและสังคมอย่างต่อเนื่องแล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ยั่งยืน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มาตรฐาน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ำหนดชุมชนหรือองค์การเป้าหมายของการให้บริการทางวิชาการแก่สังคมโดยมีความร่วมมือระหว่างคณะหรือหน่วยงานเทียบเท่า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จัดทำแผนบริการวิชาการโดยมีส่วนร่วมจากชุมชนหรือองค์การเป้าหมายที่กำหนดในข้อ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1</a:t>
            </a: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ชุมชนหรือองค์การเป้าหมายได้รับการพัฒนาและมีความเข้มแข็งที่มีหลักฐานที่ปรากฏชัดเจน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ชุมชนหรือองค์การเป้าหมายดำเนินการพัฒนาตนเองอย่างต่อเนื่อง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สถาบันสามารถสร้างเครือข่ายความร่วมมือกับหน่วยงานภายนอกในการพัฒนาชุมชนหรือองค์การเป้าหมาย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ทุกคณะมีส่วนร่วมในการดำเนินการตามแผนบริการทางวิชาการแก่สังคมของสถาบันตามข้อ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โดยมีจำนวนอาจารย์เข้าร่วมไม่น้อยกว่าร้อยละ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ของอาจารย์ทั้งหมดของสถาบัน ทั้งนี้ต้องมีอาจารย์มาจากทุกคณะ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31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01662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3 – 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5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7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88640"/>
                <a:ext cx="8712968" cy="61926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.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คำนวณค่าร้อยละของอาจารย์ประจำคณะที่มีวุฒิปริญญาเอก ตามสูตร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จำนวนอาจารย์ประจำคณะที่มีคุณวุฒิปริญญาเอก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จำนวนอาจารย์ประจำคณะทั้งหมด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100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2000" dirty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2.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แปลงค่าร้อยละที่คำนวณได้ในข้อ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เทียบกับคะแนนเต็ม 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5</a:t>
                </a:r>
              </a:p>
              <a:p>
                <a:pPr marL="0" indent="0">
                  <a:buNone/>
                </a:pPr>
                <a:r>
                  <a:rPr lang="th-TH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	คะแนนที่ได้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ร้อยละของอาจารย์ประจำคณะที่มีคุณวุฒิปริญญาเอก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ร้อยละของอาจารย์ประจำคณะที่มีคุณวุฒิปริญญาเอกที่กำหนดให้เป็นคะแนนเต็ม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b="1" dirty="0">
                    <a:latin typeface="TH SarabunPSK" pitchFamily="34" charset="-34"/>
                    <a:cs typeface="TH SarabunPSK" pitchFamily="34" charset="-34"/>
                  </a:rPr>
                  <a:t>หมายเหตุ</a:t>
                </a: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 :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คุณวุฒิ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ปริญญาเอกพิจารณาจากระดับคุณวุฒิที่ได้รับหรือเทียบเท่าตามหลักเกณฑ์การพิจารณา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คุณวุฒิของกระทรวงศึกษาธิการ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กรณีที่มีการปรับวุฒิการศึกษาให้มีหลักฐานการสำเร็จการศึกษาภายในรอบปีการศึกษานั้นทั้งนี้ 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อาจ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ใช้คุณวุฒิอื่นเทียบเท่าคุณวุฒิปริญญาเอกได้สำหรับกรณีที่บางสาขาวิชาชีพมีคุณวุฒิอื่นที่เหมาะสมกว่าทั้งนี้ต้องได้รับความเห็นชอบจากคณะกรรมการการอุดมศึกษา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การ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นับจำนวนอาจารย์ประจำ ให้นับตามปีการศึกษาและนับทั้งที่ปฏิบัติงานจริงและลาศึกษา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ต่อ ใน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กรณีที่มีอาจารย์บรรจุใหม่ให้คำนวณตามเกณฑ์อาจารย์ประจำที่ระบุในคำชี้แจงเกี่ยวกับการนับจำนวนอาจารย์ประจำและนักวิจัย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</a:p>
              <a:p>
                <a:endParaRPr lang="th-TH" sz="20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88640"/>
                <a:ext cx="8712968" cy="6192688"/>
              </a:xfrm>
              <a:blipFill rotWithShape="1">
                <a:blip r:embed="rId2"/>
                <a:stretch>
                  <a:fillRect l="-1748" t="-1280" b="-590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3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tabLst>
                <a:tab pos="2149475" algn="l"/>
              </a:tabLst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	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ระบบและกลไกการทำนุบำรุงศิลปะ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	วัฒนธรรม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88640"/>
            <a:ext cx="741682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การทำนุบำรุงศิลปะและวัฒนธรรม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81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ระบบและกลไกการทำนุบำรุงศิลปะและวัฒนธรรม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สถาบันอุดมศึกษาต้องมีนโยบาย แผนงาน โครงสร้าง และการบริหารจัดการงานทำนุบำรุงศิลปะและวัฒนธรรมทั้งการอนุรักษ์ ฟื้นฟู สืบสาน เผยแพร่วัฒนธรรมไทย ภูมิปัญญาท้องถิ่นตามจุดเน้นของสถาบันอย่างมีประสิทธิภาพและ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ประสิทธิผล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มาตรฐาน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กำหนดผู้รับผิดชอบในการทำนุบำรุงศิลปะและวัฒนธรรม 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จัดทำแผนด้านทำนุบำรุงศิลปะและวัฒนธรรม และกำหนดตัวบ่งชี้วัดความสำเร็จตามวัตถุประสงค์ของแผน รวมทั้งจัดสรรงบประมาณเพื่อให้สามารถดำเนินการได้ตามแผน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กำกับติดตามให้มีการดำเนินงานตามแผนด้านทำนุบำรุงศิลปะและวัฒนธรรม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เมินความสำเร็จของตามตัวบ่งชี้ที่วัดความสำเร็จตามวัตถุประสงค์ของแผนด้านทำนุบำรุงศิลปะและวัฒนธรรม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นำผลการประเมินไปปรับปรุงแผนหรือกิจกรรมด้านทำนุบำรุงศิลปะและวัฒนธรรม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เผยแพร่กิจกรรมหรือการบริการด้านทำนุบำรุงศิลปะและวัฒนธรรมต่อสาธารณชน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กำหนดหรือสร้างมาตรฐานด้านศิลปะและวัฒนธรรมซึ่งเป็นที่ยอมรับในระดับชาติ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64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40061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3 – 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5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– 7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6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tabLst>
                <a:tab pos="2149475" algn="l"/>
              </a:tabLst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	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ของสถาบันเพื่อ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การกำกับ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ติดตาม	ผลลัพธ์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กลุ่มสถาบัน และ	เอกลักษณ์ของสถาบัน</a:t>
            </a:r>
          </a:p>
          <a:p>
            <a:pPr marL="0" indent="0">
              <a:buNone/>
              <a:tabLst>
                <a:tab pos="2149475" algn="l"/>
              </a:tabLst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5.2 	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ผลการบริหารงานของคณะ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tabLst>
                <a:tab pos="2149475" algn="l"/>
              </a:tabLst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5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 ระบบกำกับการประกันคุณภาพ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หลักสูตรและ		คณะ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842493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การบริหารจัดการ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9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การบริหารของสถาบันเพื่อการกำกับติดตามผลลัพธ์ตาม</a:t>
            </a:r>
            <a:r>
              <a:rPr lang="th-T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	            กลุ่มสถาบันและเอกลักษณ์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สถาบัน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สถาบันอุดมศึกษามีพันธกิจหลัก คือ การเรียนการสอน การวิจัย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บริการทางวิชาการแก่สังคม และการทำนุบำรุงศิลปวัฒนธรรม ในการ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ดำเนิน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กิจหลัก สถาบันอุดมศึกษาจำเป็นต้องมีการจัดทำแผนเพื่อกำหนดทิศทางการพัฒนาและการดำเนินงานของสถาบันให้สอดคล้องกับเป้าหมายและกลุ่มสถาบันตลอดจนมีการบริหารทั้งด้านบุคลากร การเงิน ความเสี่ยงและการประกันคุณภาพการศึกษา เพื่อสนับสนุนการดำเนินงานตามพันธกิจหลักให้บรรลุตามเป้าหมายที่กำหนดไว้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59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568952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มาตรฐาน </a:t>
            </a:r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pPr marL="594360" lvl="2" indent="0">
              <a:spcBef>
                <a:spcPts val="0"/>
              </a:spcBef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1. พัฒนา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แผนกลยุทธ์จากผลการวิเคราะห์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SWOT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กับวิสัยทัศน์ของสถาบัน และพัฒนาไปสู่แผนกลยุทธ์ทาง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การเงิน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และแผนปฏิบัติ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การประจำปีตามกรอบเวลาเพื่อให้บรรลุผลตามตัวบ่งชี้และเป้าหมายของแผนกล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ยุทธ์</a:t>
            </a:r>
          </a:p>
          <a:p>
            <a:pPr marL="594360" lvl="2" indent="0">
              <a:spcBef>
                <a:spcPts val="0"/>
              </a:spcBef>
              <a:buNone/>
            </a:pPr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800" dirty="0">
              <a:latin typeface="TH SarabunPSK" pitchFamily="34" charset="-34"/>
              <a:cs typeface="TH SarabunPSK" pitchFamily="34" charset="-34"/>
            </a:endParaRPr>
          </a:p>
          <a:p>
            <a:pPr marL="594360" lvl="2" indent="0">
              <a:spcBef>
                <a:spcPts val="0"/>
              </a:spcBef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2. 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กำกับติดตามส่งเสริมสนับสนุนให้ทุกคณะดำเนินการวิเคราะห์ข้อมูลทางการเงินที่ประกอบไปด้วย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ต้นทุน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ต่อหน่วยใน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แต่ละหลักสูตร สัดส่วนค่าใช้จ่ายเพื่อพัฒนานักศึกษา อาจารย์ บุคลากร การจัดการเรียนการสอน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อย่าง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ต่อเนื่อง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วิเคราะห์ความคุ้มค่าของการบริหารหลักสูตร ประสิทธิภาพ ประสิทธิผลในการผลิตบัณฑิต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และ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โอกาสใน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การแข่งขัน</a:t>
            </a:r>
          </a:p>
          <a:p>
            <a:pPr marL="594360" lvl="2" indent="0">
              <a:spcBef>
                <a:spcPts val="0"/>
              </a:spcBef>
              <a:buNone/>
            </a:pPr>
            <a:endParaRPr lang="en-US" sz="800" dirty="0">
              <a:latin typeface="TH SarabunPSK" pitchFamily="34" charset="-34"/>
              <a:cs typeface="TH SarabunPSK" pitchFamily="34" charset="-34"/>
            </a:endParaRPr>
          </a:p>
          <a:p>
            <a:pPr marL="594360" lvl="2" indent="0">
              <a:spcBef>
                <a:spcPts val="0"/>
              </a:spcBef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 ดำเนินงาน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ตามแผนบริหารความเสี่ยง ที่เป็นผลจากการวิเคราะห์และระบุปัจจัยเสี่ยงที่เกิดจากปัจจัยภายนอก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</a:t>
            </a:r>
          </a:p>
          <a:p>
            <a:pPr marL="594360" lvl="2" indent="0">
              <a:spcBef>
                <a:spcPts val="0"/>
              </a:spcBef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ปัจจัย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ที่ไม่สามารถควบคุมได้ที่ส่งผลต่อการดำเนินงานตาม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กิจของสถาบันและให้ระดับความเสี่ยงลดลงจาก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เดิม</a:t>
            </a:r>
          </a:p>
          <a:p>
            <a:pPr marL="594360" lvl="2" indent="0">
              <a:spcBef>
                <a:spcPts val="0"/>
              </a:spcBef>
              <a:buNone/>
            </a:pPr>
            <a:endParaRPr lang="en-US" sz="800" dirty="0">
              <a:latin typeface="TH SarabunPSK" pitchFamily="34" charset="-34"/>
              <a:cs typeface="TH SarabunPSK" pitchFamily="34" charset="-34"/>
            </a:endParaRPr>
          </a:p>
          <a:p>
            <a:pPr marL="594360" lvl="2" indent="0">
              <a:spcBef>
                <a:spcPts val="0"/>
              </a:spcBef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4. บริหารงาน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ด้วยหลัก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บาลอย่างครบถ้วนทั้ง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ประการที่อธิบายการดำเนินงานอย่าง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ชัดเจน</a:t>
            </a:r>
          </a:p>
          <a:p>
            <a:pPr marL="594360" lvl="2" indent="0">
              <a:spcBef>
                <a:spcPts val="0"/>
              </a:spcBef>
              <a:buNone/>
            </a:pPr>
            <a:endParaRPr lang="en-US" sz="800" dirty="0">
              <a:latin typeface="TH SarabunPSK" pitchFamily="34" charset="-34"/>
              <a:cs typeface="TH SarabunPSK" pitchFamily="34" charset="-34"/>
            </a:endParaRPr>
          </a:p>
          <a:p>
            <a:pPr marL="594360" lvl="2" indent="0">
              <a:spcBef>
                <a:spcPts val="0"/>
              </a:spcBef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5. 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กำกับติดตามส่งเสริมสนับสนุนให้ทุกหน่วยงานในสถาบันมีการดำเนินการจัดการความรู้ตาม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ระบบ</a:t>
            </a:r>
          </a:p>
          <a:p>
            <a:pPr marL="594360" lvl="2" indent="0">
              <a:spcBef>
                <a:spcPts val="0"/>
              </a:spcBef>
              <a:buNone/>
            </a:pPr>
            <a:endParaRPr lang="en-US" sz="800" dirty="0">
              <a:latin typeface="TH SarabunPSK" pitchFamily="34" charset="-34"/>
              <a:cs typeface="TH SarabunPSK" pitchFamily="34" charset="-34"/>
            </a:endParaRPr>
          </a:p>
          <a:p>
            <a:pPr marL="594360" lvl="2" indent="0">
              <a:spcBef>
                <a:spcPts val="0"/>
              </a:spcBef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6. 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กำกับติดตามผลการดำเนินงานตามแผนการบริหารและแผนพัฒนาบุคลากรสายวิชาการและสาย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สนับสนุน</a:t>
            </a:r>
          </a:p>
          <a:p>
            <a:pPr marL="594360" lvl="2" indent="0">
              <a:spcBef>
                <a:spcPts val="0"/>
              </a:spcBef>
              <a:buNone/>
            </a:pPr>
            <a:endParaRPr lang="th-TH" sz="800" dirty="0">
              <a:latin typeface="TH SarabunPSK" pitchFamily="34" charset="-34"/>
              <a:cs typeface="TH SarabunPSK" pitchFamily="34" charset="-34"/>
            </a:endParaRPr>
          </a:p>
          <a:p>
            <a:pPr marL="594360" lvl="2" indent="0">
              <a:spcBef>
                <a:spcPts val="0"/>
              </a:spcBef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7. 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กำกับติดตามส่งเสริมสนับสนุนให้ทุกหน่วยงานในสถาบันมีการดำเนินงานด้านการประกันคุณภาพ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ภายใน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ตามระบบ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และกลไกที่สถาบันกำหนด ประกอบด้วย การควบคุมคุณภาพ การตรวจสอบคุณภาพ และการ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ประเมิน</a:t>
            </a:r>
          </a:p>
          <a:p>
            <a:pPr marL="594360" lvl="2" indent="0">
              <a:spcBef>
                <a:spcPts val="0"/>
              </a:spcBef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คุณภาพ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617220" lvl="1" indent="-342900">
              <a:buFont typeface="+mj-lt"/>
              <a:buAutoNum type="arabicPeriod"/>
            </a:pPr>
            <a:endParaRPr lang="en-US" sz="2200" dirty="0">
              <a:latin typeface="TH SarabunPSK" pitchFamily="34" charset="-34"/>
              <a:cs typeface="TH SarabunPSK" pitchFamily="34" charset="-34"/>
            </a:endParaRP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74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51298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3 – 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– 6 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ตัวแทนเนื้อหา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332656"/>
                <a:ext cx="8280920" cy="619268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th-TH" sz="11200" b="1" dirty="0">
                    <a:latin typeface="TH SarabunPSK" pitchFamily="34" charset="-34"/>
                    <a:cs typeface="TH SarabunPSK" pitchFamily="34" charset="-34"/>
                  </a:rPr>
                  <a:t>ตัวบ่งชี้ที่ </a:t>
                </a:r>
                <a:r>
                  <a:rPr lang="en-US" sz="11200" b="1" dirty="0" smtClean="0">
                    <a:latin typeface="TH SarabunPSK" pitchFamily="34" charset="-34"/>
                    <a:cs typeface="TH SarabunPSK" pitchFamily="34" charset="-34"/>
                  </a:rPr>
                  <a:t>5.2</a:t>
                </a:r>
                <a:r>
                  <a:rPr lang="th-TH" sz="11200" b="1" dirty="0" smtClean="0">
                    <a:latin typeface="TH SarabunPSK" pitchFamily="34" charset="-34"/>
                    <a:cs typeface="TH SarabunPSK" pitchFamily="34" charset="-34"/>
                  </a:rPr>
                  <a:t>	ผล</a:t>
                </a:r>
                <a:r>
                  <a:rPr lang="th-TH" sz="11200" b="1" dirty="0">
                    <a:latin typeface="TH SarabunPSK" pitchFamily="34" charset="-34"/>
                    <a:cs typeface="TH SarabunPSK" pitchFamily="34" charset="-34"/>
                  </a:rPr>
                  <a:t>การบริหารงานของคณะ</a:t>
                </a:r>
                <a:r>
                  <a:rPr lang="th-TH" sz="1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1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6200" dirty="0">
                    <a:latin typeface="TH SarabunPSK" pitchFamily="34" charset="-34"/>
                    <a:cs typeface="TH SarabunPSK" pitchFamily="34" charset="-34"/>
                  </a:rPr>
                  <a:t>			</a:t>
                </a:r>
                <a:endParaRPr lang="en-US" sz="62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9600" b="1" dirty="0">
                    <a:latin typeface="TH SarabunPSK" pitchFamily="34" charset="-34"/>
                    <a:cs typeface="TH SarabunPSK" pitchFamily="34" charset="-34"/>
                  </a:rPr>
                  <a:t>ชนิดของตัวบ่งชี้	</a:t>
                </a:r>
                <a:r>
                  <a:rPr lang="th-TH" sz="9600" dirty="0" smtClean="0">
                    <a:latin typeface="TH SarabunPSK" pitchFamily="34" charset="-34"/>
                    <a:cs typeface="TH SarabunPSK" pitchFamily="34" charset="-34"/>
                  </a:rPr>
                  <a:t>ผลลัพธ์</a:t>
                </a:r>
                <a:endParaRPr lang="en-US" sz="96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96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96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9600" b="1" dirty="0">
                    <a:latin typeface="TH SarabunPSK" pitchFamily="34" charset="-34"/>
                    <a:cs typeface="TH SarabunPSK" pitchFamily="34" charset="-34"/>
                  </a:rPr>
                  <a:t>คำอธิบายตัวบ่งชี้ 	</a:t>
                </a:r>
                <a:endParaRPr lang="en-US" sz="96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9600" b="1" dirty="0"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9600" dirty="0" smtClean="0">
                    <a:latin typeface="TH SarabunPSK" pitchFamily="34" charset="-34"/>
                    <a:cs typeface="TH SarabunPSK" pitchFamily="34" charset="-34"/>
                  </a:rPr>
                  <a:t>ผล</a:t>
                </a:r>
                <a:r>
                  <a:rPr lang="th-TH" sz="9600" dirty="0">
                    <a:latin typeface="TH SarabunPSK" pitchFamily="34" charset="-34"/>
                    <a:cs typeface="TH SarabunPSK" pitchFamily="34" charset="-34"/>
                  </a:rPr>
                  <a:t>การดำเนินงานของคณะวิชาจะสามารถสะท้อนได้ว่าในแต่ละสถาบันได้มีกำกับ ติดตามและสนับสนุนการจัดการเรียนการสอนในแต่ละหลักสูตรของแต่ละคณะให้เป็นไปเกณฑ์มาตรฐานหลักสูตร เกณฑ์มาตรฐานที่เกี่ยวข้องและกรอบมาตรฐานคุณวุฒิระดับอุดมศึกษาแห่งชาติ รวมทั้งมีผลการดำเนินงานในแต่</a:t>
                </a:r>
                <a:r>
                  <a:rPr lang="th-TH" sz="9600" dirty="0" smtClean="0">
                    <a:latin typeface="TH SarabunPSK" pitchFamily="34" charset="-34"/>
                    <a:cs typeface="TH SarabunPSK" pitchFamily="34" charset="-34"/>
                  </a:rPr>
                  <a:t>ละ</a:t>
                </a:r>
                <a:r>
                  <a:rPr lang="th-TH" sz="9600" dirty="0" err="1" smtClean="0">
                    <a:latin typeface="TH SarabunPSK" pitchFamily="34" charset="-34"/>
                    <a:cs typeface="TH SarabunPSK" pitchFamily="34" charset="-34"/>
                  </a:rPr>
                  <a:t>พันธ</a:t>
                </a:r>
                <a:r>
                  <a:rPr lang="th-TH" sz="9600" dirty="0">
                    <a:latin typeface="TH SarabunPSK" pitchFamily="34" charset="-34"/>
                    <a:cs typeface="TH SarabunPSK" pitchFamily="34" charset="-34"/>
                  </a:rPr>
                  <a:t>กิจ การบริหารจัดการอยู่ในระดับใด</a:t>
                </a:r>
                <a:endParaRPr lang="en-US" sz="96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62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</a:p>
              <a:p>
                <a:pPr marL="0" indent="0">
                  <a:buNone/>
                </a:pPr>
                <a:r>
                  <a:rPr lang="th-TH" sz="9600" b="1" dirty="0">
                    <a:latin typeface="TH SarabunPSK" pitchFamily="34" charset="-34"/>
                    <a:cs typeface="TH SarabunPSK" pitchFamily="34" charset="-34"/>
                  </a:rPr>
                  <a:t>เกณฑ์การประเมิน </a:t>
                </a:r>
                <a:r>
                  <a:rPr lang="th-TH" sz="5000" b="1" dirty="0">
                    <a:latin typeface="TH SarabunPSK" pitchFamily="34" charset="-34"/>
                    <a:cs typeface="TH SarabunPSK" pitchFamily="34" charset="-34"/>
                  </a:rPr>
                  <a:t>	</a:t>
                </a:r>
                <a:endParaRPr lang="en-US" sz="5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62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คะแนนที่ได้ </a:t>
                </a:r>
                <a:r>
                  <a:rPr lang="en-US" sz="80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8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คะแนนเฉลี่ยของผลการประเมินระดับคณะของทุกคณะ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8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จำนวนคณะทั้งหมดในสถาบัน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8000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8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96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9600" b="1" dirty="0" smtClean="0">
                    <a:latin typeface="TH SarabunPSK" pitchFamily="34" charset="-34"/>
                    <a:cs typeface="TH SarabunPSK" pitchFamily="34" charset="-34"/>
                  </a:rPr>
                  <a:t>หมาย</a:t>
                </a:r>
                <a:r>
                  <a:rPr lang="th-TH" sz="9600" b="1" dirty="0">
                    <a:latin typeface="TH SarabunPSK" pitchFamily="34" charset="-34"/>
                    <a:cs typeface="TH SarabunPSK" pitchFamily="34" charset="-34"/>
                  </a:rPr>
                  <a:t>เหตุ </a:t>
                </a:r>
                <a:r>
                  <a:rPr lang="en-US" sz="9600" b="1" dirty="0">
                    <a:latin typeface="TH SarabunPSK" pitchFamily="34" charset="-34"/>
                    <a:cs typeface="TH SarabunPSK" pitchFamily="34" charset="-34"/>
                  </a:rPr>
                  <a:t>:</a:t>
                </a:r>
                <a:r>
                  <a:rPr lang="en-US" sz="9600" dirty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9600" dirty="0">
                    <a:latin typeface="TH SarabunPSK" pitchFamily="34" charset="-34"/>
                    <a:cs typeface="TH SarabunPSK" pitchFamily="34" charset="-34"/>
                  </a:rPr>
                  <a:t> คณะที่ได้ดำเนินการตามระบบ</a:t>
                </a:r>
                <a:r>
                  <a:rPr lang="th-TH" sz="9600" dirty="0" smtClean="0">
                    <a:latin typeface="TH SarabunPSK" pitchFamily="34" charset="-34"/>
                    <a:cs typeface="TH SarabunPSK" pitchFamily="34" charset="-34"/>
                  </a:rPr>
                  <a:t>คุณภาพระบบอื่นๆ ที่</a:t>
                </a:r>
                <a:r>
                  <a:rPr lang="th-TH" sz="9600" dirty="0">
                    <a:latin typeface="TH SarabunPSK" pitchFamily="34" charset="-34"/>
                    <a:cs typeface="TH SarabunPSK" pitchFamily="34" charset="-34"/>
                  </a:rPr>
                  <a:t>คณะกรรมการประกันคุณภาพภายในระดับอุดมศึกษาเห็นชอบ และมีการประเมินตามระบบดังกล่าว ไม่ต้องนำคะแนนผลการประเมินของคณะนั้นมาคำนวณในตัวบ่งชี้นี้ แต่ต้องรายงานผลในตัวบ่งชี้นี้ให้ครบถ้วน</a:t>
                </a:r>
              </a:p>
            </p:txBody>
          </p:sp>
        </mc:Choice>
        <mc:Fallback xmlns="">
          <p:sp>
            <p:nvSpPr>
              <p:cNvPr id="4" name="ตัวแทนเนื้อหา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9552" y="332656"/>
                <a:ext cx="8280920" cy="6192688"/>
              </a:xfrm>
              <a:blipFill rotWithShape="1">
                <a:blip r:embed="rId2"/>
                <a:stretch>
                  <a:fillRect l="-1546" t="-1970" r="-147" b="-49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1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7658" y="116632"/>
            <a:ext cx="8784976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ระบบกำกับการประกันคุณภาพ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หลักสูตรและคณะ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สถาบันมีหน้าที่กำกับการดำเนินการประกันคุณภาพการศึกษาระดับหลักสูตรและคณะ โดยมีการดำเนินการตั้งแต่ การควบคุมคุณภาพ การติดตามตรวจสอบคุณภาพ และการพัฒนาคุณภาพ การพัฒนาตัวบ่งชี้และเกณฑ์การประเมินจะมุ่งไปที่ระบบการประกันคุณภาพการศึกษามากกว่าการประเมินคุณภาพ เพื่อให้สามารถส่งเสริม สนับสนุน กำกับติดตามการดำเนินงานให้เป็นไปตามที่กำหนด สะท้อนการจัดการศึกษาอย่างมี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คุณภาพ</a:t>
            </a: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มาตรฐาน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 marL="273050" lvl="2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1.  มี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ะบบและกลไกในการกำกับติดตามการดำเนินการประกันคุณภาพหลักสูตรและคณะให้เป็นไปตามองค์ประกอบการประกัน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คุณภาพ </a:t>
            </a:r>
          </a:p>
          <a:p>
            <a:pPr marL="273050" lvl="2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หลักสูตร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และคณะ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273050" lvl="2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2.  มี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คณะกรรมการกำกับติดตามการดำเนินงานให้เป็นไปตามระบบที่กำหนดในข้อ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และรายงานผลการติดตามให้กรรมการระดับ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สถาบัน</a:t>
            </a:r>
            <a:br>
              <a:rPr lang="th-TH" sz="18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เพื่อ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พิจารณา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273050" lvl="2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3. มี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การจัดสรรทรัพยากรเพื่อสนับสนุนการดำเนินงานของหลักสูตรและคณะ ให้เกิดผลตามองค์ประกอบการประกันคุณภาพ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</a:p>
          <a:p>
            <a:pPr marL="273050" lvl="2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และ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คณะ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273050" lvl="2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4.  นำ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ผลการประเมิน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คุณภาพทุกหลักสูตรและทุกคณะ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ที่ผ่านการพิจารณาของกรรมการระดับสถาบันเสนอสภาสถาบันเพื่อพิจารณา </a:t>
            </a:r>
          </a:p>
          <a:p>
            <a:pPr marL="273050" lvl="2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5.  นำ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ผลการประเมินและข้อเสนอแนะจากสภาสถาบันมาปรับปรุงหลักสูตรและการดำเนินงานของคณะให้มีคุณภาพดีขึ้นอย่า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ต่อเนื่อง</a:t>
            </a:r>
          </a:p>
          <a:p>
            <a:pPr marL="273050" lvl="2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6.  มีผลการประเมินคุณภาพทุกหลักสูตรผ่านองค์ประกอบที่ 1 การกำกับมาตรฐาน</a:t>
            </a:r>
          </a:p>
          <a:p>
            <a:pPr marL="273050" lvl="2" indent="0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02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1800" b="1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th-TH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20751"/>
              </p:ext>
            </p:extLst>
          </p:nvPr>
        </p:nvGraphicFramePr>
        <p:xfrm>
          <a:off x="395536" y="1556792"/>
          <a:ext cx="8280919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/>
                <a:gridCol w="1656184"/>
                <a:gridCol w="158417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1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3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2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  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3-4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มีการดำเนินการ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ข้อ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9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ประจำคณะที่ดำรงตำแหน่งทางวิชาการ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9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ปัจจัย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นำเข้า 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9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สถาบันอุดมศึกษา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ถือเป็นขุมปัญญาของประเทศ และมีความรับผิดชอบที่จะต้องส่งเสริมให้อาจารย์ในสถาบันทำการศึกษาวิจัยเพื่อแสวงหาและพัฒนาองค์ความรู้ในศาสตร์สาขาวิชาต่างๆ อย่างต่อเนื่อง เพื่อนำไปใช้ในการเรียนการสอน รวมทั้งการแก้ไขปัญหาและพัฒนาประเทศ การดำรงตำแหน่งทางวิชาการเป็นสิ่งสะท้อนการปฏิบัติงานดังกล่าวของอาจารย์ตาม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กิจ</a:t>
            </a:r>
          </a:p>
          <a:p>
            <a:pPr marL="0" indent="0">
              <a:buNone/>
            </a:pPr>
            <a:endParaRPr lang="en-US" sz="1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กณฑ์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การประเมิน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แปลงค่าร้อยละของอาจารย์ประจำคณะที่ดำรงตำแหน่งทางวิชาการเป็นคะแนนระหว่าง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0 – 5 </a:t>
            </a:r>
          </a:p>
          <a:p>
            <a:pPr marL="0" indent="0"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 เกณฑ์เฉพาะสถาบันกลุ่ม ข และ ค2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ร้อยละของอาจารย์ประจำคณะที่ดำรงตำแหน่งผู้ช่วยศาสตราจารย์ รองศาสตราจารย์ และศาสตราจารย์รวมกัน ที่กำหนดให้เป็นคะแนนเต็ม 5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 60 ขึ้นไป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 เกณฑ์เฉพาะสถาบันกลุ่ม ค1 และ ง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ร้อยละของอาจารย์ประจำคณะที่ดำรงตำแหน่งผู้ช่วยศาสตราจารย์ รองศาสตราจารย์ และศาสตราจารย์รวมกัน ที่กำหนดให้เป็นคะแนนเต็ม 5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 80 ขึ้นไป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59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88640"/>
                <a:ext cx="8712968" cy="41764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1.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คำนวณค่าร้อยละของอาจารย์ประจำคณะที่ดำรงตำแหน่งทางวิชาการ ตามสูตร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จำนวนอาจารย์ประจำคณะที่ดำรงตำแหน่งทางวิชาการ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จำนวนอาจารย์ประจำคณะทั้งหมด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100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2000" dirty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2.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แปลงค่าร้อยละที่คำนวณได้ในข้อ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เทียบกับคะแนนเต็ม 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5</a:t>
                </a:r>
              </a:p>
              <a:p>
                <a:pPr marL="0" indent="0">
                  <a:buNone/>
                </a:pPr>
                <a:r>
                  <a:rPr lang="th-TH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	คะแนนที่ได้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ร้อยละของอาจารย์ประจำคณะที่ดำรงตำแหน่งทางวิชาการ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ร้อยละของอาจารย์ประจำคณะที่ดำรงตำแหน่งทางวิชาการที่กำหนดให้เป็นคะแนนเต็ม 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 </a:t>
                </a:r>
              </a:p>
              <a:p>
                <a:pPr marL="0" indent="0">
                  <a:buNone/>
                </a:pPr>
                <a:endParaRPr lang="th-TH" sz="20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88640"/>
                <a:ext cx="8712968" cy="4176464"/>
              </a:xfrm>
              <a:blipFill rotWithShape="1">
                <a:blip r:embed="rId2"/>
                <a:stretch>
                  <a:fillRect l="-1748" t="-189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6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</TotalTime>
  <Words>2564</Words>
  <Application>Microsoft Office PowerPoint</Application>
  <PresentationFormat>On-screen Show (4:3)</PresentationFormat>
  <Paragraphs>1066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Equity</vt:lpstr>
      <vt:lpstr>รายละเอียดตัวบ่งชี้และเกณฑ์การประเมินคุณภาพการศึกษาภายในระดับคณะและสถาบัน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ระดับหลักสูตร</dc:title>
  <dc:creator>ปภาวดี โพธิ์ถวิล</dc:creator>
  <cp:lastModifiedBy>Ohec</cp:lastModifiedBy>
  <cp:revision>136</cp:revision>
  <cp:lastPrinted>2014-11-29T10:18:59Z</cp:lastPrinted>
  <dcterms:created xsi:type="dcterms:W3CDTF">2014-04-11T03:46:44Z</dcterms:created>
  <dcterms:modified xsi:type="dcterms:W3CDTF">2015-04-25T01:44:40Z</dcterms:modified>
</cp:coreProperties>
</file>