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4" r:id="rId3"/>
    <p:sldId id="257" r:id="rId4"/>
    <p:sldId id="258" r:id="rId5"/>
    <p:sldId id="259" r:id="rId6"/>
    <p:sldId id="260" r:id="rId7"/>
    <p:sldId id="263" r:id="rId8"/>
    <p:sldId id="262" r:id="rId9"/>
    <p:sldId id="264" r:id="rId10"/>
    <p:sldId id="275" r:id="rId11"/>
    <p:sldId id="265" r:id="rId12"/>
    <p:sldId id="267" r:id="rId13"/>
    <p:sldId id="276" r:id="rId14"/>
    <p:sldId id="277" r:id="rId15"/>
    <p:sldId id="278" r:id="rId16"/>
    <p:sldId id="266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753" autoAdjust="0"/>
  </p:normalViewPr>
  <p:slideViewPr>
    <p:cSldViewPr>
      <p:cViewPr varScale="1">
        <p:scale>
          <a:sx n="40" d="100"/>
          <a:sy n="4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9F501-6078-4731-8089-27FC4A022845}" type="doc">
      <dgm:prSet loTypeId="urn:microsoft.com/office/officeart/2005/8/layout/radial4" loCatId="relationship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th-TH"/>
        </a:p>
      </dgm:t>
    </dgm:pt>
    <dgm:pt modelId="{75129186-6F42-442F-AB25-18CB09175A24}">
      <dgm:prSet custT="1"/>
      <dgm:spPr/>
      <dgm:t>
        <a:bodyPr/>
        <a:lstStyle/>
        <a:p>
          <a:pPr rtl="0"/>
          <a:r>
            <a:rPr lang="en-US" sz="2400" b="1" dirty="0" smtClean="0">
              <a:latin typeface="TH Fah kwang" pitchFamily="2" charset="-34"/>
              <a:cs typeface="TH Fah kwang" pitchFamily="2" charset="-34"/>
            </a:rPr>
            <a:t>Organization Results</a:t>
          </a:r>
          <a:endParaRPr lang="th-TH" sz="2400" b="1" dirty="0">
            <a:latin typeface="TH Fah kwang" pitchFamily="2" charset="-34"/>
            <a:cs typeface="TH Fah kwang" pitchFamily="2" charset="-34"/>
          </a:endParaRPr>
        </a:p>
      </dgm:t>
    </dgm:pt>
    <dgm:pt modelId="{8D6D5DA8-A600-4170-9248-0342BA446068}" type="parTrans" cxnId="{F0A295A4-C2CF-4503-9656-908E48381427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BDEA0D03-CEBD-4C92-9030-90136B480881}" type="sibTrans" cxnId="{F0A295A4-C2CF-4503-9656-908E48381427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8F92BB7E-512A-4AD1-9731-8BA20AEA7F42}">
      <dgm:prSet custT="1"/>
      <dgm:spPr/>
      <dgm:t>
        <a:bodyPr/>
        <a:lstStyle/>
        <a:p>
          <a:pPr rtl="0"/>
          <a:r>
            <a:rPr lang="en-US" sz="2000" b="1" dirty="0" smtClean="0">
              <a:latin typeface="TH Fah kwang" pitchFamily="2" charset="-34"/>
              <a:cs typeface="TH Fah kwang" pitchFamily="2" charset="-34"/>
            </a:rPr>
            <a:t>Learning and Process outcomes </a:t>
          </a:r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4EDB98A4-AB59-48EC-8D4F-B6D7A0CFEB94}" type="parTrans" cxnId="{0D854BAE-52E6-49EF-883E-A446C1D00FC9}">
      <dgm:prSet/>
      <dgm:spPr/>
      <dgm:t>
        <a:bodyPr/>
        <a:lstStyle/>
        <a:p>
          <a:endParaRPr lang="th-TH" sz="2000" b="1">
            <a:latin typeface="TH Fah kwang" pitchFamily="2" charset="-34"/>
            <a:cs typeface="TH Fah kwang" pitchFamily="2" charset="-34"/>
          </a:endParaRPr>
        </a:p>
      </dgm:t>
    </dgm:pt>
    <dgm:pt modelId="{B822BBC1-22B6-40F9-A515-289325118A8C}" type="sibTrans" cxnId="{0D854BAE-52E6-49EF-883E-A446C1D00FC9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4465F9E5-26BB-47C8-9F23-185E1B585328}">
      <dgm:prSet custT="1"/>
      <dgm:spPr/>
      <dgm:t>
        <a:bodyPr/>
        <a:lstStyle/>
        <a:p>
          <a:pPr rtl="0"/>
          <a:r>
            <a:rPr lang="en-US" sz="2000" b="1" dirty="0" smtClean="0">
              <a:latin typeface="TH Fah kwang" pitchFamily="2" charset="-34"/>
              <a:cs typeface="TH Fah kwang" pitchFamily="2" charset="-34"/>
            </a:rPr>
            <a:t>Customer-focused outcomes</a:t>
          </a:r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72275DA1-2B90-4204-8F6A-EBE7C6E2392B}" type="parTrans" cxnId="{14A3F71E-5642-4D6F-8F70-1F10D0F2EC8E}">
      <dgm:prSet/>
      <dgm:spPr/>
      <dgm:t>
        <a:bodyPr/>
        <a:lstStyle/>
        <a:p>
          <a:endParaRPr lang="th-TH" sz="2000" b="1">
            <a:latin typeface="TH Fah kwang" pitchFamily="2" charset="-34"/>
            <a:cs typeface="TH Fah kwang" pitchFamily="2" charset="-34"/>
          </a:endParaRPr>
        </a:p>
      </dgm:t>
    </dgm:pt>
    <dgm:pt modelId="{7EC17D6E-BB26-4E2A-B5FF-7C24E812ECAD}" type="sibTrans" cxnId="{14A3F71E-5642-4D6F-8F70-1F10D0F2EC8E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50DCE423-7FF2-4313-82B7-9D16D65DC72C}">
      <dgm:prSet custT="1"/>
      <dgm:spPr/>
      <dgm:t>
        <a:bodyPr/>
        <a:lstStyle/>
        <a:p>
          <a:pPr rtl="0"/>
          <a:r>
            <a:rPr lang="en-US" sz="2000" b="1" dirty="0" smtClean="0">
              <a:latin typeface="TH Fah kwang" pitchFamily="2" charset="-34"/>
              <a:cs typeface="TH Fah kwang" pitchFamily="2" charset="-34"/>
            </a:rPr>
            <a:t>Budget, Financial and Market  outcomes</a:t>
          </a:r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AD0F87CE-C12C-4B3A-9C04-9E5D609053BF}" type="parTrans" cxnId="{2C9EAEF0-50DD-4562-9631-D64FB1085AE2}">
      <dgm:prSet/>
      <dgm:spPr/>
      <dgm:t>
        <a:bodyPr/>
        <a:lstStyle/>
        <a:p>
          <a:endParaRPr lang="th-TH" sz="2000" b="1">
            <a:latin typeface="TH Fah kwang" pitchFamily="2" charset="-34"/>
            <a:cs typeface="TH Fah kwang" pitchFamily="2" charset="-34"/>
          </a:endParaRPr>
        </a:p>
      </dgm:t>
    </dgm:pt>
    <dgm:pt modelId="{3B8ADB3A-9A7A-4346-A805-CEB60E8C63F2}" type="sibTrans" cxnId="{2C9EAEF0-50DD-4562-9631-D64FB1085AE2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C61A3261-F016-425E-B3C7-714A6F588150}">
      <dgm:prSet custT="1"/>
      <dgm:spPr/>
      <dgm:t>
        <a:bodyPr/>
        <a:lstStyle/>
        <a:p>
          <a:pPr rtl="0"/>
          <a:r>
            <a:rPr lang="en-US" sz="2000" b="1" dirty="0" smtClean="0">
              <a:latin typeface="TH Fah kwang" pitchFamily="2" charset="-34"/>
              <a:cs typeface="TH Fah kwang" pitchFamily="2" charset="-34"/>
            </a:rPr>
            <a:t>Workforce-focused outcomes</a:t>
          </a:r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C76B0DD8-31C4-43AA-95C7-39B3F4F014DF}" type="parTrans" cxnId="{76121C07-C7DB-4FAC-A3DC-FD0A8BF1DB86}">
      <dgm:prSet/>
      <dgm:spPr/>
      <dgm:t>
        <a:bodyPr/>
        <a:lstStyle/>
        <a:p>
          <a:endParaRPr lang="th-TH" sz="2000" b="1">
            <a:latin typeface="TH Fah kwang" pitchFamily="2" charset="-34"/>
            <a:cs typeface="TH Fah kwang" pitchFamily="2" charset="-34"/>
          </a:endParaRPr>
        </a:p>
      </dgm:t>
    </dgm:pt>
    <dgm:pt modelId="{34510EB9-D025-4AB7-A2C1-F8355CDBBAAE}" type="sibTrans" cxnId="{76121C07-C7DB-4FAC-A3DC-FD0A8BF1DB86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BBE2ADB2-F3BF-447B-A091-52CE8C94037B}">
      <dgm:prSet custT="1"/>
      <dgm:spPr/>
      <dgm:t>
        <a:bodyPr/>
        <a:lstStyle/>
        <a:p>
          <a:pPr rtl="0"/>
          <a:r>
            <a:rPr lang="en-US" sz="1800" b="1" dirty="0" smtClean="0">
              <a:latin typeface="TH Fah kwang" pitchFamily="2" charset="-34"/>
              <a:cs typeface="TH Fah kwang" pitchFamily="2" charset="-34"/>
            </a:rPr>
            <a:t>Leadership and Governance  and Societal Responsibility Results</a:t>
          </a:r>
        </a:p>
      </dgm:t>
    </dgm:pt>
    <dgm:pt modelId="{AE7BDFCE-6CF6-4C13-A2DB-ED090FF9C6FE}" type="parTrans" cxnId="{5A424B52-954D-4D9C-9A4A-48B05636A2A3}">
      <dgm:prSet/>
      <dgm:spPr/>
      <dgm:t>
        <a:bodyPr/>
        <a:lstStyle/>
        <a:p>
          <a:endParaRPr lang="th-TH" sz="2000" b="1">
            <a:latin typeface="TH Fah kwang" pitchFamily="2" charset="-34"/>
            <a:cs typeface="TH Fah kwang" pitchFamily="2" charset="-34"/>
          </a:endParaRPr>
        </a:p>
      </dgm:t>
    </dgm:pt>
    <dgm:pt modelId="{334A142C-ADF9-4ED7-8E52-A7B155F844C8}" type="sibTrans" cxnId="{5A424B52-954D-4D9C-9A4A-48B05636A2A3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78B36E60-AD0F-41F1-AB73-D2A7E09E7580}">
      <dgm:prSet/>
      <dgm:spPr/>
      <dgm:t>
        <a:bodyPr/>
        <a:lstStyle/>
        <a:p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3316E81D-1393-4FC6-856C-5D567C9AB078}" type="parTrans" cxnId="{D804A3E6-3A8D-480A-B011-FFF88C804752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9460CD78-9CFB-4678-88BD-E9C2AA202516}" type="sibTrans" cxnId="{D804A3E6-3A8D-480A-B011-FFF88C804752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51BADEDB-77A6-4F1E-AC2C-A43EDCB7E4A5}">
      <dgm:prSet custT="1"/>
      <dgm:spPr/>
      <dgm:t>
        <a:bodyPr/>
        <a:lstStyle/>
        <a:p>
          <a:pPr rtl="0"/>
          <a:r>
            <a:rPr lang="th-TH" sz="2000" b="1" dirty="0" smtClean="0">
              <a:latin typeface="TH Fah kwang" pitchFamily="2" charset="-34"/>
              <a:cs typeface="TH Fah kwang" pitchFamily="2" charset="-34"/>
            </a:rPr>
            <a:t>ความพึงพอใจ</a:t>
          </a:r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CB17398C-F1F2-4D6B-8704-60C56EA2D2C4}" type="parTrans" cxnId="{77B3C788-936B-417F-85A4-ED4E39F1FC43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272CB42F-A8CE-4F06-B442-884C571F5F33}" type="sibTrans" cxnId="{77B3C788-936B-417F-85A4-ED4E39F1FC43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2B0490C7-8254-4E82-92DA-B7B80E6C251E}">
      <dgm:prSet custT="1"/>
      <dgm:spPr/>
      <dgm:t>
        <a:bodyPr/>
        <a:lstStyle/>
        <a:p>
          <a:pPr rtl="0"/>
          <a:r>
            <a:rPr lang="th-TH" sz="2000" b="1" dirty="0" smtClean="0">
              <a:latin typeface="TH Fah kwang" pitchFamily="2" charset="-34"/>
              <a:cs typeface="TH Fah kwang" pitchFamily="2" charset="-34"/>
            </a:rPr>
            <a:t>ความผูกพัน</a:t>
          </a:r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19161FBE-CCF0-4159-8980-E9A99AC35EE9}" type="parTrans" cxnId="{4B0BF8C1-BA90-45D9-B9D6-7F51798D6A1D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35D59F4E-E12B-4B1F-86E0-468F052C00CB}" type="sibTrans" cxnId="{4B0BF8C1-BA90-45D9-B9D6-7F51798D6A1D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62365FE5-2D1E-4A9E-8E24-1C722D1E6754}">
      <dgm:prSet custT="1"/>
      <dgm:spPr/>
      <dgm:t>
        <a:bodyPr/>
        <a:lstStyle/>
        <a:p>
          <a:pPr rtl="0"/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76FCD2D6-B83C-449C-8801-2EEC3D2357FE}" type="parTrans" cxnId="{56FCE820-7EA1-4356-9FE7-41BE418524C3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43698A28-C2AC-43A0-B23D-3543EB0FA564}" type="sibTrans" cxnId="{56FCE820-7EA1-4356-9FE7-41BE418524C3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090E4D55-2989-426B-93EE-C17FFAA6EA7D}">
      <dgm:prSet custT="1"/>
      <dgm:spPr/>
      <dgm:t>
        <a:bodyPr/>
        <a:lstStyle/>
        <a:p>
          <a:pPr rtl="0"/>
          <a:r>
            <a:rPr lang="th-TH" sz="2000" b="1" dirty="0" smtClean="0">
              <a:latin typeface="TH Fah kwang" pitchFamily="2" charset="-34"/>
              <a:cs typeface="TH Fah kwang" pitchFamily="2" charset="-34"/>
            </a:rPr>
            <a:t>งบประมาณ</a:t>
          </a:r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BDBCDB2C-95D5-4200-9122-6B254DA168B6}" type="parTrans" cxnId="{5F8416E7-8D5A-4E11-86CD-EC57B5323B1E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8F21058C-03D1-4E83-A5E1-4D7F645FA1E5}" type="sibTrans" cxnId="{5F8416E7-8D5A-4E11-86CD-EC57B5323B1E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15E8B919-9059-4AC7-862C-FE3CDE0C308A}">
      <dgm:prSet custT="1"/>
      <dgm:spPr/>
      <dgm:t>
        <a:bodyPr/>
        <a:lstStyle/>
        <a:p>
          <a:pPr rtl="0"/>
          <a:r>
            <a:rPr lang="th-TH" sz="2000" b="1" dirty="0" smtClean="0">
              <a:latin typeface="TH Fah kwang" pitchFamily="2" charset="-34"/>
              <a:cs typeface="TH Fah kwang" pitchFamily="2" charset="-34"/>
            </a:rPr>
            <a:t>ผลลัพธ์ด้านผลิตภัณฑ์/การเรียนรู้</a:t>
          </a:r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CB5DCE53-EF85-454C-9C80-95D2802EB36D}" type="parTrans" cxnId="{30A87214-EC87-43D8-9350-C05195BF448F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8DD9DEE7-6BC3-4D70-8585-E9140B52E1B2}" type="sibTrans" cxnId="{30A87214-EC87-43D8-9350-C05195BF448F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67848395-9DD3-4314-9718-EBBF9F551133}">
      <dgm:prSet custT="1"/>
      <dgm:spPr/>
      <dgm:t>
        <a:bodyPr/>
        <a:lstStyle/>
        <a:p>
          <a:pPr rtl="0"/>
          <a:r>
            <a:rPr lang="th-TH" sz="2000" b="1" dirty="0" smtClean="0">
              <a:latin typeface="TH Fah kwang" pitchFamily="2" charset="-34"/>
              <a:cs typeface="TH Fah kwang" pitchFamily="2" charset="-34"/>
            </a:rPr>
            <a:t>ประสิทธิผลระบบงานและกระบวนการ</a:t>
          </a:r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D3F410C9-0FF5-40E9-8C55-FC3BDBE5E3F6}" type="parTrans" cxnId="{F1742209-6797-46DA-8D1E-D4AC774BD07E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93F3DEC4-2D72-44D8-B472-C14C1F1AE369}" type="sibTrans" cxnId="{F1742209-6797-46DA-8D1E-D4AC774BD07E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1FC01C01-16C4-41E1-A963-232D9EF4E1E6}">
      <dgm:prSet custT="1"/>
      <dgm:spPr/>
      <dgm:t>
        <a:bodyPr/>
        <a:lstStyle/>
        <a:p>
          <a:pPr rtl="0"/>
          <a:r>
            <a:rPr lang="th-TH" sz="2000" b="1" dirty="0" smtClean="0">
              <a:latin typeface="TH Fah kwang" pitchFamily="2" charset="-34"/>
              <a:cs typeface="TH Fah kwang" pitchFamily="2" charset="-34"/>
            </a:rPr>
            <a:t>แผนงานและยุทธศาสตร์</a:t>
          </a:r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30BD6053-2997-4D9A-ABB3-E8BCAB431F91}" type="parTrans" cxnId="{EB9EB286-8E55-4294-BEA8-E9BE95F876A0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FC99D4BC-F749-4C9A-9549-73C5C42170D1}" type="sibTrans" cxnId="{EB9EB286-8E55-4294-BEA8-E9BE95F876A0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7E8AF0E6-D27B-41A5-AF43-19FD55753662}">
      <dgm:prSet custT="1"/>
      <dgm:spPr/>
      <dgm:t>
        <a:bodyPr/>
        <a:lstStyle/>
        <a:p>
          <a:pPr rtl="0"/>
          <a:r>
            <a:rPr lang="th-TH" sz="2000" b="1" dirty="0" smtClean="0">
              <a:latin typeface="TH Fah kwang" pitchFamily="2" charset="-34"/>
              <a:cs typeface="TH Fah kwang" pitchFamily="2" charset="-34"/>
            </a:rPr>
            <a:t>บรรยากาศ</a:t>
          </a:r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32A98D8E-CC8E-4983-9A7D-A8A4A5899349}" type="parTrans" cxnId="{ECC48F15-9592-46C0-B794-F07BA970614E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0F1A9101-01E1-4E5A-BAD8-3C222DD9C788}" type="sibTrans" cxnId="{ECC48F15-9592-46C0-B794-F07BA970614E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4E18F43E-B882-4658-9E48-58BB587A798D}">
      <dgm:prSet custT="1"/>
      <dgm:spPr/>
      <dgm:t>
        <a:bodyPr/>
        <a:lstStyle/>
        <a:p>
          <a:pPr rtl="0"/>
          <a:r>
            <a:rPr lang="th-TH" sz="2000" b="1" dirty="0" smtClean="0">
              <a:latin typeface="TH Fah kwang" pitchFamily="2" charset="-34"/>
              <a:cs typeface="TH Fah kwang" pitchFamily="2" charset="-34"/>
            </a:rPr>
            <a:t>ความผูกพัน</a:t>
          </a:r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0EC56479-3D15-4F39-94B4-2A3A6EA9EEFC}" type="parTrans" cxnId="{3A170026-8C63-4ADB-B589-261A1BFF1322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F6CD2E52-9312-4293-A578-B6BA1074F832}" type="sibTrans" cxnId="{3A170026-8C63-4ADB-B589-261A1BFF1322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977DA539-258C-49D0-B09E-4AB7220D0FBC}">
      <dgm:prSet custT="1"/>
      <dgm:spPr/>
      <dgm:t>
        <a:bodyPr/>
        <a:lstStyle/>
        <a:p>
          <a:pPr rtl="0"/>
          <a:r>
            <a:rPr lang="th-TH" sz="2000" b="1" dirty="0" smtClean="0">
              <a:latin typeface="TH Fah kwang" pitchFamily="2" charset="-34"/>
              <a:cs typeface="TH Fah kwang" pitchFamily="2" charset="-34"/>
            </a:rPr>
            <a:t>ชื่อเสียง</a:t>
          </a:r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A10B3974-8C91-43E3-95AC-84666116FF95}" type="parTrans" cxnId="{7A389DFD-509B-4D46-BAA2-46B8DF163DE4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F2138EC4-791A-4466-B4B5-C05AD1A24F6F}" type="sibTrans" cxnId="{7A389DFD-509B-4D46-BAA2-46B8DF163DE4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626E243B-B073-4538-848A-88B0E0898A6C}">
      <dgm:prSet custT="1"/>
      <dgm:spPr/>
      <dgm:t>
        <a:bodyPr/>
        <a:lstStyle/>
        <a:p>
          <a:pPr rtl="0"/>
          <a:r>
            <a:rPr lang="th-TH" sz="1800" b="1" dirty="0" smtClean="0">
              <a:latin typeface="TH Fah kwang" pitchFamily="2" charset="-34"/>
              <a:cs typeface="TH Fah kwang" pitchFamily="2" charset="-34"/>
            </a:rPr>
            <a:t>การสื่อสาร</a:t>
          </a:r>
          <a:endParaRPr lang="th-TH" sz="1800" b="1" dirty="0">
            <a:latin typeface="TH Fah kwang" pitchFamily="2" charset="-34"/>
            <a:cs typeface="TH Fah kwang" pitchFamily="2" charset="-34"/>
          </a:endParaRPr>
        </a:p>
      </dgm:t>
    </dgm:pt>
    <dgm:pt modelId="{948F3E65-A0B3-4214-B904-CC0160AAA19F}" type="parTrans" cxnId="{3AF0E918-050E-4718-BE0B-776550F6D69C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A8AB7DA7-382E-4110-92D3-56074C3F765E}" type="sibTrans" cxnId="{3AF0E918-050E-4718-BE0B-776550F6D69C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FA3FAEE0-AE70-4953-9E45-9707E474C7C2}">
      <dgm:prSet custT="1"/>
      <dgm:spPr/>
      <dgm:t>
        <a:bodyPr/>
        <a:lstStyle/>
        <a:p>
          <a:pPr rtl="0"/>
          <a:r>
            <a:rPr lang="th-TH" sz="1800" b="1" dirty="0" smtClean="0">
              <a:latin typeface="TH Fah kwang" pitchFamily="2" charset="-34"/>
              <a:cs typeface="TH Fah kwang" pitchFamily="2" charset="-34"/>
            </a:rPr>
            <a:t>การกำกับดูแล</a:t>
          </a:r>
          <a:endParaRPr lang="th-TH" sz="1800" b="1" dirty="0">
            <a:latin typeface="TH Fah kwang" pitchFamily="2" charset="-34"/>
            <a:cs typeface="TH Fah kwang" pitchFamily="2" charset="-34"/>
          </a:endParaRPr>
        </a:p>
      </dgm:t>
    </dgm:pt>
    <dgm:pt modelId="{445383E7-D62B-4BF2-BF6A-E66FA1B7DD23}" type="parTrans" cxnId="{7215F1AB-F692-4286-AE52-244495BA1CB9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C826B902-4699-4E90-866B-8A597D54750A}" type="sibTrans" cxnId="{7215F1AB-F692-4286-AE52-244495BA1CB9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3331CB3A-825D-4538-AEBA-DA4B57BBA1CF}">
      <dgm:prSet custT="1"/>
      <dgm:spPr/>
      <dgm:t>
        <a:bodyPr/>
        <a:lstStyle/>
        <a:p>
          <a:pPr rtl="0"/>
          <a:r>
            <a:rPr lang="th-TH" sz="1800" b="1" dirty="0" smtClean="0">
              <a:latin typeface="TH Fah kwang" pitchFamily="2" charset="-34"/>
              <a:cs typeface="TH Fah kwang" pitchFamily="2" charset="-34"/>
            </a:rPr>
            <a:t>กฎหมาย</a:t>
          </a:r>
          <a:endParaRPr lang="th-TH" sz="1800" b="1" dirty="0">
            <a:latin typeface="TH Fah kwang" pitchFamily="2" charset="-34"/>
            <a:cs typeface="TH Fah kwang" pitchFamily="2" charset="-34"/>
          </a:endParaRPr>
        </a:p>
      </dgm:t>
    </dgm:pt>
    <dgm:pt modelId="{99A2FEC2-9F1A-4AF0-BFD5-B818D0739759}" type="parTrans" cxnId="{9ED5E053-EB93-4257-AEEE-1440BC94AA82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42C373EE-CC1C-4702-A3AB-58EE786B487B}" type="sibTrans" cxnId="{9ED5E053-EB93-4257-AEEE-1440BC94AA82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A4D71DBC-BADA-4F50-BC29-44FD578EDDEF}">
      <dgm:prSet custT="1"/>
      <dgm:spPr/>
      <dgm:t>
        <a:bodyPr/>
        <a:lstStyle/>
        <a:p>
          <a:pPr rtl="0"/>
          <a:r>
            <a:rPr lang="th-TH" sz="1800" b="1" dirty="0" smtClean="0">
              <a:latin typeface="TH Fah kwang" pitchFamily="2" charset="-34"/>
              <a:cs typeface="TH Fah kwang" pitchFamily="2" charset="-34"/>
            </a:rPr>
            <a:t>จริยธรรม</a:t>
          </a:r>
          <a:endParaRPr lang="th-TH" sz="1800" b="1" dirty="0">
            <a:latin typeface="TH Fah kwang" pitchFamily="2" charset="-34"/>
            <a:cs typeface="TH Fah kwang" pitchFamily="2" charset="-34"/>
          </a:endParaRPr>
        </a:p>
      </dgm:t>
    </dgm:pt>
    <dgm:pt modelId="{9D324D68-D075-457D-8999-694EA19553FC}" type="parTrans" cxnId="{84FD9721-DC8C-4688-87CC-5EA823E68016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DD0530FF-AD2C-4D67-BAD1-19C6474C71C4}" type="sibTrans" cxnId="{84FD9721-DC8C-4688-87CC-5EA823E68016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4A386319-C7DD-4042-BB56-9D965BE8AE59}">
      <dgm:prSet custT="1"/>
      <dgm:spPr/>
      <dgm:t>
        <a:bodyPr/>
        <a:lstStyle/>
        <a:p>
          <a:pPr rtl="0"/>
          <a:r>
            <a:rPr lang="th-TH" sz="1800" b="1" dirty="0" smtClean="0">
              <a:latin typeface="TH Fah kwang" pitchFamily="2" charset="-34"/>
              <a:cs typeface="TH Fah kwang" pitchFamily="2" charset="-34"/>
            </a:rPr>
            <a:t>ชุมชนสังคม</a:t>
          </a:r>
          <a:endParaRPr lang="th-TH" sz="1800" b="1" dirty="0">
            <a:latin typeface="TH Fah kwang" pitchFamily="2" charset="-34"/>
            <a:cs typeface="TH Fah kwang" pitchFamily="2" charset="-34"/>
          </a:endParaRPr>
        </a:p>
      </dgm:t>
    </dgm:pt>
    <dgm:pt modelId="{3659BF9E-1157-475C-BFEB-07BF88111E82}" type="parTrans" cxnId="{1AAB2C9C-C59C-442B-921F-D18D0739ED86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CF039356-F162-4075-B09F-FB703101F286}" type="sibTrans" cxnId="{1AAB2C9C-C59C-442B-921F-D18D0739ED86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44ED85AE-A3A1-45F3-A356-B75E0F6A4DED}">
      <dgm:prSet custT="1"/>
      <dgm:spPr/>
      <dgm:t>
        <a:bodyPr/>
        <a:lstStyle/>
        <a:p>
          <a:pPr rtl="0"/>
          <a:r>
            <a:rPr lang="th-TH" sz="2000" b="1" dirty="0" smtClean="0">
              <a:latin typeface="TH Fah kwang" pitchFamily="2" charset="-34"/>
              <a:cs typeface="TH Fah kwang" pitchFamily="2" charset="-34"/>
            </a:rPr>
            <a:t>การเงินและรายได้</a:t>
          </a:r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E2059A66-8E30-4216-AC8D-92BE4EE034A2}" type="parTrans" cxnId="{00A187E5-C722-405B-BE30-05693A322B24}">
      <dgm:prSet/>
      <dgm:spPr/>
      <dgm:t>
        <a:bodyPr/>
        <a:lstStyle/>
        <a:p>
          <a:endParaRPr lang="th-TH" sz="2000"/>
        </a:p>
      </dgm:t>
    </dgm:pt>
    <dgm:pt modelId="{23530FFF-DF8B-4902-9CE5-D946118530D2}" type="sibTrans" cxnId="{00A187E5-C722-405B-BE30-05693A322B24}">
      <dgm:prSet/>
      <dgm:spPr/>
      <dgm:t>
        <a:bodyPr/>
        <a:lstStyle/>
        <a:p>
          <a:endParaRPr lang="th-TH" sz="2000"/>
        </a:p>
      </dgm:t>
    </dgm:pt>
    <dgm:pt modelId="{B9087B4A-3E72-420C-BB19-15ED67EAE34E}">
      <dgm:prSet custT="1"/>
      <dgm:spPr/>
      <dgm:t>
        <a:bodyPr/>
        <a:lstStyle/>
        <a:p>
          <a:pPr rtl="0"/>
          <a:r>
            <a:rPr lang="th-TH" sz="2000" b="1" dirty="0" smtClean="0">
              <a:latin typeface="TH Fah kwang" pitchFamily="2" charset="-34"/>
              <a:cs typeface="TH Fah kwang" pitchFamily="2" charset="-34"/>
            </a:rPr>
            <a:t>ตลาด</a:t>
          </a:r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CF28A7C6-6133-4629-AFCC-7ABB768BEACB}" type="parTrans" cxnId="{643739F6-EA5E-4758-A089-952C32D32AA1}">
      <dgm:prSet/>
      <dgm:spPr/>
      <dgm:t>
        <a:bodyPr/>
        <a:lstStyle/>
        <a:p>
          <a:endParaRPr lang="th-TH" sz="2000"/>
        </a:p>
      </dgm:t>
    </dgm:pt>
    <dgm:pt modelId="{68B3BEC2-DFDD-43F5-908E-A4690F1A6CDD}" type="sibTrans" cxnId="{643739F6-EA5E-4758-A089-952C32D32AA1}">
      <dgm:prSet/>
      <dgm:spPr/>
      <dgm:t>
        <a:bodyPr/>
        <a:lstStyle/>
        <a:p>
          <a:endParaRPr lang="th-TH" sz="2000"/>
        </a:p>
      </dgm:t>
    </dgm:pt>
    <dgm:pt modelId="{659B636B-E7BC-4C4A-82A3-2E4DB6BDB50B}">
      <dgm:prSet custT="1"/>
      <dgm:spPr/>
      <dgm:t>
        <a:bodyPr/>
        <a:lstStyle/>
        <a:p>
          <a:pPr rtl="0"/>
          <a:r>
            <a:rPr lang="th-TH" sz="2000" b="1" dirty="0" smtClean="0">
              <a:latin typeface="TH Fah kwang" pitchFamily="2" charset="-34"/>
              <a:cs typeface="TH Fah kwang" pitchFamily="2" charset="-34"/>
            </a:rPr>
            <a:t>สมรรถนะ</a:t>
          </a:r>
          <a:endParaRPr lang="th-TH" sz="2000" b="1" dirty="0">
            <a:latin typeface="TH Fah kwang" pitchFamily="2" charset="-34"/>
            <a:cs typeface="TH Fah kwang" pitchFamily="2" charset="-34"/>
          </a:endParaRPr>
        </a:p>
      </dgm:t>
    </dgm:pt>
    <dgm:pt modelId="{95AA2275-A6B7-48CC-991E-4B4AE22B119B}" type="sibTrans" cxnId="{199F0D76-438B-46F4-82A4-CA40FD149551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EC05E9C5-0129-4753-BF8C-ED553CB76E3D}" type="parTrans" cxnId="{199F0D76-438B-46F4-82A4-CA40FD149551}">
      <dgm:prSet/>
      <dgm:spPr/>
      <dgm:t>
        <a:bodyPr/>
        <a:lstStyle/>
        <a:p>
          <a:endParaRPr lang="th-TH" sz="2000">
            <a:latin typeface="TH Fah kwang" pitchFamily="2" charset="-34"/>
            <a:cs typeface="TH Fah kwang" pitchFamily="2" charset="-34"/>
          </a:endParaRPr>
        </a:p>
      </dgm:t>
    </dgm:pt>
    <dgm:pt modelId="{E06484A7-9D87-482A-8A70-6E2A56641CB1}" type="pres">
      <dgm:prSet presAssocID="{B269F501-6078-4731-8089-27FC4A02284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64405D7C-757D-44CB-93E1-F5BEE29116E3}" type="pres">
      <dgm:prSet presAssocID="{75129186-6F42-442F-AB25-18CB09175A24}" presName="centerShape" presStyleLbl="node0" presStyleIdx="0" presStyleCnt="1"/>
      <dgm:spPr/>
      <dgm:t>
        <a:bodyPr/>
        <a:lstStyle/>
        <a:p>
          <a:endParaRPr lang="th-TH"/>
        </a:p>
      </dgm:t>
    </dgm:pt>
    <dgm:pt modelId="{C29B1F0E-D338-4E00-B7F9-0CB151CC9A6F}" type="pres">
      <dgm:prSet presAssocID="{4EDB98A4-AB59-48EC-8D4F-B6D7A0CFEB94}" presName="parTrans" presStyleLbl="bgSibTrans2D1" presStyleIdx="0" presStyleCnt="5"/>
      <dgm:spPr/>
      <dgm:t>
        <a:bodyPr/>
        <a:lstStyle/>
        <a:p>
          <a:endParaRPr lang="th-TH"/>
        </a:p>
      </dgm:t>
    </dgm:pt>
    <dgm:pt modelId="{CBD9316C-4BB1-4AD1-B72A-B4D6652F9F5C}" type="pres">
      <dgm:prSet presAssocID="{8F92BB7E-512A-4AD1-9731-8BA20AEA7F42}" presName="node" presStyleLbl="node1" presStyleIdx="0" presStyleCnt="5" custScaleX="94057" custScaleY="150912" custRadScaleRad="100984" custRadScaleInc="-109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C8EE248-151E-422F-91D9-9B28ACA66BB1}" type="pres">
      <dgm:prSet presAssocID="{72275DA1-2B90-4204-8F6A-EBE7C6E2392B}" presName="parTrans" presStyleLbl="bgSibTrans2D1" presStyleIdx="1" presStyleCnt="5"/>
      <dgm:spPr/>
      <dgm:t>
        <a:bodyPr/>
        <a:lstStyle/>
        <a:p>
          <a:endParaRPr lang="th-TH"/>
        </a:p>
      </dgm:t>
    </dgm:pt>
    <dgm:pt modelId="{769F80FA-812B-43F3-8502-4F46DEE90DAD}" type="pres">
      <dgm:prSet presAssocID="{4465F9E5-26BB-47C8-9F23-185E1B585328}" presName="node" presStyleLbl="node1" presStyleIdx="1" presStyleCnt="5" custScaleX="79821" custScaleY="137360" custRadScaleRad="116406" custRadScaleInc="1504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16F795A-3603-40F7-84E0-90F2D91644ED}" type="pres">
      <dgm:prSet presAssocID="{AD0F87CE-C12C-4B3A-9C04-9E5D609053BF}" presName="parTrans" presStyleLbl="bgSibTrans2D1" presStyleIdx="2" presStyleCnt="5"/>
      <dgm:spPr/>
      <dgm:t>
        <a:bodyPr/>
        <a:lstStyle/>
        <a:p>
          <a:endParaRPr lang="th-TH"/>
        </a:p>
      </dgm:t>
    </dgm:pt>
    <dgm:pt modelId="{95785BF4-97CF-4AA7-8F1E-CCFC3AE53E3D}" type="pres">
      <dgm:prSet presAssocID="{50DCE423-7FF2-4313-82B7-9D16D65DC72C}" presName="node" presStyleLbl="node1" presStyleIdx="2" presStyleCnt="5" custScaleX="97030" custScaleY="131348" custRadScaleRad="97445" custRadScaleInc="25211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F26F80E-6243-427B-A0A5-0AD41DDC3377}" type="pres">
      <dgm:prSet presAssocID="{C76B0DD8-31C4-43AA-95C7-39B3F4F014DF}" presName="parTrans" presStyleLbl="bgSibTrans2D1" presStyleIdx="3" presStyleCnt="5" custLinFactNeighborX="2554" custLinFactNeighborY="18329"/>
      <dgm:spPr/>
      <dgm:t>
        <a:bodyPr/>
        <a:lstStyle/>
        <a:p>
          <a:endParaRPr lang="th-TH"/>
        </a:p>
      </dgm:t>
    </dgm:pt>
    <dgm:pt modelId="{4B69DE45-8824-48AB-9407-B3C151650A49}" type="pres">
      <dgm:prSet presAssocID="{C61A3261-F016-425E-B3C7-714A6F588150}" presName="node" presStyleLbl="node1" presStyleIdx="3" presStyleCnt="5" custScaleX="104024" custScaleY="117332" custRadScaleRad="108655" custRadScaleInc="-12360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34F1470-8BEA-469A-816A-783C072EF7D5}" type="pres">
      <dgm:prSet presAssocID="{AE7BDFCE-6CF6-4C13-A2DB-ED090FF9C6FE}" presName="parTrans" presStyleLbl="bgSibTrans2D1" presStyleIdx="4" presStyleCnt="5"/>
      <dgm:spPr/>
      <dgm:t>
        <a:bodyPr/>
        <a:lstStyle/>
        <a:p>
          <a:endParaRPr lang="th-TH"/>
        </a:p>
      </dgm:t>
    </dgm:pt>
    <dgm:pt modelId="{DEBBD08C-365E-402D-854F-0CECEC27BBC9}" type="pres">
      <dgm:prSet presAssocID="{BBE2ADB2-F3BF-447B-A091-52CE8C94037B}" presName="node" presStyleLbl="node1" presStyleIdx="4" presStyleCnt="5" custScaleY="160445" custRadScaleRad="122214" custRadScaleInc="-14325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B0BF8C1-BA90-45D9-B9D6-7F51798D6A1D}" srcId="{4465F9E5-26BB-47C8-9F23-185E1B585328}" destId="{2B0490C7-8254-4E82-92DA-B7B80E6C251E}" srcOrd="1" destOrd="0" parTransId="{19161FBE-CCF0-4159-8980-E9A99AC35EE9}" sibTransId="{35D59F4E-E12B-4B1F-86E0-468F052C00CB}"/>
    <dgm:cxn modelId="{215B2BD8-1993-4460-A360-408167C3445D}" type="presOf" srcId="{090E4D55-2989-426B-93EE-C17FFAA6EA7D}" destId="{95785BF4-97CF-4AA7-8F1E-CCFC3AE53E3D}" srcOrd="0" destOrd="1" presId="urn:microsoft.com/office/officeart/2005/8/layout/radial4"/>
    <dgm:cxn modelId="{00A187E5-C722-405B-BE30-05693A322B24}" srcId="{50DCE423-7FF2-4313-82B7-9D16D65DC72C}" destId="{44ED85AE-A3A1-45F3-A356-B75E0F6A4DED}" srcOrd="1" destOrd="0" parTransId="{E2059A66-8E30-4216-AC8D-92BE4EE034A2}" sibTransId="{23530FFF-DF8B-4902-9CE5-D946118530D2}"/>
    <dgm:cxn modelId="{14A3F71E-5642-4D6F-8F70-1F10D0F2EC8E}" srcId="{75129186-6F42-442F-AB25-18CB09175A24}" destId="{4465F9E5-26BB-47C8-9F23-185E1B585328}" srcOrd="1" destOrd="0" parTransId="{72275DA1-2B90-4204-8F6A-EBE7C6E2392B}" sibTransId="{7EC17D6E-BB26-4E2A-B5FF-7C24E812ECAD}"/>
    <dgm:cxn modelId="{2C9EAEF0-50DD-4562-9631-D64FB1085AE2}" srcId="{75129186-6F42-442F-AB25-18CB09175A24}" destId="{50DCE423-7FF2-4313-82B7-9D16D65DC72C}" srcOrd="2" destOrd="0" parTransId="{AD0F87CE-C12C-4B3A-9C04-9E5D609053BF}" sibTransId="{3B8ADB3A-9A7A-4346-A805-CEB60E8C63F2}"/>
    <dgm:cxn modelId="{A21EAC1D-1C3D-4701-B526-2B0C348793FF}" type="presOf" srcId="{50DCE423-7FF2-4313-82B7-9D16D65DC72C}" destId="{95785BF4-97CF-4AA7-8F1E-CCFC3AE53E3D}" srcOrd="0" destOrd="0" presId="urn:microsoft.com/office/officeart/2005/8/layout/radial4"/>
    <dgm:cxn modelId="{D804A3E6-3A8D-480A-B011-FFF88C804752}" srcId="{B269F501-6078-4731-8089-27FC4A022845}" destId="{78B36E60-AD0F-41F1-AB73-D2A7E09E7580}" srcOrd="1" destOrd="0" parTransId="{3316E81D-1393-4FC6-856C-5D567C9AB078}" sibTransId="{9460CD78-9CFB-4678-88BD-E9C2AA202516}"/>
    <dgm:cxn modelId="{FC233105-5DEA-4E8D-BAE7-E18A38F9567A}" type="presOf" srcId="{626E243B-B073-4538-848A-88B0E0898A6C}" destId="{DEBBD08C-365E-402D-854F-0CECEC27BBC9}" srcOrd="0" destOrd="1" presId="urn:microsoft.com/office/officeart/2005/8/layout/radial4"/>
    <dgm:cxn modelId="{88274C8B-5A4D-4A2A-B506-16D9AC657C1E}" type="presOf" srcId="{4465F9E5-26BB-47C8-9F23-185E1B585328}" destId="{769F80FA-812B-43F3-8502-4F46DEE90DAD}" srcOrd="0" destOrd="0" presId="urn:microsoft.com/office/officeart/2005/8/layout/radial4"/>
    <dgm:cxn modelId="{53B13164-18E4-4D1C-B68F-354586B3A489}" type="presOf" srcId="{15E8B919-9059-4AC7-862C-FE3CDE0C308A}" destId="{CBD9316C-4BB1-4AD1-B72A-B4D6652F9F5C}" srcOrd="0" destOrd="1" presId="urn:microsoft.com/office/officeart/2005/8/layout/radial4"/>
    <dgm:cxn modelId="{D439F1B6-8ED2-4677-81DD-31E686C813D9}" type="presOf" srcId="{C61A3261-F016-425E-B3C7-714A6F588150}" destId="{4B69DE45-8824-48AB-9407-B3C151650A49}" srcOrd="0" destOrd="0" presId="urn:microsoft.com/office/officeart/2005/8/layout/radial4"/>
    <dgm:cxn modelId="{76121C07-C7DB-4FAC-A3DC-FD0A8BF1DB86}" srcId="{75129186-6F42-442F-AB25-18CB09175A24}" destId="{C61A3261-F016-425E-B3C7-714A6F588150}" srcOrd="3" destOrd="0" parTransId="{C76B0DD8-31C4-43AA-95C7-39B3F4F014DF}" sibTransId="{34510EB9-D025-4AB7-A2C1-F8355CDBBAAE}"/>
    <dgm:cxn modelId="{A2AF320E-B6E6-49BD-84E9-D0D2E928EFF0}" type="presOf" srcId="{B9087B4A-3E72-420C-BB19-15ED67EAE34E}" destId="{95785BF4-97CF-4AA7-8F1E-CCFC3AE53E3D}" srcOrd="0" destOrd="3" presId="urn:microsoft.com/office/officeart/2005/8/layout/radial4"/>
    <dgm:cxn modelId="{05DA6FFF-FD3A-41C9-A52F-D15B110DDFB4}" type="presOf" srcId="{62365FE5-2D1E-4A9E-8E24-1C722D1E6754}" destId="{769F80FA-812B-43F3-8502-4F46DEE90DAD}" srcOrd="0" destOrd="3" presId="urn:microsoft.com/office/officeart/2005/8/layout/radial4"/>
    <dgm:cxn modelId="{51C2613B-0CD9-4A50-8974-8F14EE9B05D6}" type="presOf" srcId="{8F92BB7E-512A-4AD1-9731-8BA20AEA7F42}" destId="{CBD9316C-4BB1-4AD1-B72A-B4D6652F9F5C}" srcOrd="0" destOrd="0" presId="urn:microsoft.com/office/officeart/2005/8/layout/radial4"/>
    <dgm:cxn modelId="{7A389DFD-509B-4D46-BAA2-46B8DF163DE4}" srcId="{C61A3261-F016-425E-B3C7-714A6F588150}" destId="{977DA539-258C-49D0-B09E-4AB7220D0FBC}" srcOrd="3" destOrd="0" parTransId="{A10B3974-8C91-43E3-95AC-84666116FF95}" sibTransId="{F2138EC4-791A-4466-B4B5-C05AD1A24F6F}"/>
    <dgm:cxn modelId="{45217089-9F5D-4A4E-A141-22FF3E19AE61}" type="presOf" srcId="{72275DA1-2B90-4204-8F6A-EBE7C6E2392B}" destId="{BC8EE248-151E-422F-91D9-9B28ACA66BB1}" srcOrd="0" destOrd="0" presId="urn:microsoft.com/office/officeart/2005/8/layout/radial4"/>
    <dgm:cxn modelId="{9ED5E053-EB93-4257-AEEE-1440BC94AA82}" srcId="{BBE2ADB2-F3BF-447B-A091-52CE8C94037B}" destId="{3331CB3A-825D-4538-AEBA-DA4B57BBA1CF}" srcOrd="2" destOrd="0" parTransId="{99A2FEC2-9F1A-4AF0-BFD5-B818D0739759}" sibTransId="{42C373EE-CC1C-4702-A3AB-58EE786B487B}"/>
    <dgm:cxn modelId="{4D2BCB2F-7092-49F1-8825-1F73D0E9D4FD}" type="presOf" srcId="{3331CB3A-825D-4538-AEBA-DA4B57BBA1CF}" destId="{DEBBD08C-365E-402D-854F-0CECEC27BBC9}" srcOrd="0" destOrd="3" presId="urn:microsoft.com/office/officeart/2005/8/layout/radial4"/>
    <dgm:cxn modelId="{9CC57BF7-90D9-4251-B877-570D7E241E03}" type="presOf" srcId="{FA3FAEE0-AE70-4953-9E45-9707E474C7C2}" destId="{DEBBD08C-365E-402D-854F-0CECEC27BBC9}" srcOrd="0" destOrd="2" presId="urn:microsoft.com/office/officeart/2005/8/layout/radial4"/>
    <dgm:cxn modelId="{6D8737C3-2E98-4050-B52B-C3A083FCC395}" type="presOf" srcId="{4E18F43E-B882-4658-9E48-58BB587A798D}" destId="{4B69DE45-8824-48AB-9407-B3C151650A49}" srcOrd="0" destOrd="3" presId="urn:microsoft.com/office/officeart/2005/8/layout/radial4"/>
    <dgm:cxn modelId="{E9CA0AA7-D808-47E3-9756-87C6E8A82B3E}" type="presOf" srcId="{44ED85AE-A3A1-45F3-A356-B75E0F6A4DED}" destId="{95785BF4-97CF-4AA7-8F1E-CCFC3AE53E3D}" srcOrd="0" destOrd="2" presId="urn:microsoft.com/office/officeart/2005/8/layout/radial4"/>
    <dgm:cxn modelId="{2837B753-5BA8-420F-B915-43B96B3EAD63}" type="presOf" srcId="{659B636B-E7BC-4C4A-82A3-2E4DB6BDB50B}" destId="{4B69DE45-8824-48AB-9407-B3C151650A49}" srcOrd="0" destOrd="1" presId="urn:microsoft.com/office/officeart/2005/8/layout/radial4"/>
    <dgm:cxn modelId="{3A170026-8C63-4ADB-B589-261A1BFF1322}" srcId="{C61A3261-F016-425E-B3C7-714A6F588150}" destId="{4E18F43E-B882-4658-9E48-58BB587A798D}" srcOrd="2" destOrd="0" parTransId="{0EC56479-3D15-4F39-94B4-2A3A6EA9EEFC}" sibTransId="{F6CD2E52-9312-4293-A578-B6BA1074F832}"/>
    <dgm:cxn modelId="{1AAB2C9C-C59C-442B-921F-D18D0739ED86}" srcId="{BBE2ADB2-F3BF-447B-A091-52CE8C94037B}" destId="{4A386319-C7DD-4042-BB56-9D965BE8AE59}" srcOrd="4" destOrd="0" parTransId="{3659BF9E-1157-475C-BFEB-07BF88111E82}" sibTransId="{CF039356-F162-4075-B09F-FB703101F286}"/>
    <dgm:cxn modelId="{272E6CA6-7E68-44C9-85FF-F9E7CBD2CACB}" type="presOf" srcId="{75129186-6F42-442F-AB25-18CB09175A24}" destId="{64405D7C-757D-44CB-93E1-F5BEE29116E3}" srcOrd="0" destOrd="0" presId="urn:microsoft.com/office/officeart/2005/8/layout/radial4"/>
    <dgm:cxn modelId="{61BC1397-4570-4D8F-8093-59E5AED63607}" type="presOf" srcId="{67848395-9DD3-4314-9718-EBBF9F551133}" destId="{CBD9316C-4BB1-4AD1-B72A-B4D6652F9F5C}" srcOrd="0" destOrd="2" presId="urn:microsoft.com/office/officeart/2005/8/layout/radial4"/>
    <dgm:cxn modelId="{643739F6-EA5E-4758-A089-952C32D32AA1}" srcId="{50DCE423-7FF2-4313-82B7-9D16D65DC72C}" destId="{B9087B4A-3E72-420C-BB19-15ED67EAE34E}" srcOrd="2" destOrd="0" parTransId="{CF28A7C6-6133-4629-AFCC-7ABB768BEACB}" sibTransId="{68B3BEC2-DFDD-43F5-908E-A4690F1A6CDD}"/>
    <dgm:cxn modelId="{2DF1CC05-D0BE-4626-B34C-7B55AF3DEAFC}" type="presOf" srcId="{7E8AF0E6-D27B-41A5-AF43-19FD55753662}" destId="{4B69DE45-8824-48AB-9407-B3C151650A49}" srcOrd="0" destOrd="2" presId="urn:microsoft.com/office/officeart/2005/8/layout/radial4"/>
    <dgm:cxn modelId="{97507BA2-445A-428D-A869-79B7609C5C98}" type="presOf" srcId="{B269F501-6078-4731-8089-27FC4A022845}" destId="{E06484A7-9D87-482A-8A70-6E2A56641CB1}" srcOrd="0" destOrd="0" presId="urn:microsoft.com/office/officeart/2005/8/layout/radial4"/>
    <dgm:cxn modelId="{84FD9721-DC8C-4688-87CC-5EA823E68016}" srcId="{BBE2ADB2-F3BF-447B-A091-52CE8C94037B}" destId="{A4D71DBC-BADA-4F50-BC29-44FD578EDDEF}" srcOrd="3" destOrd="0" parTransId="{9D324D68-D075-457D-8999-694EA19553FC}" sibTransId="{DD0530FF-AD2C-4D67-BAD1-19C6474C71C4}"/>
    <dgm:cxn modelId="{77B3C788-936B-417F-85A4-ED4E39F1FC43}" srcId="{4465F9E5-26BB-47C8-9F23-185E1B585328}" destId="{51BADEDB-77A6-4F1E-AC2C-A43EDCB7E4A5}" srcOrd="0" destOrd="0" parTransId="{CB17398C-F1F2-4D6B-8704-60C56EA2D2C4}" sibTransId="{272CB42F-A8CE-4F06-B442-884C571F5F33}"/>
    <dgm:cxn modelId="{B0C4955D-10A2-412F-B5C4-CEC958EEBAD9}" type="presOf" srcId="{4A386319-C7DD-4042-BB56-9D965BE8AE59}" destId="{DEBBD08C-365E-402D-854F-0CECEC27BBC9}" srcOrd="0" destOrd="5" presId="urn:microsoft.com/office/officeart/2005/8/layout/radial4"/>
    <dgm:cxn modelId="{ECC48F15-9592-46C0-B794-F07BA970614E}" srcId="{C61A3261-F016-425E-B3C7-714A6F588150}" destId="{7E8AF0E6-D27B-41A5-AF43-19FD55753662}" srcOrd="1" destOrd="0" parTransId="{32A98D8E-CC8E-4983-9A7D-A8A4A5899349}" sibTransId="{0F1A9101-01E1-4E5A-BAD8-3C222DD9C788}"/>
    <dgm:cxn modelId="{56FCE820-7EA1-4356-9FE7-41BE418524C3}" srcId="{4465F9E5-26BB-47C8-9F23-185E1B585328}" destId="{62365FE5-2D1E-4A9E-8E24-1C722D1E6754}" srcOrd="2" destOrd="0" parTransId="{76FCD2D6-B83C-449C-8801-2EEC3D2357FE}" sibTransId="{43698A28-C2AC-43A0-B23D-3543EB0FA564}"/>
    <dgm:cxn modelId="{FD202C2B-BDDD-4452-88F1-AF64575DE3CA}" type="presOf" srcId="{1FC01C01-16C4-41E1-A963-232D9EF4E1E6}" destId="{CBD9316C-4BB1-4AD1-B72A-B4D6652F9F5C}" srcOrd="0" destOrd="3" presId="urn:microsoft.com/office/officeart/2005/8/layout/radial4"/>
    <dgm:cxn modelId="{B68643BC-5FA2-4AD0-A544-5495378B4382}" type="presOf" srcId="{4EDB98A4-AB59-48EC-8D4F-B6D7A0CFEB94}" destId="{C29B1F0E-D338-4E00-B7F9-0CB151CC9A6F}" srcOrd="0" destOrd="0" presId="urn:microsoft.com/office/officeart/2005/8/layout/radial4"/>
    <dgm:cxn modelId="{5F8416E7-8D5A-4E11-86CD-EC57B5323B1E}" srcId="{50DCE423-7FF2-4313-82B7-9D16D65DC72C}" destId="{090E4D55-2989-426B-93EE-C17FFAA6EA7D}" srcOrd="0" destOrd="0" parTransId="{BDBCDB2C-95D5-4200-9122-6B254DA168B6}" sibTransId="{8F21058C-03D1-4E83-A5E1-4D7F645FA1E5}"/>
    <dgm:cxn modelId="{E2506805-D3B8-4677-836C-EC2AFAB2D568}" type="presOf" srcId="{A4D71DBC-BADA-4F50-BC29-44FD578EDDEF}" destId="{DEBBD08C-365E-402D-854F-0CECEC27BBC9}" srcOrd="0" destOrd="4" presId="urn:microsoft.com/office/officeart/2005/8/layout/radial4"/>
    <dgm:cxn modelId="{423BD79F-DD1A-464B-A388-76302352EA69}" type="presOf" srcId="{51BADEDB-77A6-4F1E-AC2C-A43EDCB7E4A5}" destId="{769F80FA-812B-43F3-8502-4F46DEE90DAD}" srcOrd="0" destOrd="1" presId="urn:microsoft.com/office/officeart/2005/8/layout/radial4"/>
    <dgm:cxn modelId="{F1742209-6797-46DA-8D1E-D4AC774BD07E}" srcId="{8F92BB7E-512A-4AD1-9731-8BA20AEA7F42}" destId="{67848395-9DD3-4314-9718-EBBF9F551133}" srcOrd="1" destOrd="0" parTransId="{D3F410C9-0FF5-40E9-8C55-FC3BDBE5E3F6}" sibTransId="{93F3DEC4-2D72-44D8-B472-C14C1F1AE369}"/>
    <dgm:cxn modelId="{F0A295A4-C2CF-4503-9656-908E48381427}" srcId="{B269F501-6078-4731-8089-27FC4A022845}" destId="{75129186-6F42-442F-AB25-18CB09175A24}" srcOrd="0" destOrd="0" parTransId="{8D6D5DA8-A600-4170-9248-0342BA446068}" sibTransId="{BDEA0D03-CEBD-4C92-9030-90136B480881}"/>
    <dgm:cxn modelId="{0D854BAE-52E6-49EF-883E-A446C1D00FC9}" srcId="{75129186-6F42-442F-AB25-18CB09175A24}" destId="{8F92BB7E-512A-4AD1-9731-8BA20AEA7F42}" srcOrd="0" destOrd="0" parTransId="{4EDB98A4-AB59-48EC-8D4F-B6D7A0CFEB94}" sibTransId="{B822BBC1-22B6-40F9-A515-289325118A8C}"/>
    <dgm:cxn modelId="{5A424B52-954D-4D9C-9A4A-48B05636A2A3}" srcId="{75129186-6F42-442F-AB25-18CB09175A24}" destId="{BBE2ADB2-F3BF-447B-A091-52CE8C94037B}" srcOrd="4" destOrd="0" parTransId="{AE7BDFCE-6CF6-4C13-A2DB-ED090FF9C6FE}" sibTransId="{334A142C-ADF9-4ED7-8E52-A7B155F844C8}"/>
    <dgm:cxn modelId="{6B6A5B22-34A6-42E0-ADFD-699A9D420325}" type="presOf" srcId="{AE7BDFCE-6CF6-4C13-A2DB-ED090FF9C6FE}" destId="{834F1470-8BEA-469A-816A-783C072EF7D5}" srcOrd="0" destOrd="0" presId="urn:microsoft.com/office/officeart/2005/8/layout/radial4"/>
    <dgm:cxn modelId="{C7627AE1-428B-46DB-9A33-3E897DBCA727}" type="presOf" srcId="{BBE2ADB2-F3BF-447B-A091-52CE8C94037B}" destId="{DEBBD08C-365E-402D-854F-0CECEC27BBC9}" srcOrd="0" destOrd="0" presId="urn:microsoft.com/office/officeart/2005/8/layout/radial4"/>
    <dgm:cxn modelId="{199F0D76-438B-46F4-82A4-CA40FD149551}" srcId="{C61A3261-F016-425E-B3C7-714A6F588150}" destId="{659B636B-E7BC-4C4A-82A3-2E4DB6BDB50B}" srcOrd="0" destOrd="0" parTransId="{EC05E9C5-0129-4753-BF8C-ED553CB76E3D}" sibTransId="{95AA2275-A6B7-48CC-991E-4B4AE22B119B}"/>
    <dgm:cxn modelId="{3AF0E918-050E-4718-BE0B-776550F6D69C}" srcId="{BBE2ADB2-F3BF-447B-A091-52CE8C94037B}" destId="{626E243B-B073-4538-848A-88B0E0898A6C}" srcOrd="0" destOrd="0" parTransId="{948F3E65-A0B3-4214-B904-CC0160AAA19F}" sibTransId="{A8AB7DA7-382E-4110-92D3-56074C3F765E}"/>
    <dgm:cxn modelId="{4BCF6C5E-FDA3-4E6B-A4AD-BA5C30C7D26F}" type="presOf" srcId="{C76B0DD8-31C4-43AA-95C7-39B3F4F014DF}" destId="{3F26F80E-6243-427B-A0A5-0AD41DDC3377}" srcOrd="0" destOrd="0" presId="urn:microsoft.com/office/officeart/2005/8/layout/radial4"/>
    <dgm:cxn modelId="{5573B71B-8DBB-4D0F-9446-A4CEA3B54438}" type="presOf" srcId="{AD0F87CE-C12C-4B3A-9C04-9E5D609053BF}" destId="{216F795A-3603-40F7-84E0-90F2D91644ED}" srcOrd="0" destOrd="0" presId="urn:microsoft.com/office/officeart/2005/8/layout/radial4"/>
    <dgm:cxn modelId="{72B8238F-4686-4736-9030-BF99AB7992C5}" type="presOf" srcId="{977DA539-258C-49D0-B09E-4AB7220D0FBC}" destId="{4B69DE45-8824-48AB-9407-B3C151650A49}" srcOrd="0" destOrd="4" presId="urn:microsoft.com/office/officeart/2005/8/layout/radial4"/>
    <dgm:cxn modelId="{2A468A61-CECF-46EB-A62C-3A1B1FB6B96E}" type="presOf" srcId="{2B0490C7-8254-4E82-92DA-B7B80E6C251E}" destId="{769F80FA-812B-43F3-8502-4F46DEE90DAD}" srcOrd="0" destOrd="2" presId="urn:microsoft.com/office/officeart/2005/8/layout/radial4"/>
    <dgm:cxn modelId="{EB9EB286-8E55-4294-BEA8-E9BE95F876A0}" srcId="{8F92BB7E-512A-4AD1-9731-8BA20AEA7F42}" destId="{1FC01C01-16C4-41E1-A963-232D9EF4E1E6}" srcOrd="2" destOrd="0" parTransId="{30BD6053-2997-4D9A-ABB3-E8BCAB431F91}" sibTransId="{FC99D4BC-F749-4C9A-9549-73C5C42170D1}"/>
    <dgm:cxn modelId="{30A87214-EC87-43D8-9350-C05195BF448F}" srcId="{8F92BB7E-512A-4AD1-9731-8BA20AEA7F42}" destId="{15E8B919-9059-4AC7-862C-FE3CDE0C308A}" srcOrd="0" destOrd="0" parTransId="{CB5DCE53-EF85-454C-9C80-95D2802EB36D}" sibTransId="{8DD9DEE7-6BC3-4D70-8585-E9140B52E1B2}"/>
    <dgm:cxn modelId="{7215F1AB-F692-4286-AE52-244495BA1CB9}" srcId="{BBE2ADB2-F3BF-447B-A091-52CE8C94037B}" destId="{FA3FAEE0-AE70-4953-9E45-9707E474C7C2}" srcOrd="1" destOrd="0" parTransId="{445383E7-D62B-4BF2-BF6A-E66FA1B7DD23}" sibTransId="{C826B902-4699-4E90-866B-8A597D54750A}"/>
    <dgm:cxn modelId="{4A9D0334-9489-4EA3-A94D-1D84C65A535C}" type="presParOf" srcId="{E06484A7-9D87-482A-8A70-6E2A56641CB1}" destId="{64405D7C-757D-44CB-93E1-F5BEE29116E3}" srcOrd="0" destOrd="0" presId="urn:microsoft.com/office/officeart/2005/8/layout/radial4"/>
    <dgm:cxn modelId="{77357349-365A-4DC3-9054-63556EA297F7}" type="presParOf" srcId="{E06484A7-9D87-482A-8A70-6E2A56641CB1}" destId="{C29B1F0E-D338-4E00-B7F9-0CB151CC9A6F}" srcOrd="1" destOrd="0" presId="urn:microsoft.com/office/officeart/2005/8/layout/radial4"/>
    <dgm:cxn modelId="{4779C79B-F854-45ED-9578-422F07D4B935}" type="presParOf" srcId="{E06484A7-9D87-482A-8A70-6E2A56641CB1}" destId="{CBD9316C-4BB1-4AD1-B72A-B4D6652F9F5C}" srcOrd="2" destOrd="0" presId="urn:microsoft.com/office/officeart/2005/8/layout/radial4"/>
    <dgm:cxn modelId="{393F6CF5-95A6-4FCA-8F32-AB93E1B2A6B9}" type="presParOf" srcId="{E06484A7-9D87-482A-8A70-6E2A56641CB1}" destId="{BC8EE248-151E-422F-91D9-9B28ACA66BB1}" srcOrd="3" destOrd="0" presId="urn:microsoft.com/office/officeart/2005/8/layout/radial4"/>
    <dgm:cxn modelId="{9DA4BD00-E9C6-4F0E-8642-AE23A3F9BC81}" type="presParOf" srcId="{E06484A7-9D87-482A-8A70-6E2A56641CB1}" destId="{769F80FA-812B-43F3-8502-4F46DEE90DAD}" srcOrd="4" destOrd="0" presId="urn:microsoft.com/office/officeart/2005/8/layout/radial4"/>
    <dgm:cxn modelId="{A1721B11-2821-4DC9-AB65-2523F6881204}" type="presParOf" srcId="{E06484A7-9D87-482A-8A70-6E2A56641CB1}" destId="{216F795A-3603-40F7-84E0-90F2D91644ED}" srcOrd="5" destOrd="0" presId="urn:microsoft.com/office/officeart/2005/8/layout/radial4"/>
    <dgm:cxn modelId="{7319E063-B41A-4254-A865-D0439F5D062A}" type="presParOf" srcId="{E06484A7-9D87-482A-8A70-6E2A56641CB1}" destId="{95785BF4-97CF-4AA7-8F1E-CCFC3AE53E3D}" srcOrd="6" destOrd="0" presId="urn:microsoft.com/office/officeart/2005/8/layout/radial4"/>
    <dgm:cxn modelId="{C297144E-950E-4FCE-A326-A8B9785D7265}" type="presParOf" srcId="{E06484A7-9D87-482A-8A70-6E2A56641CB1}" destId="{3F26F80E-6243-427B-A0A5-0AD41DDC3377}" srcOrd="7" destOrd="0" presId="urn:microsoft.com/office/officeart/2005/8/layout/radial4"/>
    <dgm:cxn modelId="{BC92E02B-0F70-423E-AFB6-D657FBF9C0F6}" type="presParOf" srcId="{E06484A7-9D87-482A-8A70-6E2A56641CB1}" destId="{4B69DE45-8824-48AB-9407-B3C151650A49}" srcOrd="8" destOrd="0" presId="urn:microsoft.com/office/officeart/2005/8/layout/radial4"/>
    <dgm:cxn modelId="{C9C7E4D4-FC65-4617-B48C-83438E931996}" type="presParOf" srcId="{E06484A7-9D87-482A-8A70-6E2A56641CB1}" destId="{834F1470-8BEA-469A-816A-783C072EF7D5}" srcOrd="9" destOrd="0" presId="urn:microsoft.com/office/officeart/2005/8/layout/radial4"/>
    <dgm:cxn modelId="{69EA9580-22A6-4405-8354-89487441F332}" type="presParOf" srcId="{E06484A7-9D87-482A-8A70-6E2A56641CB1}" destId="{DEBBD08C-365E-402D-854F-0CECEC27BBC9}" srcOrd="10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F9FBC-48C5-4D6C-8967-E9071C46ABF2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E8077-046D-48AE-A7A1-41C411147CE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CE22E7-EFA5-4863-AB6D-AE1FBBCBE007}" type="slidenum">
              <a:rPr lang="en-US" smtClean="0"/>
              <a:pPr/>
              <a:t>4</a:t>
            </a:fld>
            <a:endParaRPr lang="th-TH" smtClean="0"/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5465" y="8687013"/>
            <a:ext cx="2971433" cy="45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38" tIns="47419" rIns="94838" bIns="47419" anchor="b"/>
          <a:lstStyle/>
          <a:p>
            <a:pPr algn="r" defTabSz="876300"/>
            <a:fld id="{02FED771-0107-4763-AA18-52037E265E5E}" type="slidenum">
              <a:rPr lang="en-US" sz="1200">
                <a:latin typeface="Calibri" pitchFamily="34" charset="0"/>
              </a:rPr>
              <a:pPr algn="r" defTabSz="876300"/>
              <a:t>4</a:t>
            </a:fld>
            <a:endParaRPr lang="th-TH" sz="120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2838" y="692150"/>
            <a:ext cx="4573587" cy="34321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5339" y="4347778"/>
            <a:ext cx="5367322" cy="4721482"/>
          </a:xfrm>
          <a:noFill/>
          <a:ln/>
        </p:spPr>
        <p:txBody>
          <a:bodyPr/>
          <a:lstStyle/>
          <a:p>
            <a:pPr marL="342900" indent="-342900" algn="l" eaLnBrk="1" hangingPunct="1">
              <a:spcBef>
                <a:spcPct val="70000"/>
              </a:spcBef>
            </a:pPr>
            <a:r>
              <a:rPr lang="th-TH" dirty="0" smtClean="0"/>
              <a:t>เนื้อหาในเกณฑ์เป็นข้อกำหนด นั่นคือ การถามคำถามเพื่อทำให้ได้ทบทวนตนเองว่า ณ ตอนนี้ เรามีระบบอะไรอยู่บ้าง และควรพัฒนาอย่างไรเพื่อปรับปรุงให้ดีขึ้น โดยใช้มุมมองเชิงบูรณาการเป็น </a:t>
            </a:r>
            <a:r>
              <a:rPr lang="en-US" dirty="0" smtClean="0"/>
              <a:t>integrated model </a:t>
            </a:r>
            <a:r>
              <a:rPr lang="th-TH" dirty="0" smtClean="0"/>
              <a:t>เน้น</a:t>
            </a:r>
            <a:r>
              <a:rPr lang="th-TH" sz="1800" dirty="0" smtClean="0">
                <a:latin typeface="Browallia New" pitchFamily="34" charset="-34"/>
              </a:rPr>
              <a:t>ของระบบการบริหารจัดการองค์กรในเรื่องหลัก ๆ ที่สำคัญและส่งผลกระทบต่อองค์กรมากๆ</a:t>
            </a:r>
            <a:r>
              <a:rPr lang="th-TH" sz="1800" baseline="0" dirty="0" smtClean="0">
                <a:latin typeface="Browallia New" pitchFamily="34" charset="-34"/>
              </a:rPr>
              <a:t> </a:t>
            </a:r>
            <a:r>
              <a:rPr lang="th-TH" dirty="0" smtClean="0"/>
              <a:t>มีค่านิยม </a:t>
            </a:r>
            <a:r>
              <a:rPr lang="en-US" dirty="0" smtClean="0"/>
              <a:t>11 </a:t>
            </a:r>
            <a:r>
              <a:rPr lang="th-TH" dirty="0" smtClean="0"/>
              <a:t>ข้อเป็นพื้นฐาน </a:t>
            </a:r>
            <a:endParaRPr lang="en-US" dirty="0" smtClean="0"/>
          </a:p>
          <a:p>
            <a:pPr marL="342900" indent="-342900" eaLnBrk="1" hangingPunct="1">
              <a:spcBef>
                <a:spcPct val="70000"/>
              </a:spcBef>
            </a:pPr>
            <a:r>
              <a:rPr lang="th-TH" dirty="0" smtClean="0"/>
              <a:t> </a:t>
            </a:r>
            <a:endParaRPr lang="en-US" dirty="0" smtClean="0"/>
          </a:p>
          <a:p>
            <a:pPr marL="342900" indent="-342900" eaLnBrk="1" hangingPunct="1">
              <a:spcBef>
                <a:spcPct val="70000"/>
              </a:spcBef>
            </a:pPr>
            <a:r>
              <a:rPr lang="th-TH" dirty="0" smtClean="0"/>
              <a:t>หัวใจสำคัญ</a:t>
            </a:r>
          </a:p>
          <a:p>
            <a:pPr marL="342900" indent="-342900" eaLnBrk="1" hangingPunct="1">
              <a:spcBef>
                <a:spcPct val="70000"/>
              </a:spcBef>
              <a:buFontTx/>
              <a:buAutoNum type="arabicPeriod"/>
            </a:pPr>
            <a:r>
              <a:rPr lang="th-TH" dirty="0" smtClean="0"/>
              <a:t>มีเป้าหมายที่ชัดเจนและรู้ว่าใครที่เป็นผู้รับคุณค่าจากการมีโรงเรียน แล้วมุ่งเน้นเป้า ไม่วอกแวก</a:t>
            </a:r>
          </a:p>
          <a:p>
            <a:pPr marL="342900" indent="-342900" eaLnBrk="1" hangingPunct="1">
              <a:spcBef>
                <a:spcPct val="70000"/>
              </a:spcBef>
              <a:buFontTx/>
              <a:buAutoNum type="arabicPeriod"/>
            </a:pPr>
            <a:r>
              <a:rPr lang="th-TH" dirty="0" smtClean="0"/>
              <a:t>วางแผนกลยุทธ์ สร้างนวัตกรรม ปรับปรุง มุ่งสู่เป้าที่ตั้งไว้ เน้นภาวะผู้นำสูง </a:t>
            </a:r>
          </a:p>
          <a:p>
            <a:pPr marL="342900" indent="-342900" eaLnBrk="1" hangingPunct="1">
              <a:spcBef>
                <a:spcPct val="70000"/>
              </a:spcBef>
              <a:buFontTx/>
              <a:buAutoNum type="arabicPeriod"/>
            </a:pPr>
            <a:r>
              <a:rPr lang="th-TH" dirty="0" smtClean="0"/>
              <a:t>หมั่นเรียนรู้แล้วปรับปรุงจนเป็นวัฒนธรรมองค์กร วัดผล วิเคราะห์ ปรับปรุง เน้นตัววัดหลักๆ โดยตัววัดที่เหลือต้องเชื่อมโยงกับตัววัดหลัก 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smtClean="0"/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CEFC1-E3F8-4043-B4AF-D2931762B6E9}" type="slidenum">
              <a:rPr lang="en-US" smtClean="0"/>
              <a:pPr/>
              <a:t>6</a:t>
            </a:fld>
            <a:endParaRPr lang="th-T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h-TH" dirty="0" smtClean="0"/>
              <a:t>องค์ประกอบของเกณฑ์ สามารถแบ่งออกเป็น </a:t>
            </a:r>
          </a:p>
          <a:p>
            <a:pPr eaLnBrk="1" hangingPunct="1">
              <a:buFontTx/>
              <a:buChar char="•"/>
            </a:pPr>
            <a:r>
              <a:rPr lang="th-TH" dirty="0" smtClean="0"/>
              <a:t>หมวด </a:t>
            </a:r>
            <a:r>
              <a:rPr lang="en-US" dirty="0" smtClean="0"/>
              <a:t>1, 2, 3 </a:t>
            </a:r>
            <a:r>
              <a:rPr lang="th-TH" dirty="0" smtClean="0"/>
              <a:t>เป็นปัจจัยแห่งการขับเคลื่อน </a:t>
            </a:r>
          </a:p>
          <a:p>
            <a:pPr eaLnBrk="1" hangingPunct="1">
              <a:buFontTx/>
              <a:buChar char="•"/>
            </a:pPr>
            <a:r>
              <a:rPr lang="th-TH" dirty="0" smtClean="0"/>
              <a:t>หมวด </a:t>
            </a:r>
            <a:r>
              <a:rPr lang="en-US" dirty="0" smtClean="0"/>
              <a:t>5, 6 </a:t>
            </a:r>
            <a:r>
              <a:rPr lang="th-TH" dirty="0" smtClean="0"/>
              <a:t>เป็นปัจจัยปฏิบัติการ </a:t>
            </a:r>
          </a:p>
          <a:p>
            <a:pPr eaLnBrk="1" hangingPunct="1"/>
            <a:r>
              <a:rPr lang="th-TH" dirty="0" smtClean="0"/>
              <a:t>ซึ่งผลลัพธ์ของทั้ง </a:t>
            </a:r>
            <a:r>
              <a:rPr lang="en-US" dirty="0" smtClean="0"/>
              <a:t>2 </a:t>
            </a:r>
            <a:r>
              <a:rPr lang="th-TH" dirty="0" smtClean="0"/>
              <a:t>กลุ่มนี้ จะแสดงผลออกมาเป็นหมวด </a:t>
            </a:r>
            <a:r>
              <a:rPr lang="en-US" dirty="0" smtClean="0"/>
              <a:t>7 </a:t>
            </a:r>
            <a:endParaRPr lang="th-TH" dirty="0" smtClean="0"/>
          </a:p>
          <a:p>
            <a:pPr eaLnBrk="1" hangingPunct="1">
              <a:buFontTx/>
              <a:buChar char="•"/>
            </a:pPr>
            <a:r>
              <a:rPr lang="th-TH" dirty="0" smtClean="0"/>
              <a:t>หมวด </a:t>
            </a:r>
            <a:r>
              <a:rPr lang="en-US" dirty="0" smtClean="0"/>
              <a:t>4 </a:t>
            </a:r>
            <a:r>
              <a:rPr lang="th-TH" dirty="0" smtClean="0"/>
              <a:t>เป็นพื้นฐานครอบคลุมทุกเรื่อง ทั้งการวัด การวิเคราะห์</a:t>
            </a:r>
            <a:r>
              <a:rPr lang="en-US" dirty="0" smtClean="0"/>
              <a:t> </a:t>
            </a:r>
            <a:r>
              <a:rPr lang="th-TH" dirty="0" smtClean="0"/>
              <a:t>และการจัดการความรู้</a:t>
            </a:r>
          </a:p>
          <a:p>
            <a:pPr eaLnBrk="1" hangingPunct="1">
              <a:buFontTx/>
              <a:buChar char="•"/>
            </a:pPr>
            <a:r>
              <a:rPr lang="th-TH" dirty="0" smtClean="0"/>
              <a:t>สุดท้าย การดำเนินการทั้ง </a:t>
            </a:r>
            <a:r>
              <a:rPr lang="en-US" dirty="0" smtClean="0"/>
              <a:t>7 </a:t>
            </a:r>
            <a:r>
              <a:rPr lang="th-TH" dirty="0" smtClean="0"/>
              <a:t>หมวดขึ้นกับโครงร่างองค์กร ซึ่งเป็นบริบทและสภาพแวดล้อมขององค์กร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Bullet 1 </a:t>
            </a:r>
            <a:r>
              <a:rPr lang="th-TH" dirty="0" smtClean="0"/>
              <a:t>เป็นภาพรวมของโครงร่าง</a:t>
            </a:r>
          </a:p>
          <a:p>
            <a:r>
              <a:rPr lang="en-US" dirty="0" smtClean="0"/>
              <a:t>Bullet 2, 3 </a:t>
            </a:r>
            <a:r>
              <a:rPr lang="th-TH" dirty="0" smtClean="0"/>
              <a:t>เป็น</a:t>
            </a:r>
            <a:r>
              <a:rPr lang="th-TH" baseline="0" dirty="0" smtClean="0"/>
              <a:t> </a:t>
            </a:r>
            <a:r>
              <a:rPr lang="en-US" baseline="0" dirty="0" smtClean="0"/>
              <a:t>1 </a:t>
            </a:r>
            <a:r>
              <a:rPr lang="th-TH" baseline="0" dirty="0" smtClean="0"/>
              <a:t>ก และ ข ในเกณฑ์</a:t>
            </a:r>
          </a:p>
          <a:p>
            <a:r>
              <a:rPr lang="en-US" baseline="0" dirty="0" smtClean="0"/>
              <a:t>Bullet 4, 5, 6 </a:t>
            </a:r>
            <a:r>
              <a:rPr lang="th-TH" baseline="0" dirty="0" smtClean="0"/>
              <a:t>เป็น </a:t>
            </a:r>
            <a:r>
              <a:rPr lang="en-US" baseline="0" dirty="0" smtClean="0"/>
              <a:t>2 </a:t>
            </a:r>
            <a:r>
              <a:rPr lang="th-TH" baseline="0" dirty="0" smtClean="0"/>
              <a:t>ก ข และ ค ในเกณฑ์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E8077-046D-48AE-A7A1-41C411147CEE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h-TH" dirty="0" smtClean="0"/>
              <a:t>ขั้นตอนในการใช้เกณฑ์ มี </a:t>
            </a:r>
            <a:r>
              <a:rPr lang="en-US" dirty="0" smtClean="0"/>
              <a:t>3 </a:t>
            </a:r>
            <a:r>
              <a:rPr lang="th-TH" dirty="0" smtClean="0"/>
              <a:t>ขั้น</a:t>
            </a:r>
          </a:p>
          <a:p>
            <a:pPr eaLnBrk="1" hangingPunct="1">
              <a:buFontTx/>
              <a:buChar char="•"/>
            </a:pPr>
            <a:r>
              <a:rPr lang="th-TH" dirty="0" smtClean="0"/>
              <a:t>ประเมิน เพื่อรู้จักตนเอง</a:t>
            </a:r>
          </a:p>
          <a:p>
            <a:pPr eaLnBrk="1" hangingPunct="1">
              <a:buFontTx/>
              <a:buChar char="•"/>
            </a:pPr>
            <a:r>
              <a:rPr lang="th-TH" dirty="0" smtClean="0"/>
              <a:t>ปรับปรุงพัฒนา รู้ว่าจะต้องทำอะไรบ้าง </a:t>
            </a:r>
          </a:p>
          <a:p>
            <a:pPr eaLnBrk="1" hangingPunct="1">
              <a:buFontTx/>
              <a:buChar char="•"/>
            </a:pPr>
            <a:r>
              <a:rPr lang="th-TH" dirty="0" smtClean="0"/>
              <a:t>วัดผล เข้าใกล้เป้าหมายแล้วหรือไม่ ดีแค่ไหน ดีต่อเนื่องหรือไม่ แต่ถ้าไม่ดี แสดงว่ามาผิดทาง</a:t>
            </a:r>
            <a:r>
              <a:rPr lang="th-TH" baseline="0" dirty="0" smtClean="0"/>
              <a:t> </a:t>
            </a:r>
            <a:endParaRPr lang="th-TH" dirty="0" smtClean="0"/>
          </a:p>
          <a:p>
            <a:pPr eaLnBrk="1" hangingPunct="1"/>
            <a:endParaRPr lang="th-TH" dirty="0" smtClean="0"/>
          </a:p>
          <a:p>
            <a:pPr eaLnBrk="1" hangingPunct="1"/>
            <a:r>
              <a:rPr lang="th-TH" dirty="0" smtClean="0"/>
              <a:t>สำหรับ สนก.จะประเมินระดับกลางๆ ไม่เข้มข้นมาก โดยมีคำถามประมาณ </a:t>
            </a:r>
            <a:r>
              <a:rPr lang="en-US" dirty="0" smtClean="0"/>
              <a:t>40-50 </a:t>
            </a:r>
            <a:r>
              <a:rPr lang="th-TH" dirty="0" smtClean="0"/>
              <a:t>ข้อ ไม่ถึง </a:t>
            </a:r>
            <a:r>
              <a:rPr lang="en-US" dirty="0" smtClean="0"/>
              <a:t>90 </a:t>
            </a:r>
            <a:r>
              <a:rPr lang="th-TH" dirty="0" smtClean="0"/>
              <a:t>ข้อตาม </a:t>
            </a:r>
            <a:r>
              <a:rPr lang="en-US" dirty="0" smtClean="0"/>
              <a:t>TQA</a:t>
            </a:r>
            <a:r>
              <a:rPr lang="th-TH" dirty="0" smtClean="0"/>
              <a:t> แต่จุดเน้นที่โรงเรียนต้องดำเนินการ คือ การพัฒนาและปรับปรุง ซึ่งจะควบคู่กับการวัดผลการปรับปรุงด้วยตัวชี้วัด </a:t>
            </a:r>
          </a:p>
          <a:p>
            <a:pPr eaLnBrk="1" hangingPunct="1"/>
            <a:endParaRPr lang="th-TH" dirty="0" smtClean="0"/>
          </a:p>
          <a:p>
            <a:pPr eaLnBrk="1" hangingPunct="1"/>
            <a:endParaRPr lang="th-TH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h-TH" dirty="0" smtClean="0"/>
              <a:t>เกณฑ์เป็นคำถาม </a:t>
            </a:r>
            <a:r>
              <a:rPr lang="en-US" dirty="0" smtClean="0"/>
              <a:t>self reflection </a:t>
            </a:r>
            <a:r>
              <a:rPr lang="th-TH" dirty="0" smtClean="0"/>
              <a:t>ให้พิจารณาตนเอง คำถามในสไลด์ไม่ได้เป็นคำถามในเกณฑ์โดยตรง แต่จะถูกสอดแทรกอยู่ในกระบวนการประเมิน เพื่อให้โรงเรียนพิจารณาตนเองอย่างบูรณาการและมุ่งเน้นที่ผลลัพธ์ </a:t>
            </a:r>
          </a:p>
          <a:p>
            <a:pPr eaLnBrk="1" hangingPunct="1"/>
            <a:endParaRPr lang="th-TH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smtClean="0"/>
          </a:p>
        </p:txBody>
      </p:sp>
      <p:sp>
        <p:nvSpPr>
          <p:cNvPr id="2334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D1A39-08BA-40BD-BE86-F59C9E417419}" type="slidenum">
              <a:rPr lang="en-US" smtClean="0"/>
              <a:pPr/>
              <a:t>22</a:t>
            </a:fld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61A8-30D1-42F4-A8B8-17DB51927A1A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618C-79DF-45BA-981A-FB5FDAD02A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61A8-30D1-42F4-A8B8-17DB51927A1A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618C-79DF-45BA-981A-FB5FDAD02A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61A8-30D1-42F4-A8B8-17DB51927A1A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618C-79DF-45BA-981A-FB5FDAD02A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61A8-30D1-42F4-A8B8-17DB51927A1A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618C-79DF-45BA-981A-FB5FDAD02A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61A8-30D1-42F4-A8B8-17DB51927A1A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618C-79DF-45BA-981A-FB5FDAD02A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61A8-30D1-42F4-A8B8-17DB51927A1A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618C-79DF-45BA-981A-FB5FDAD02A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61A8-30D1-42F4-A8B8-17DB51927A1A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618C-79DF-45BA-981A-FB5FDAD02A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61A8-30D1-42F4-A8B8-17DB51927A1A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618C-79DF-45BA-981A-FB5FDAD02A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61A8-30D1-42F4-A8B8-17DB51927A1A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618C-79DF-45BA-981A-FB5FDAD02A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61A8-30D1-42F4-A8B8-17DB51927A1A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618C-79DF-45BA-981A-FB5FDAD02A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61A8-30D1-42F4-A8B8-17DB51927A1A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618C-79DF-45BA-981A-FB5FDAD02A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61A8-30D1-42F4-A8B8-17DB51927A1A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4618C-79DF-45BA-981A-FB5FDAD02A9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สารสำคัญของเกณฑ์เพื่อความเป็นเลิศขององค์กร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พตท.นภดล ทองนพเนื้อ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สาระสำคัญที่ต้องเข้าใจองค์กร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What, Origin, Reasons for sustaining or survive</a:t>
            </a:r>
          </a:p>
          <a:p>
            <a:r>
              <a:rPr lang="en-US" dirty="0" smtClean="0"/>
              <a:t>Status and conditions</a:t>
            </a:r>
          </a:p>
          <a:p>
            <a:r>
              <a:rPr lang="en-US" dirty="0" smtClean="0"/>
              <a:t>Ability and Disability</a:t>
            </a:r>
          </a:p>
          <a:p>
            <a:r>
              <a:rPr lang="en-US" dirty="0" smtClean="0"/>
              <a:t>Environment and Business Area or Space</a:t>
            </a:r>
          </a:p>
          <a:p>
            <a:r>
              <a:rPr lang="en-US" dirty="0" smtClean="0"/>
              <a:t>Ways of doing Business and ways of improving</a:t>
            </a:r>
          </a:p>
          <a:p>
            <a:r>
              <a:rPr lang="en-US" dirty="0" smtClean="0"/>
              <a:t>Internal factors and changes</a:t>
            </a:r>
          </a:p>
          <a:p>
            <a:r>
              <a:rPr lang="en-US" dirty="0" smtClean="0"/>
              <a:t>External factors and changes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  <a:ea typeface="MS PGothic" pitchFamily="34" charset="-128"/>
              </a:rPr>
              <a:t>The 3 steps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2680074" y="2303845"/>
            <a:ext cx="3204276" cy="3057025"/>
          </a:xfrm>
          <a:prstGeom prst="triangle">
            <a:avLst/>
          </a:prstGeom>
          <a:effectLst>
            <a:outerShdw blurRad="38100" dist="25400" dir="2700000" algn="br" rotWithShape="0">
              <a:srgbClr val="000000">
                <a:alpha val="6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bliqueBottomRight"/>
            <a:lightRig rig="threePt" dir="t"/>
          </a:scene3d>
          <a:sp3d>
            <a:bevelT w="152400" h="50800" prst="softRound"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17888" y="1684338"/>
            <a:ext cx="2178050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th-TH" sz="3600" b="1">
                <a:solidFill>
                  <a:srgbClr val="FF0000"/>
                </a:solidFill>
                <a:latin typeface="Tahoma" pitchFamily="34" charset="0"/>
                <a:ea typeface="TH Fah kwang"/>
                <a:cs typeface="Tahoma" pitchFamily="34" charset="0"/>
              </a:rPr>
              <a:t>ประเมิน</a:t>
            </a:r>
            <a:r>
              <a:rPr lang="en-US" sz="3600" b="1">
                <a:solidFill>
                  <a:srgbClr val="FF0000"/>
                </a:solidFill>
                <a:latin typeface="Tahoma" pitchFamily="34" charset="0"/>
                <a:ea typeface="TH Fah kwang"/>
                <a:cs typeface="Tahoma" pitchFamily="34" charset="0"/>
              </a:rPr>
              <a:t>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9275" y="5229225"/>
            <a:ext cx="20097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th-TH" sz="3200" b="1">
                <a:solidFill>
                  <a:srgbClr val="FF0000"/>
                </a:solidFill>
                <a:latin typeface="Tahoma" pitchFamily="34" charset="0"/>
                <a:ea typeface="TH Fah kwang"/>
                <a:cs typeface="Tahoma" pitchFamily="34" charset="0"/>
              </a:rPr>
              <a:t>วัดผล</a:t>
            </a:r>
            <a:r>
              <a:rPr lang="en-US" sz="3200" b="1">
                <a:solidFill>
                  <a:srgbClr val="FF0000"/>
                </a:solidFill>
                <a:latin typeface="Tahoma" pitchFamily="34" charset="0"/>
                <a:ea typeface="TH Fah kwang"/>
                <a:cs typeface="Tahoma" pitchFamily="34" charset="0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51513" y="5084763"/>
            <a:ext cx="33924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th-TH" sz="3200" b="1">
                <a:solidFill>
                  <a:srgbClr val="FF0000"/>
                </a:solidFill>
                <a:latin typeface="Tahoma" pitchFamily="34" charset="0"/>
                <a:ea typeface="TH Fah kwang"/>
                <a:cs typeface="Tahoma" pitchFamily="34" charset="0"/>
              </a:rPr>
              <a:t>ปรับปรุงพัฒนา</a:t>
            </a:r>
            <a:r>
              <a:rPr lang="en-US" sz="3200" b="1">
                <a:solidFill>
                  <a:srgbClr val="FF0000"/>
                </a:solidFill>
                <a:latin typeface="Tahoma" pitchFamily="34" charset="0"/>
                <a:ea typeface="TH Fah kwang"/>
                <a:cs typeface="Tahoma" pitchFamily="34" charset="0"/>
              </a:rPr>
              <a:t>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08625" y="1576388"/>
            <a:ext cx="3024188" cy="623887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cs typeface="+mn-cs"/>
              </a:rPr>
              <a:t>Know where you are?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49275" y="5762625"/>
            <a:ext cx="2293938" cy="733425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cs typeface="+mn-cs"/>
              </a:rPr>
              <a:t>Are you getting closer to goals?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011863" y="5762625"/>
            <a:ext cx="2592387" cy="733425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cs typeface="+mn-cs"/>
              </a:rPr>
              <a:t>Know what to do?</a:t>
            </a:r>
          </a:p>
        </p:txBody>
      </p:sp>
      <p:pic>
        <p:nvPicPr>
          <p:cNvPr id="74761" name="Picture 4" descr="http://adminsecret.monster.com/nfs/adminsecret/attachment_images/0001/8835/JobSeekingDescription_crop380w.jpg?1229454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5963" y="1484313"/>
            <a:ext cx="171450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62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3789363"/>
            <a:ext cx="1938337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63" name="Picture 1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2997200"/>
            <a:ext cx="19050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b="1" smtClean="0">
                <a:solidFill>
                  <a:srgbClr val="0000FF"/>
                </a:solidFill>
              </a:rPr>
              <a:t>ความลึกซึ้งของเกณฑ์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sz="3300" dirty="0" smtClean="0">
                <a:latin typeface="Browallia New" pitchFamily="34" charset="-34"/>
              </a:rPr>
              <a:t>เกณฑ์ตั้งคำถามเพื่อให้องค์กรพิจารณาว่า เรื่องต่าง ๆ ของระบบการบริหารได้มี...</a:t>
            </a:r>
          </a:p>
          <a:p>
            <a:pPr marL="787400" lvl="1" indent="-514350" eaLnBrk="1" hangingPunct="1">
              <a:lnSpc>
                <a:spcPct val="90000"/>
              </a:lnSpc>
              <a:buSzPct val="100000"/>
              <a:buFont typeface="Bookman Old Style" pitchFamily="18" charset="0"/>
              <a:buAutoNum type="arabicParenR"/>
            </a:pPr>
            <a:r>
              <a:rPr lang="th-TH" sz="3000" dirty="0" smtClean="0">
                <a:latin typeface="Browallia New" pitchFamily="34" charset="-34"/>
              </a:rPr>
              <a:t>การดำเนินการที่เป็นระบบหรือไม่</a:t>
            </a:r>
          </a:p>
          <a:p>
            <a:pPr marL="787400" lvl="1" indent="-514350" eaLnBrk="1" hangingPunct="1">
              <a:lnSpc>
                <a:spcPct val="90000"/>
              </a:lnSpc>
              <a:buSzPct val="100000"/>
              <a:buFont typeface="Bookman Old Style" pitchFamily="18" charset="0"/>
              <a:buAutoNum type="arabicParenR"/>
            </a:pPr>
            <a:r>
              <a:rPr lang="th-TH" sz="3000" dirty="0" smtClean="0">
                <a:latin typeface="Browallia New" pitchFamily="34" charset="-34"/>
              </a:rPr>
              <a:t>มีการนำระบบไปปฏิบัติอย่างจริงจัง สม่ำเสมอ ทั่วถึง หรือไม่</a:t>
            </a:r>
          </a:p>
          <a:p>
            <a:pPr marL="787400" lvl="1" indent="-514350" eaLnBrk="1" hangingPunct="1">
              <a:lnSpc>
                <a:spcPct val="90000"/>
              </a:lnSpc>
              <a:buSzPct val="100000"/>
              <a:buFont typeface="Bookman Old Style" pitchFamily="18" charset="0"/>
              <a:buAutoNum type="arabicParenR"/>
            </a:pPr>
            <a:r>
              <a:rPr lang="th-TH" sz="3000" dirty="0" smtClean="0">
                <a:latin typeface="Browallia New" pitchFamily="34" charset="-34"/>
              </a:rPr>
              <a:t>มีการติดตามประเมินผล เพื่อพัฒนาระบบและกระบวนการต่าง ๆ ให้ดีขึ้นหรือไม่</a:t>
            </a:r>
          </a:p>
          <a:p>
            <a:pPr marL="787400" lvl="1" indent="-514350" eaLnBrk="1" hangingPunct="1">
              <a:lnSpc>
                <a:spcPct val="90000"/>
              </a:lnSpc>
              <a:buSzPct val="100000"/>
              <a:buFont typeface="Bookman Old Style" pitchFamily="18" charset="0"/>
              <a:buAutoNum type="arabicParenR"/>
            </a:pPr>
            <a:r>
              <a:rPr lang="th-TH" sz="3000" dirty="0" smtClean="0">
                <a:latin typeface="Browallia New" pitchFamily="34" charset="-34"/>
              </a:rPr>
              <a:t>ผลการปรับปรุงในแต่ละเรื่องส่งผลต่อการบรรลุเป้าหมายและทิศทางที่สถาบันมุ่งหวังไว้หรือไม่</a:t>
            </a:r>
          </a:p>
          <a:p>
            <a:pPr marL="787400" lvl="1" indent="-514350" eaLnBrk="1" hangingPunct="1">
              <a:lnSpc>
                <a:spcPct val="90000"/>
              </a:lnSpc>
              <a:buSzPct val="100000"/>
              <a:buFont typeface="Bookman Old Style" pitchFamily="18" charset="0"/>
              <a:buAutoNum type="arabicParenR"/>
            </a:pPr>
            <a:r>
              <a:rPr lang="th-TH" sz="3000" dirty="0" smtClean="0">
                <a:latin typeface="Browallia New" pitchFamily="34" charset="-34"/>
              </a:rPr>
              <a:t>ผลลัพธ์ของการปรับปรุงสร้างความยั่งยืนหรือไม่</a:t>
            </a:r>
          </a:p>
          <a:p>
            <a:pPr marL="787400" lvl="1" indent="-514350" eaLnBrk="1" hangingPunct="1">
              <a:lnSpc>
                <a:spcPct val="90000"/>
              </a:lnSpc>
              <a:buClr>
                <a:srgbClr val="0070C0"/>
              </a:buClr>
              <a:buSzPct val="90000"/>
              <a:buFont typeface="Bookman Old Style" pitchFamily="18" charset="0"/>
              <a:buAutoNum type="arabicParenR"/>
            </a:pPr>
            <a:endParaRPr lang="th-TH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ผลลัพธ์สำคัญที่แสดงความเป็นเลิศขององค์กร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คุณภาพและคุณค่าของผลิตภัณฑ์และบริการ</a:t>
            </a:r>
          </a:p>
          <a:p>
            <a:r>
              <a:rPr lang="th-TH" dirty="0" smtClean="0"/>
              <a:t>ผลการดำเนินการเพื่อให้ได้ได้ผลิตภัณฑ์และบริการที่มีคุณภาพและคุณค่า</a:t>
            </a:r>
          </a:p>
          <a:p>
            <a:r>
              <a:rPr lang="th-TH" dirty="0" smtClean="0"/>
              <a:t>ผลการตอบสนองลูกค้า สร้างความพึงพอใจ ความผูกพันในระยะยาว</a:t>
            </a:r>
          </a:p>
          <a:p>
            <a:r>
              <a:rPr lang="th-TH" dirty="0" smtClean="0"/>
              <a:t>ความมั่นคงทางการเงิน ความท้าทายและความสำเร็จด้าน</a:t>
            </a:r>
            <a:r>
              <a:rPr lang="th-TH" dirty="0" smtClean="0"/>
              <a:t>การตลาด</a:t>
            </a:r>
          </a:p>
          <a:p>
            <a:r>
              <a:rPr lang="th-TH" dirty="0" smtClean="0"/>
              <a:t>คนเก่ง ทำงานเก่ง เอื้ออาทร มีใจให้องค์กร เรียนรู้ได้ดี</a:t>
            </a:r>
          </a:p>
          <a:p>
            <a:r>
              <a:rPr lang="th-TH" dirty="0" smtClean="0"/>
              <a:t>เกิดประโยชน์ต่อสังคม มีมาตรฐานจริยธรรมสูง การกำกับดูแลที่ดี และความรับผิดชอบสูงของผู้นำ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Hierarchy of thought</a:t>
            </a:r>
          </a:p>
          <a:p>
            <a:r>
              <a:rPr lang="en-US" dirty="0" smtClean="0"/>
              <a:t>Components and flow</a:t>
            </a:r>
          </a:p>
          <a:p>
            <a:r>
              <a:rPr lang="en-US" dirty="0" smtClean="0"/>
              <a:t>Theoretical, operational, and practical systems</a:t>
            </a:r>
          </a:p>
          <a:p>
            <a:r>
              <a:rPr lang="en-US" dirty="0" smtClean="0"/>
              <a:t>Deterministic and probabilistic systems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ประสิทธิผล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ตอบสนองเจตจำนงที่กำหนดไว้</a:t>
            </a:r>
          </a:p>
          <a:p>
            <a:r>
              <a:rPr lang="th-TH" dirty="0" smtClean="0"/>
              <a:t>สอดคล้องไปในแนวเดียวกันกับความต้องการขององค์กร</a:t>
            </a:r>
          </a:p>
          <a:p>
            <a:r>
              <a:rPr lang="th-TH" dirty="0" smtClean="0"/>
              <a:t>ถ่ายทอดเพื่อนำแนวทางสู่การปฎิบัติได้ดี</a:t>
            </a:r>
          </a:p>
          <a:p>
            <a:r>
              <a:rPr lang="th-TH" dirty="0" smtClean="0"/>
              <a:t>เกิดผลลัพธ์ที่ต้องการ อย่างน่าพอใจ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การนำองค์กร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ผู้นำระดับสูงนำองค์กรอย่างไร – ชี้ทิศทาง – ทำให้องค์กรยั่งยืน – สื่อสาร – สร้างบรรยากาศให้เอื้อต่อการกระตุ้นการทำงาน – ทำตัวเป็นตัวอย่าง</a:t>
            </a:r>
          </a:p>
          <a:p>
            <a:r>
              <a:rPr lang="th-TH" dirty="0" smtClean="0"/>
              <a:t>ปกครององค์กรและรับผิดชอบต่อสังคมอย่างไร – ระบบการดูแลองค์กร – พัฒนาระบบการนำองค์กร – ทำให้สังคมไว้วางใจและรับผิดชอบต่อสังคม - สนับสนุนชุมชนที่สำคัญ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การวางแผนกลยุทธ์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พัฒนาแผนกลยุทธ์อย่างไร – ให้ตอบสนองความท้าทาย – ยกระดับความสามารถและความได้เปรียบ – ได้วัตถุประสงค์เชิงกลยุทธ์และเป้าหมาย</a:t>
            </a:r>
            <a:r>
              <a:rPr lang="th-TH" dirty="0" smtClean="0"/>
              <a:t>อะไร  </a:t>
            </a:r>
            <a:r>
              <a:rPr lang="en-US" dirty="0" smtClean="0"/>
              <a:t>(Customer Driven Excellence, Operational Performance Improvement and </a:t>
            </a:r>
            <a:r>
              <a:rPr lang="en-US" dirty="0" smtClean="0"/>
              <a:t>Innovation, Organizational and </a:t>
            </a:r>
            <a:r>
              <a:rPr lang="en-US" smtClean="0"/>
              <a:t>Personal Learning)</a:t>
            </a:r>
            <a:endParaRPr lang="th-TH" dirty="0" smtClean="0"/>
          </a:p>
          <a:p>
            <a:r>
              <a:rPr lang="th-TH" dirty="0" smtClean="0"/>
              <a:t>ทำให้แผนกลยุทธ์ใช้ได้อย่างไร – การถ่ายทอด - แปลงเป็นแผนกิจกรรม – กำหนดตัวชี้วัด - คาดการณ์ผลเทียบคู่แข่ง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มุ่งเน้นลูกค้า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ได้รับสารสนเทศจากลูกค้าอย่างไร – การรับฟังลูกค้า – รู้ความพอใจและความไม่พอใจ – รู้ความผูกพัน</a:t>
            </a:r>
          </a:p>
          <a:p>
            <a:r>
              <a:rPr lang="th-TH" dirty="0" smtClean="0"/>
              <a:t>สร้างความผูกพันกับลูกค้าเพื่อตอบสนองความต้องการและสร้างความสัมพันธ์อย่างไร – สนับสนุนลูกค้าผ่านผลิตภัณฑ์และบริการ -  กิจกรรมสร้างความสัมพันธ์ - การจัดการกับข้อร้องเรียน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วัด วิเคราะห์ จัดการความรู้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/>
              <a:t> </a:t>
            </a:r>
            <a:r>
              <a:rPr lang="th-TH" dirty="0" smtClean="0"/>
              <a:t> </a:t>
            </a:r>
            <a:r>
              <a:rPr lang="en-US" dirty="0" smtClean="0"/>
              <a:t>1 </a:t>
            </a:r>
            <a:r>
              <a:rPr lang="th-TH" dirty="0" smtClean="0"/>
              <a:t>วัด วิเคราห์ ทบทวน และปรับปรุงผลการดำเนินการอย่างไร – การใช้ข้อมูลและสารสนเทศในทุกระดับและส่วนงานในการวัด ประเมินผล วิเคราะห์ และปรับปรุงผลการดำเนินการ</a:t>
            </a:r>
          </a:p>
          <a:p>
            <a:pPr>
              <a:buNone/>
            </a:pPr>
            <a:r>
              <a:rPr lang="th-TH" dirty="0"/>
              <a:t> </a:t>
            </a:r>
            <a:r>
              <a:rPr lang="th-TH" dirty="0" smtClean="0"/>
              <a:t> </a:t>
            </a:r>
            <a:r>
              <a:rPr lang="en-US" dirty="0" smtClean="0"/>
              <a:t>2 </a:t>
            </a:r>
            <a:r>
              <a:rPr lang="th-TH" dirty="0" smtClean="0"/>
              <a:t>จัดการสารสนเทศ ความรู้ขององค์กร และเทคโนโลยีสารสนเทศอย่างไร – ทำให้มั่นใจว่าข้อมูล สารสนเทศ และความรู้ มีคุณภาพและพร้อมใช้งาน - การสร้างและจัดการทรัพย์สินทางความรู้ขององค์กร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Wheresoever you go, go with all your heart</a:t>
            </a:r>
          </a:p>
          <a:p>
            <a:r>
              <a:rPr lang="en-US" dirty="0" smtClean="0"/>
              <a:t>Howsoever you do, do with intelligence and diligent</a:t>
            </a:r>
          </a:p>
          <a:p>
            <a:r>
              <a:rPr lang="en-US" dirty="0" smtClean="0"/>
              <a:t>The important of System, scientific appeal, Psychology</a:t>
            </a:r>
          </a:p>
          <a:p>
            <a:r>
              <a:rPr lang="en-US" dirty="0" smtClean="0"/>
              <a:t>Small Q and Big Q</a:t>
            </a:r>
          </a:p>
          <a:p>
            <a:r>
              <a:rPr lang="en-US" dirty="0" smtClean="0"/>
              <a:t>Conformance and Performance</a:t>
            </a:r>
          </a:p>
          <a:p>
            <a:r>
              <a:rPr lang="en-US" dirty="0" smtClean="0"/>
              <a:t>TQC, TQM, and TBB (Technology, Behavior, and Business Model) </a:t>
            </a:r>
          </a:p>
          <a:p>
            <a:r>
              <a:rPr lang="en-US" dirty="0" smtClean="0"/>
              <a:t>Product Q, Management Exc., Business or Enterprise Exc.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มุ่งเน้นบุคลากร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เกื้อหนุนให้บุคลากรทำงานได้ดีอย่างไร – บริหารขีดความสามารถและอัตรากำลัง – ที่ทำงานมีสุขลักษณะ สวัสดิภาพ ปลอดภัย และเกื้อหนุนการทำงาน</a:t>
            </a:r>
          </a:p>
          <a:p>
            <a:r>
              <a:rPr lang="th-TH" dirty="0" smtClean="0"/>
              <a:t>สร้างความผูกพันของบุคลากรเพื่อความสำเร็จขององค์กรและบุคคลอย่างไร – สร้างความผูกพัน – ประเมินความผูกพันและใช้ประโยชน์ - พัฒนาบุคลากร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มุ่งเน้นการปฏิบัติการ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ทำให้องค์กรหรือธุรกิจปฏิบัติการได้อย่างไรเพื่อส่งมอบคุณค่าแก่ลูกค้าและทำให้องค์กรประสบความสำเร็จและยั่งยืน - ออกแบบ จัดการ และปรับปรุง</a:t>
            </a:r>
            <a:r>
              <a:rPr lang="th-TH" u="sng" dirty="0" smtClean="0"/>
              <a:t>ระบบงาน</a:t>
            </a:r>
            <a:r>
              <a:rPr lang="th-TH" dirty="0" smtClean="0"/>
              <a:t>เพื่อส่งมอบคุณค่าแก่ลูกค้า – การเตรียมพร้อมต่อภาวะฉุกเฉิน</a:t>
            </a:r>
          </a:p>
          <a:p>
            <a:r>
              <a:rPr lang="th-TH" dirty="0" smtClean="0"/>
              <a:t>ทำให้องค์กรหรือธุรกิจปฏิบัติการได้อย่างไรเพื่อส่งมอบคุณค่าแก่ลูกค้าและทำให้องค์กรประสบความสำเร็จและยั่งยืน - ออกแบบ จัดการ และปรับปรุง</a:t>
            </a:r>
            <a:r>
              <a:rPr lang="th-TH" u="sng" dirty="0" smtClean="0"/>
              <a:t>กระบวนการทำงาน</a:t>
            </a:r>
            <a:r>
              <a:rPr lang="th-TH" dirty="0" smtClean="0"/>
              <a:t>พื่อส่งมอบคุณค่าแก่ลูกค้า – การเตรียมพร้อมต่อภาวะฉุกเฉิน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23528" y="404664"/>
          <a:ext cx="849694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เกณฑ์ต้องการให้องค์กรบอกหรือรู้อะไรบ้าง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th-TH" dirty="0" smtClean="0"/>
              <a:t>คุณสมบัติที่แสดงถึงความเป็นเลิศที่ยึดถือกันโดยทั่วไป</a:t>
            </a:r>
          </a:p>
          <a:p>
            <a:pPr>
              <a:buFontTx/>
              <a:buChar char="-"/>
            </a:pPr>
            <a:r>
              <a:rPr lang="th-TH" dirty="0" smtClean="0"/>
              <a:t>คนในองค์กรเข้าใจองค์กรและสิ่งที่สำคัญต่อองค์กรหรือสิ่งที่องค์กรเห็นว่ามีความสำคัญ</a:t>
            </a:r>
          </a:p>
          <a:p>
            <a:pPr>
              <a:buFontTx/>
              <a:buChar char="-"/>
            </a:pPr>
            <a:r>
              <a:rPr lang="th-TH" dirty="0" smtClean="0"/>
              <a:t>เจตนารมณ์ของเกณฑ์มุ่งเน้นอะไร</a:t>
            </a:r>
          </a:p>
          <a:p>
            <a:pPr>
              <a:buFontTx/>
              <a:buChar char="-"/>
            </a:pPr>
            <a:r>
              <a:rPr lang="th-TH" dirty="0" smtClean="0"/>
              <a:t>เนื้อหาของเกณฑ์เป็นอย่างไร</a:t>
            </a:r>
          </a:p>
          <a:p>
            <a:pPr>
              <a:buFontTx/>
              <a:buChar char="-"/>
            </a:pPr>
            <a:r>
              <a:rPr lang="th-TH" dirty="0" smtClean="0"/>
              <a:t>องค์กรใช้สาระของเกณฑ์ไปพัฒนา ประเมิน อย่างไรและมากน้อยเพียงใด ผลเป็นอย่างไร และควรแก้ไขปรับปรุงอย่างไร</a:t>
            </a:r>
          </a:p>
          <a:p>
            <a:pPr>
              <a:buNone/>
            </a:pPr>
            <a:r>
              <a:rPr lang="th-TH" dirty="0" smtClean="0"/>
              <a:t>     </a:t>
            </a:r>
            <a:r>
              <a:rPr lang="en-US" dirty="0" smtClean="0"/>
              <a:t>So, it is not what the organization said but why and how to be used for improvement or excellence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713787" cy="1017588"/>
          </a:xfrm>
        </p:spPr>
        <p:txBody>
          <a:bodyPr/>
          <a:lstStyle/>
          <a:p>
            <a:pPr eaLnBrk="1" hangingPunct="1"/>
            <a:r>
              <a:rPr lang="th-TH" sz="4800" b="1" smtClean="0">
                <a:solidFill>
                  <a:srgbClr val="0000FF"/>
                </a:solidFill>
                <a:latin typeface="TH Fah kwang"/>
              </a:rPr>
              <a:t>เนื้อหาในเกณฑ์มีอะไรบ้าง</a:t>
            </a:r>
            <a:r>
              <a:rPr lang="en-US" sz="4800" b="1" smtClean="0">
                <a:solidFill>
                  <a:srgbClr val="0000FF"/>
                </a:solidFill>
                <a:latin typeface="TH Fah kwang"/>
              </a:rPr>
              <a:t>?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47800"/>
            <a:ext cx="8496300" cy="4208463"/>
          </a:xfrm>
        </p:spPr>
        <p:txBody>
          <a:bodyPr/>
          <a:lstStyle/>
          <a:p>
            <a:pPr marL="336550" indent="-336550" defTabSz="1019175" eaLnBrk="1" hangingPunct="1"/>
            <a:r>
              <a:rPr lang="th-TH" sz="2800" dirty="0" smtClean="0">
                <a:latin typeface="Browallia New" pitchFamily="34" charset="-34"/>
              </a:rPr>
              <a:t>เป็นข้อกำหนดของระบบการบริหารจัดการองค์กรในเรื่องหลัก ๆ ที่ส่งผลให้เกิดการปรับปรุงคุณภาพของการเรียนการสอน การบริหารจัดการ และการบริการที่จะส่งมอบสิ่งที่มีคุณค่าแก่ผู้เรียน  ผู้รับบริการ ผู้มีส่วนได้ส่วน</a:t>
            </a:r>
            <a:r>
              <a:rPr lang="th-TH" sz="2800" smtClean="0">
                <a:latin typeface="Browallia New" pitchFamily="34" charset="-34"/>
              </a:rPr>
              <a:t>เสีย บุคลากร และ</a:t>
            </a:r>
            <a:r>
              <a:rPr lang="th-TH" sz="2800" dirty="0" smtClean="0">
                <a:latin typeface="Browallia New" pitchFamily="34" charset="-34"/>
              </a:rPr>
              <a:t>สังคมอย่างต่อเนื่อง</a:t>
            </a:r>
          </a:p>
          <a:p>
            <a:pPr marL="336550" indent="-336550" defTabSz="1019175" eaLnBrk="1" hangingPunct="1"/>
            <a:r>
              <a:rPr lang="th-TH" sz="2800" dirty="0" smtClean="0">
                <a:latin typeface="Browallia New" pitchFamily="34" charset="-34"/>
              </a:rPr>
              <a:t>โดยอาศัยแนวคิดและทฤษฎีของการจัดการที่เป็นระบบ และการปรับปรุงผลการดำเนินการที่มุ่งสู่ความเป็นเลิศ</a:t>
            </a:r>
          </a:p>
          <a:p>
            <a:pPr marL="336550" indent="-336550" defTabSz="1019175" eaLnBrk="1" hangingPunct="1"/>
            <a:r>
              <a:rPr lang="th-TH" sz="2800" dirty="0" smtClean="0">
                <a:latin typeface="Browallia New" pitchFamily="34" charset="-34"/>
              </a:rPr>
              <a:t>สอดแทรกหลักการของการบริหารจัดการที่อยู่บนระบบ</a:t>
            </a:r>
            <a:r>
              <a:rPr lang="th-TH" sz="2800" u="sng" dirty="0" smtClean="0">
                <a:latin typeface="Browallia New" pitchFamily="34" charset="-34"/>
              </a:rPr>
              <a:t>ค่านิยม</a:t>
            </a:r>
            <a:r>
              <a:rPr lang="th-TH" sz="2800" dirty="0" smtClean="0">
                <a:latin typeface="Browallia New" pitchFamily="34" charset="-34"/>
              </a:rPr>
              <a:t>ที่สร้างความยั่งยืนให้กับองค์กรและความสมดุลของผู้มีส่วนได้ส่วนเสียทุกกลุ่ม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ค่านิยมหรือคุณสมบัติความเป็นเลิศขององค์กร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การนำองค์กรอย่างมีวิสัยทัศน์</a:t>
            </a:r>
          </a:p>
          <a:p>
            <a:r>
              <a:rPr lang="th-TH" dirty="0" smtClean="0"/>
              <a:t>ความเป็นเลิศในการมุ่งเน้นลูกค้า ผู้รับบริการ</a:t>
            </a:r>
          </a:p>
          <a:p>
            <a:r>
              <a:rPr lang="th-TH" dirty="0" smtClean="0"/>
              <a:t>องค์กรและคนมีการเรียนรู้</a:t>
            </a:r>
          </a:p>
          <a:p>
            <a:r>
              <a:rPr lang="th-TH" dirty="0" smtClean="0"/>
              <a:t>เห็นคุณค่าของบุคลากรและผู้ร่วมงาน</a:t>
            </a:r>
          </a:p>
          <a:p>
            <a:r>
              <a:rPr lang="th-TH" dirty="0" smtClean="0"/>
              <a:t>มีความคล่องตัว</a:t>
            </a:r>
          </a:p>
          <a:p>
            <a:r>
              <a:rPr lang="th-TH" dirty="0" smtClean="0"/>
              <a:t>มุ่งเน้นอนาคต</a:t>
            </a:r>
          </a:p>
          <a:p>
            <a:r>
              <a:rPr lang="th-TH" dirty="0" smtClean="0"/>
              <a:t>จัดการให้เกิดนวัตกรรม</a:t>
            </a:r>
          </a:p>
          <a:p>
            <a:r>
              <a:rPr lang="th-TH" dirty="0" smtClean="0"/>
              <a:t>จัดการโดยใช้ข้อเท็จจริง</a:t>
            </a:r>
          </a:p>
          <a:p>
            <a:r>
              <a:rPr lang="th-TH" dirty="0" smtClean="0"/>
              <a:t>รับผิดชอบต่อสังคม</a:t>
            </a:r>
          </a:p>
          <a:p>
            <a:r>
              <a:rPr lang="th-TH" dirty="0" smtClean="0"/>
              <a:t>มุ่งเน้นผลลัพธ์และการสร้างคุณค่า</a:t>
            </a:r>
          </a:p>
          <a:p>
            <a:r>
              <a:rPr lang="th-TH" dirty="0" smtClean="0"/>
              <a:t>มีมุมมองเชิงระบบ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Values as Design Concepts</a:t>
            </a:r>
          </a:p>
        </p:txBody>
      </p:sp>
      <p:pic>
        <p:nvPicPr>
          <p:cNvPr id="84994" name="Content Placeholder 4" descr="The_Path_to_Performance_Excellence_and_Beyond_Page_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2133600"/>
            <a:ext cx="7467600" cy="4275137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จุดเน้นความเป็นเลิศ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มีทิศทางที่ดีและชัดเจน</a:t>
            </a:r>
          </a:p>
          <a:p>
            <a:r>
              <a:rPr lang="th-TH" dirty="0" smtClean="0"/>
              <a:t>ผลิตภัณฑ์ที่ดีและการมุ่งเน้นลูกค้า</a:t>
            </a:r>
          </a:p>
          <a:p>
            <a:r>
              <a:rPr lang="th-TH" dirty="0" smtClean="0"/>
              <a:t>มีการดำเนินการที่ดี ปรับปรุงผลการดำเนินการ และสร้างนวัตกรรม</a:t>
            </a:r>
          </a:p>
          <a:p>
            <a:r>
              <a:rPr lang="th-TH" dirty="0" smtClean="0"/>
              <a:t>มีการเรียนรู้ทั่วทั้งองค์กร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0000FF"/>
                </a:solidFill>
              </a:rPr>
              <a:t>องค์ประกอบของเกณฑ์ฯ</a:t>
            </a:r>
            <a:endParaRPr lang="th-TH" smtClean="0">
              <a:solidFill>
                <a:srgbClr val="0000FF"/>
              </a:solidFill>
            </a:endParaRP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1438"/>
            <a:ext cx="9144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โครงร่างองค์กร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ภาพรวมขององค์กร เป็นคุณลักษณะหรือสิ่งสำคัญขององค์กร มีอิทธิพลต่อการดำเนินงาน และเป็นความท้าทายที่องค์กรเผชิญอยู่</a:t>
            </a:r>
          </a:p>
          <a:p>
            <a:r>
              <a:rPr lang="th-TH" dirty="0" smtClean="0"/>
              <a:t>สิ่งที่สำคัญขององค์กร หรือองค์ประกอบขององค์กร หรือสิ่งที่ต้องยึดถือ</a:t>
            </a:r>
          </a:p>
          <a:p>
            <a:r>
              <a:rPr lang="th-TH" dirty="0" smtClean="0"/>
              <a:t>องค์กรมีความเกี่ยวข้องกับใครบ้าง เกี่ยวข้องอย่างไร จัดรูปแบบให้ตอบสนองความเกี่ยวข้องอย่างไร</a:t>
            </a:r>
          </a:p>
          <a:p>
            <a:r>
              <a:rPr lang="th-TH" dirty="0" smtClean="0"/>
              <a:t>สภาวการณ์หรือสถานการณ์ที่แวดล้อมองค์กรอยู่เป็นอย่างไร</a:t>
            </a:r>
          </a:p>
          <a:p>
            <a:r>
              <a:rPr lang="th-TH" dirty="0" smtClean="0"/>
              <a:t>องค์กรใช้วิธีการอะไร หรืออย่างไรในการปรับปรุงการดำเนินงานหรือปรับปรุงองค์กร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1555</Words>
  <Application>Microsoft Office PowerPoint</Application>
  <PresentationFormat>On-screen Show (4:3)</PresentationFormat>
  <Paragraphs>153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สารสำคัญของเกณฑ์เพื่อความเป็นเลิศขององค์กร</vt:lpstr>
      <vt:lpstr>Quality</vt:lpstr>
      <vt:lpstr>เกณฑ์ต้องการให้องค์กรบอกหรือรู้อะไรบ้าง</vt:lpstr>
      <vt:lpstr>เนื้อหาในเกณฑ์มีอะไรบ้าง?</vt:lpstr>
      <vt:lpstr>ค่านิยมหรือคุณสมบัติความเป็นเลิศขององค์กร</vt:lpstr>
      <vt:lpstr>Core Values as Design Concepts</vt:lpstr>
      <vt:lpstr>จุดเน้นความเป็นเลิศ</vt:lpstr>
      <vt:lpstr>องค์ประกอบของเกณฑ์ฯ</vt:lpstr>
      <vt:lpstr>โครงร่างองค์กร</vt:lpstr>
      <vt:lpstr>สาระสำคัญที่ต้องเข้าใจองค์กร</vt:lpstr>
      <vt:lpstr>The 3 steps</vt:lpstr>
      <vt:lpstr>ความลึกซึ้งของเกณฑ์</vt:lpstr>
      <vt:lpstr>ผลลัพธ์สำคัญที่แสดงความเป็นเลิศขององค์กร</vt:lpstr>
      <vt:lpstr>System</vt:lpstr>
      <vt:lpstr>ประสิทธิผล</vt:lpstr>
      <vt:lpstr>การนำองค์กร</vt:lpstr>
      <vt:lpstr>การวางแผนกลยุทธ์</vt:lpstr>
      <vt:lpstr>มุ่งเน้นลูกค้า</vt:lpstr>
      <vt:lpstr>วัด วิเคราะห์ จัดการความรู้</vt:lpstr>
      <vt:lpstr>มุ่งเน้นบุคลากร</vt:lpstr>
      <vt:lpstr>มุ่งเน้นการปฏิบัติการ</vt:lpstr>
      <vt:lpstr>Slide 22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สารสำคัญของเกณฑ์เพื่อความเป็นเลิศขององค์กร</dc:title>
  <dc:creator>Valued Acer Customer</dc:creator>
  <cp:lastModifiedBy>Valued Acer Customer</cp:lastModifiedBy>
  <cp:revision>122</cp:revision>
  <dcterms:created xsi:type="dcterms:W3CDTF">2013-12-10T03:29:19Z</dcterms:created>
  <dcterms:modified xsi:type="dcterms:W3CDTF">2015-02-05T08:04:10Z</dcterms:modified>
</cp:coreProperties>
</file>