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70" r:id="rId2"/>
    <p:sldId id="424" r:id="rId3"/>
    <p:sldId id="428" r:id="rId4"/>
    <p:sldId id="394" r:id="rId5"/>
    <p:sldId id="395" r:id="rId6"/>
    <p:sldId id="396" r:id="rId7"/>
    <p:sldId id="401" r:id="rId8"/>
    <p:sldId id="341" r:id="rId9"/>
    <p:sldId id="346" r:id="rId10"/>
    <p:sldId id="347" r:id="rId11"/>
    <p:sldId id="348" r:id="rId12"/>
    <p:sldId id="349" r:id="rId13"/>
    <p:sldId id="350" r:id="rId14"/>
    <p:sldId id="352" r:id="rId15"/>
    <p:sldId id="353" r:id="rId16"/>
    <p:sldId id="354" r:id="rId17"/>
    <p:sldId id="342" r:id="rId18"/>
    <p:sldId id="441" r:id="rId19"/>
    <p:sldId id="440" r:id="rId20"/>
    <p:sldId id="357" r:id="rId21"/>
    <p:sldId id="358" r:id="rId22"/>
    <p:sldId id="359" r:id="rId23"/>
    <p:sldId id="363" r:id="rId24"/>
    <p:sldId id="364" r:id="rId25"/>
    <p:sldId id="365" r:id="rId26"/>
    <p:sldId id="366" r:id="rId27"/>
    <p:sldId id="367" r:id="rId28"/>
    <p:sldId id="379" r:id="rId29"/>
    <p:sldId id="380" r:id="rId30"/>
    <p:sldId id="307" r:id="rId31"/>
    <p:sldId id="372" r:id="rId32"/>
    <p:sldId id="377" r:id="rId33"/>
    <p:sldId id="343" r:id="rId34"/>
    <p:sldId id="399" r:id="rId35"/>
    <p:sldId id="344" r:id="rId36"/>
    <p:sldId id="345" r:id="rId37"/>
    <p:sldId id="434" r:id="rId38"/>
    <p:sldId id="397" r:id="rId39"/>
    <p:sldId id="435" r:id="rId40"/>
    <p:sldId id="436" r:id="rId41"/>
    <p:sldId id="437" r:id="rId42"/>
    <p:sldId id="438" r:id="rId43"/>
    <p:sldId id="398" r:id="rId44"/>
    <p:sldId id="432" r:id="rId4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909C7"/>
    <a:srgbClr val="FFFF66"/>
    <a:srgbClr val="7BDAED"/>
    <a:srgbClr val="FE3C00"/>
    <a:srgbClr val="FFE8D1"/>
    <a:srgbClr val="C8F0E9"/>
    <a:srgbClr val="04617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6459B9-39C0-44F5-AE53-5AE5DD9D803E}" type="datetimeFigureOut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799A9D-0800-4F24-BAC9-4B6CBFC2A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AF0C1C-0104-49F6-811E-42AA730729ED}" type="datetimeFigureOut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A82CA1-E196-4D63-B5BE-FF07B047E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2E52C-F464-4C14-8523-F7DC7E7A82A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6D183-8368-4310-A355-E6F7F8B7DC4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2771E3-DCAD-49A3-AE25-DCE95BD1BE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2BE74-2D6D-4076-80BD-40AC7021F1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9B89C0-CCCD-4AA6-BB4F-42F0C1A3D15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1D529B-2E0C-444E-81AA-361FEA34B0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71ECAD-8361-4F44-82D9-201BC35C67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A7118-B275-45FE-A50D-9E74E59F6C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BBCB87-1316-4500-8DA8-28AD210AE5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137E7-A745-434B-A1E8-C32240C7FFB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630428-36B9-46E8-A745-B2B64B2368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806727-2861-45D4-A0AB-524A850F6C3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655A57-3B43-4431-961F-6FCDCF7CCF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84BDDB-2697-4068-9CC2-FB1A1B9A876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BAA966-B0C4-4176-9B69-A8D5F539690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F1312-BCFD-499E-B4B6-41514630058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748B5-C5BA-4B87-BB24-7E345FC7CC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3DD8D5-4E6A-4613-966B-6D17F14E50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AAAE50-5630-441D-971E-2F67A94F58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2ABA43-45C1-45BA-A123-40116920A8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C8FD9-632D-4709-9724-CC5E47AD964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34C33F-48B5-410B-AF0A-7B4131C9224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51209-2C08-4FAD-B4CC-6D0A5FFA8F4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72DF24-ACC9-4724-99EC-CD1C03F40C5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C7A913-4C98-494C-8011-122F75A3024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2AC7B5-8D25-4EF8-9E0B-23A2CE0F1A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36E87E-BDB2-431D-9715-B5A546D5915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9F77CA-F180-4686-8688-38561355EF1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787A3-D517-47A2-9DF1-1C1DF48F1EE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C87E56-C586-4965-B437-CE3D4729569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4417E-B9E8-4C85-828A-483E56D8D0B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7CC7FD-C062-41C7-8357-C043F7D8AE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1363"/>
            <a:ext cx="4937125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689475"/>
            <a:ext cx="4984750" cy="44434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C6C02-EA85-4765-89B0-526A329100B5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A531-D0D8-4502-93A1-303927818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5495-2886-47CA-991D-8909348297DE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2134-42FF-4880-9C38-D9E9BDE7A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6411D-3F2C-441A-892D-DD70B47FB8CD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67A0-6E58-4A5E-863D-E4CF80DCC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912B-8C55-42C6-B506-6928D2C2CCB6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8CED-A771-4BDF-8853-BFBE3C665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9921-32EC-4041-B747-7BC627AC1E7B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D550-C88D-487F-A234-C4BF6378E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57F2-263B-4E6C-BB47-3E5E1CAC8B6A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B50D-0283-4609-B536-CBB65FEEE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4DB63-7C30-4945-B2AE-0B6F45DFC112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7AF7-9396-4A16-84DE-C253C7FB5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540F-9ECB-407A-A057-B645C0E04046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95A4-EA1F-4B49-9DAD-BC3631634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C30F-AD6E-42BB-A114-7EB36DA85C82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9A70-1300-4C54-A436-173816898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DD09-A151-41A3-8F61-712B2B040768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8EBA0-E0F3-4D5F-B41E-85C6C178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0DBE-9C1D-4743-A626-221B2B6FE767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5500-6E67-414F-9644-CCD393087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00D9-5C66-408D-AEC8-5CED89E9F8E5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E6CF5-E863-4BF8-8B15-DEE00933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6C1E75-472C-486A-958B-840D55A5AAF3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E24AF6-23A3-450A-8319-EA1344EB7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4" r:id="rId2"/>
    <p:sldLayoutId id="214748370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5" r:id="rId9"/>
    <p:sldLayoutId id="2147483700" r:id="rId10"/>
    <p:sldLayoutId id="2147483701" r:id="rId11"/>
    <p:sldLayoutId id="214748370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qa.mua.go.th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94"/>
          <p:cNvSpPr txBox="1">
            <a:spLocks noChangeArrowheads="1"/>
          </p:cNvSpPr>
          <p:nvPr/>
        </p:nvSpPr>
        <p:spPr bwMode="auto">
          <a:xfrm>
            <a:off x="457200" y="1447800"/>
            <a:ext cx="822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80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การประกันคุณภาพการศึกษาภายในระดับอุดมศึกษา </a:t>
            </a:r>
          </a:p>
          <a:p>
            <a:pPr algn="ctr"/>
            <a:r>
              <a:rPr lang="th-TH" sz="8000" b="1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ในบริบทใหม่ </a:t>
            </a:r>
            <a:endParaRPr lang="en-US" sz="8000" b="1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21CDD-260E-4682-8F6B-AF4626109F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458200" cy="685800"/>
          </a:xfrm>
        </p:spPr>
        <p:txBody>
          <a:bodyPr/>
          <a:lstStyle/>
          <a:p>
            <a:r>
              <a:rPr lang="th-TH" sz="36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แนวทางการพัฒนาคุณภาพในสาระสำคัญบางประเด็นจากแผน 15 ปี</a:t>
            </a:r>
            <a:r>
              <a:rPr lang="th-TH" sz="4600" smtClean="0"/>
              <a:t> 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th-TH" sz="3600" u="sng" smtClean="0">
                <a:latin typeface="Angsana New" pitchFamily="18" charset="-34"/>
                <a:cs typeface="Angsana New" pitchFamily="18" charset="-34"/>
              </a:rPr>
              <a:t>ประเด็นที่ 1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	เพื่อแก้ปัญหาการไร้ทิศทาง ความซ้ำซ้อน การขาดคุณภาพ และการขาดประสิทธิภาพ ให้พัฒนา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จัดสถาบันอุดมศึกษาเป็น 4 กลุ่ม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(category)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กลุ่มวิทยาลัยชุมชน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(Community Colleges)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กลุ่มมหาวิทยาลัยสี่ปี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(4-year University)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และมหาวิทยาลัยศิลปศาสตร์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(Liberal Arts University)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	: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กลุ่มมหาวิทยาลัยวิทยาศาสตร์และเทคโนโลยี มหาวิทยาลัยเฉพาะทาง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(Specialized University)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กลุ่มมหาวิทยาลัยวิจัย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Research University)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และมหาวิทยาลัยบัณฑิต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(Graduate University)</a:t>
            </a:r>
            <a:endParaRPr lang="th-TH" sz="32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113EA-3105-420B-9130-8F5E650F57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609600"/>
          </a:xfrm>
        </p:spPr>
        <p:txBody>
          <a:bodyPr/>
          <a:lstStyle/>
          <a:p>
            <a:r>
              <a:rPr lang="th-TH" sz="44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จุดเน้นของสถาบันตามการแบ่งกลุ่มสถาบันฯโดย กกอ.</a:t>
            </a:r>
            <a:r>
              <a:rPr lang="th-TH" smtClean="0">
                <a:solidFill>
                  <a:schemeClr val="tx1"/>
                </a:solidFill>
              </a:rPr>
              <a:t> </a:t>
            </a:r>
            <a:endParaRPr lang="th-TH" u="sng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730250" y="1600200"/>
            <a:ext cx="8229600" cy="47704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 2" pitchFamily="18" charset="2"/>
              <a:buAutoNum type="thaiAlphaParenR"/>
            </a:pPr>
            <a:r>
              <a:rPr lang="th-TH" sz="3900" u="sng" smtClean="0">
                <a:solidFill>
                  <a:srgbClr val="0909C7"/>
                </a:solidFill>
                <a:latin typeface="Angsana New" pitchFamily="18" charset="-34"/>
              </a:rPr>
              <a:t>วิทยาลัยชุมชน</a:t>
            </a:r>
            <a:r>
              <a:rPr lang="th-TH" sz="3900" smtClean="0">
                <a:latin typeface="Angsana New" pitchFamily="18" charset="-34"/>
              </a:rPr>
              <a:t>  </a:t>
            </a:r>
            <a:endParaRPr lang="th-TH" sz="3900" smtClean="0">
              <a:latin typeface="Angsana New" pitchFamily="18" charset="-34"/>
              <a:cs typeface="Angsana New" pitchFamily="18" charset="-34"/>
            </a:endParaRP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th-TH" sz="3900" smtClean="0">
                <a:latin typeface="Angsana New" pitchFamily="18" charset="-34"/>
                <a:cs typeface="Angsana New" pitchFamily="18" charset="-34"/>
              </a:rPr>
              <a:t>       </a:t>
            </a:r>
            <a:r>
              <a:rPr lang="th-TH" sz="3900" smtClean="0">
                <a:latin typeface="Angsana New" pitchFamily="18" charset="-34"/>
              </a:rPr>
              <a:t>ผลิตหลักสูตรต่ำกว่าปริญญาตรี จัดฝึกอบรมสนองความต้องการของท้องถิ่นและรองรับการเปลี่ยนอาชีพพื้นฐาน และเป็นแหล่งเรียนรู้ตลอดชีวิต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th-TH" sz="3900" smtClean="0">
                <a:latin typeface="Angsana New" pitchFamily="18" charset="-34"/>
              </a:rPr>
              <a:t>ข)   </a:t>
            </a:r>
            <a:r>
              <a:rPr lang="th-TH" sz="3900" u="sng" smtClean="0">
                <a:solidFill>
                  <a:srgbClr val="0909C7"/>
                </a:solidFill>
                <a:latin typeface="Angsana New" pitchFamily="18" charset="-34"/>
              </a:rPr>
              <a:t>สถาบันที่เน้นระดับปริญญาตรี</a:t>
            </a:r>
            <a:r>
              <a:rPr lang="th-TH" sz="3900" smtClean="0">
                <a:latin typeface="Angsana New" pitchFamily="18" charset="-34"/>
              </a:rPr>
              <a:t>                                          เน้นผลิตบัณฑิตปริญญาตรี เพื่อเป็นหลักในการขับเคลื่อนการพัฒนาและการเปลี่ยนแปลงในระดับภูมิภาค </a:t>
            </a:r>
            <a:endParaRPr lang="th-TH" sz="3900" u="sng" smtClean="0">
              <a:latin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FCF66-F73C-47E8-85E2-B917B2A5177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305800" cy="808038"/>
          </a:xfrm>
        </p:spPr>
        <p:txBody>
          <a:bodyPr/>
          <a:lstStyle/>
          <a:p>
            <a:r>
              <a:rPr lang="th-TH" sz="48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จุดเน้นของสถาบันตามการแบ่งกลุ่มสถาบันฯ (ต่อ)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730250" y="1773238"/>
            <a:ext cx="82296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th-TH" sz="3900" smtClean="0">
                <a:latin typeface="Angsana New" pitchFamily="18" charset="-34"/>
              </a:rPr>
              <a:t>ค)   </a:t>
            </a:r>
            <a:r>
              <a:rPr lang="th-TH" sz="3900" u="sng" smtClean="0">
                <a:solidFill>
                  <a:srgbClr val="0909C7"/>
                </a:solidFill>
                <a:latin typeface="Angsana New" pitchFamily="18" charset="-34"/>
              </a:rPr>
              <a:t>สถาบันเฉพาะทาง</a:t>
            </a:r>
            <a:r>
              <a:rPr lang="th-TH" sz="3900" smtClean="0">
                <a:latin typeface="Angsana New" pitchFamily="18" charset="-34"/>
              </a:rPr>
              <a:t>                                                              เน้นผลิตบัณฑิตเฉพาะทางหรือเฉพาะกลุ่มสาขาวิชา รวมทั้งสาขาวิชาชีพเฉพาะทาง มีบทบาทในการพัฒนาภาคการผลิตจริงทั้งอุตสาหกรรมและบริการ จำแนกได้เป็นสองลักษณะ                                                          ลักษณะที่1 เน้นระดับบัณฑิตศึกษา                                      ลักษณะที่2 เน้นระดับปริญญาตรี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9B91C-E4A7-453D-AAA4-A12E898C1E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84175" y="609600"/>
            <a:ext cx="8759825" cy="808038"/>
          </a:xfrm>
        </p:spPr>
        <p:txBody>
          <a:bodyPr/>
          <a:lstStyle/>
          <a:p>
            <a:r>
              <a:rPr lang="th-TH" sz="48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จุดเน้นของสถาบันตามการแบ่งกลุ่มสถาบันฯ (ต่อ)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666750" y="1628775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 2" pitchFamily="18" charset="2"/>
              <a:buNone/>
            </a:pPr>
            <a:r>
              <a:rPr lang="th-TH" sz="3900" smtClean="0">
                <a:latin typeface="Angsana New" pitchFamily="18" charset="-34"/>
              </a:rPr>
              <a:t>ง)   </a:t>
            </a:r>
            <a:r>
              <a:rPr lang="th-TH" sz="3900" u="sng" smtClean="0">
                <a:solidFill>
                  <a:srgbClr val="0909C7"/>
                </a:solidFill>
                <a:latin typeface="Angsana New" pitchFamily="18" charset="-34"/>
              </a:rPr>
              <a:t>สถาบันที่เน้นการวิจัยขั้นสูงและผลิตบัณฑิตระดับบัณฑิตศึกษา โดยเฉพาะระดับปริญญาเอก</a:t>
            </a:r>
            <a:r>
              <a:rPr lang="th-TH" sz="3900" smtClean="0">
                <a:latin typeface="Angsana New" pitchFamily="18" charset="-34"/>
              </a:rPr>
              <a:t>                            เน้นผลิตบัณฑิตระดับบัณฑิตศึกษาโดยเฉพาะระดับปริญญาเอก รวมถึงการวิจัยหลังปริญญาเอก เพื่อเป็นผู้นำทางความคิดของประเทศ มีศักยภาพในการขับเคลื่อนอุดมศึกษาให้อยู่ในแนวหน้าระดับสากล สร้างองค์ความรู้ ทฤษฎี และข้อค้นพบใหม่ทางวิชาการ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16DED-A0C3-4012-ABDC-8B1A91CC6C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th-TH" sz="4000" b="1" smtClean="0">
                <a:solidFill>
                  <a:srgbClr val="04617B"/>
                </a:solidFill>
                <a:latin typeface="Angsana New" pitchFamily="18" charset="-34"/>
              </a:rPr>
              <a:t>แนวทางการพัฒนาคุณภาพในสาระสำคัญบางประเด็นจากแผน 15 ปี (ต่อ)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228600" y="2286000"/>
            <a:ext cx="86868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600" u="sng" smtClean="0">
                <a:latin typeface="Angsana New" pitchFamily="18" charset="-34"/>
                <a:cs typeface="Angsana New" pitchFamily="18" charset="-34"/>
              </a:rPr>
              <a:t>ประเด็นที่ 2</a:t>
            </a:r>
          </a:p>
          <a:p>
            <a:pPr>
              <a:buFont typeface="Wingdings 2" pitchFamily="18" charset="2"/>
              <a:buNone/>
            </a:pPr>
            <a:r>
              <a:rPr lang="th-TH" sz="35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กกอ.จัดทำหลักเกณฑ์กำกับ</a:t>
            </a:r>
            <a:r>
              <a:rPr lang="th-TH" sz="3500" smtClean="0">
                <a:latin typeface="Angsana New" pitchFamily="18" charset="-34"/>
                <a:cs typeface="Angsana New" pitchFamily="18" charset="-34"/>
              </a:rPr>
              <a:t>และใช้เครื่องมือเชิงนโยบาย และการเงินเพื่อ</a:t>
            </a:r>
          </a:p>
          <a:p>
            <a:pPr>
              <a:buFont typeface="Wingdings 2" pitchFamily="18" charset="2"/>
              <a:buNone/>
            </a:pPr>
            <a:r>
              <a:rPr lang="th-TH" sz="390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3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43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ลดเลิกหลักสูตร</a:t>
            </a:r>
            <a:r>
              <a:rPr lang="th-TH" sz="43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ที่ไม่เป็นที่ต้องการ</a:t>
            </a:r>
            <a:r>
              <a:rPr lang="th-TH" sz="4300" smtClean="0">
                <a:latin typeface="Angsana New" pitchFamily="18" charset="-34"/>
                <a:cs typeface="Angsana New" pitchFamily="18" charset="-34"/>
              </a:rPr>
              <a:t>ของสังคม และ ตลาดแรงงาน</a:t>
            </a:r>
          </a:p>
          <a:p>
            <a:pPr>
              <a:buFont typeface="Wingdings 2" pitchFamily="18" charset="2"/>
              <a:buNone/>
            </a:pPr>
            <a:r>
              <a:rPr lang="th-TH" sz="430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3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43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ลดเลิกคณะและสถาบันที่มีปัญหาคุณภาพรุนแรง</a:t>
            </a:r>
          </a:p>
          <a:p>
            <a:pPr>
              <a:buFont typeface="Wingdings 2" pitchFamily="18" charset="2"/>
              <a:buNone/>
            </a:pPr>
            <a:r>
              <a:rPr lang="th-TH" sz="39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	- </a:t>
            </a:r>
            <a:r>
              <a:rPr lang="th-TH" sz="39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จัดกลไกคณะกรรมการตรวจสอบ</a:t>
            </a:r>
            <a:r>
              <a:rPr lang="th-TH" sz="3900" smtClean="0">
                <a:latin typeface="Angsana New" pitchFamily="18" charset="-34"/>
                <a:cs typeface="Angsana New" pitchFamily="18" charset="-34"/>
              </a:rPr>
              <a:t> และ</a:t>
            </a:r>
            <a:r>
              <a:rPr lang="th-TH" sz="39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ศูนย์สถิติอุดมศึกษา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97D63-3482-434B-858E-0A36560158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r>
              <a:rPr lang="th-TH" sz="4000" b="1" smtClean="0">
                <a:solidFill>
                  <a:srgbClr val="04617B"/>
                </a:solidFill>
                <a:latin typeface="Angsana New" pitchFamily="18" charset="-34"/>
              </a:rPr>
              <a:t>แนวทางการพัฒนาคุณภาพในสาระสำคัญบางประเด็นจากแผน 15 ปี (ต่อ)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533400" y="2590800"/>
            <a:ext cx="8153400" cy="3352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600" u="sng" smtClean="0">
                <a:latin typeface="Angsana New" pitchFamily="18" charset="-34"/>
                <a:cs typeface="Angsana New" pitchFamily="18" charset="-34"/>
              </a:rPr>
              <a:t>ประเด็น</a:t>
            </a:r>
            <a:r>
              <a:rPr lang="th-TH" sz="3600" u="sng" smtClean="0">
                <a:latin typeface="Angsana New" pitchFamily="18" charset="-34"/>
              </a:rPr>
              <a:t>ที่ </a:t>
            </a:r>
            <a:r>
              <a:rPr lang="th-TH" sz="3600" u="sng" smtClean="0">
                <a:latin typeface="Angsana New" pitchFamily="18" charset="-34"/>
                <a:cs typeface="Angsana New" pitchFamily="18" charset="-34"/>
              </a:rPr>
              <a:t>3</a:t>
            </a:r>
          </a:p>
          <a:p>
            <a:pPr>
              <a:buFont typeface="Wingdings 2" pitchFamily="18" charset="2"/>
              <a:buNone/>
            </a:pPr>
            <a:r>
              <a:rPr lang="th-TH" sz="3600" smtClean="0">
                <a:latin typeface="Angsana New" pitchFamily="18" charset="-34"/>
              </a:rPr>
              <a:t>		ให้มีการออกแบบระบบความ</a:t>
            </a:r>
            <a:r>
              <a:rPr lang="th-TH" sz="3600" u="sng" smtClean="0">
                <a:solidFill>
                  <a:srgbClr val="0909C7"/>
                </a:solidFill>
                <a:latin typeface="Angsana New" pitchFamily="18" charset="-34"/>
              </a:rPr>
              <a:t>เชื่อมโยงระหว่างอุดมศึกษาและภาคการผลิต</a:t>
            </a:r>
            <a:r>
              <a:rPr lang="th-TH" sz="3600" smtClean="0">
                <a:latin typeface="Angsana New" pitchFamily="18" charset="-34"/>
              </a:rPr>
              <a:t>  เพื่อสร้างภารกิจของมหาวิทยาลัยจำนวนหนึ่งที่ใช้อุปสงค์จากภาคการผลิตเป็นตัวตั้ง  </a:t>
            </a:r>
            <a:r>
              <a:rPr lang="th-TH" sz="3600" u="sng" smtClean="0">
                <a:solidFill>
                  <a:srgbClr val="0909C7"/>
                </a:solidFill>
                <a:latin typeface="Angsana New" pitchFamily="18" charset="-34"/>
              </a:rPr>
              <a:t>ทั้งการจัดหลักสูตรและการเรียนการสอน การบริการวิชาการ การวิจัย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2E1CD-0F9D-47FE-A9B8-752BDA0A63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924800" cy="1143000"/>
          </a:xfrm>
        </p:spPr>
        <p:txBody>
          <a:bodyPr/>
          <a:lstStyle/>
          <a:p>
            <a:r>
              <a:rPr lang="th-TH" sz="4000" b="1" smtClean="0">
                <a:solidFill>
                  <a:srgbClr val="04617B"/>
                </a:solidFill>
                <a:latin typeface="Angsana New" pitchFamily="18" charset="-34"/>
              </a:rPr>
              <a:t>แนวทางการพัฒนาคุณภาพในสาระสำคัญบางประเด็นจากแผน 15 ปี (ต่อ)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305800" cy="2743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600" u="sng" smtClean="0">
                <a:latin typeface="Angsana New" pitchFamily="18" charset="-34"/>
                <a:cs typeface="Angsana New" pitchFamily="18" charset="-34"/>
              </a:rPr>
              <a:t>ประเด็น</a:t>
            </a:r>
            <a:r>
              <a:rPr lang="th-TH" sz="3600" u="sng" smtClean="0">
                <a:latin typeface="Angsana New" pitchFamily="18" charset="-34"/>
              </a:rPr>
              <a:t>ที่</a:t>
            </a:r>
            <a:r>
              <a:rPr lang="th-TH" sz="3600" u="sng" smtClean="0">
                <a:latin typeface="Angsana New" pitchFamily="18" charset="-34"/>
                <a:cs typeface="Angsana New" pitchFamily="18" charset="-34"/>
              </a:rPr>
              <a:t> 4</a:t>
            </a:r>
            <a:r>
              <a:rPr lang="th-TH" sz="3600" u="sng" smtClean="0">
                <a:latin typeface="Angsana New" pitchFamily="18" charset="-34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th-TH" sz="3600" smtClean="0">
                <a:latin typeface="Angsana New" pitchFamily="18" charset="-34"/>
              </a:rPr>
              <a:t>		จัดให้มีการ</a:t>
            </a:r>
            <a:r>
              <a:rPr lang="th-TH" sz="3600" u="sng" smtClean="0">
                <a:solidFill>
                  <a:srgbClr val="0909C7"/>
                </a:solidFill>
                <a:latin typeface="Angsana New" pitchFamily="18" charset="-34"/>
              </a:rPr>
              <a:t>ทำงานร่วมกันระหว่างมหาวิทยาลัย กลุ่มมหาวิทยาลัย ศูนย์ความเป็นเลิศ ภาคอุตสาหกรรม</a:t>
            </a:r>
            <a:r>
              <a:rPr lang="th-TH" sz="3600" smtClean="0">
                <a:latin typeface="Angsana New" pitchFamily="18" charset="-34"/>
              </a:rPr>
              <a:t>ในและต่างประเทศ  </a:t>
            </a:r>
            <a:r>
              <a:rPr lang="th-TH" sz="3600" u="sng" smtClean="0">
                <a:solidFill>
                  <a:srgbClr val="0909C7"/>
                </a:solidFill>
                <a:latin typeface="Angsana New" pitchFamily="18" charset="-34"/>
              </a:rPr>
              <a:t>ภาคสังคมและชุมชน</a:t>
            </a:r>
            <a:r>
              <a:rPr lang="th-TH" sz="3600" smtClean="0">
                <a:latin typeface="Angsana New" pitchFamily="18" charset="-34"/>
              </a:rPr>
              <a:t>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30C4B-936D-43BA-BB63-CE015EF7D5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534400" cy="3657600"/>
          </a:xfrm>
        </p:spPr>
        <p:txBody>
          <a:bodyPr/>
          <a:lstStyle/>
          <a:p>
            <a: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กฎกระทรวงว่าด้วยระบบ หลักเกณฑ์ และ 	วิธีการประกันคุณภาพการศึกษา</a:t>
            </a:r>
            <a:b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                       พ</a:t>
            </a:r>
            <a:r>
              <a:rPr lang="en-US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2553</a:t>
            </a:r>
            <a:b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60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4800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(เฉพาะประเด็นสำคัญและเกี่ยวกับอุดมศึกษา)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738F1-2902-4D07-9893-2409641DC7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ความหมาย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305800" cy="4724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การประเมินคุณภาพภายใน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หมายความว่า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การประเมินคุณภาพการจัดการศึกษาการติดตาม และการตรวจสอบคุณภาพและมาตรฐานการศึกษา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ของสถานศึกษาที่กระทรวงศึกษาธิการประกาศกำหนดสำหรับการประกันคุณภาพภายใน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ซึ่งกระทำโดยบุคลากรของสถานศึกษานั้นหรือโดยหน่วยงานต้นสังกัด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ที่มีหน้าที่กำกับดูแลสถานศึกษา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การประเมินคุณภาพภายนอก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หมายความว่า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การประเมินคุณภาพการจัดการศึกษาการติดตาม และการตรวจสอบคุณภาพและมาตรฐานการศึกษา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ของสถานศึกษา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ซึ่งกระทำโดยสำนักงานรับรองมาตรฐานและประเมินคุณภาพการศึกษา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องค์การมหาชน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หรือผู้ประเมินภายนอก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10C63-4BD8-4332-A0A0-655A72D78F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cs typeface="Angsana New" pitchFamily="18" charset="-34"/>
              </a:rPr>
              <a:t>ความหมาย(ต่อ)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534400" cy="47704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การติดตามตรวจสอบคุณภาพการศึกษา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หมายความว่า กระบวนการ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ติดตามตรวจสอบ   ความก้าวหน้าของการปฏิบัติตามแผนการพัฒนาคุณภาพการศึกษา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และจัดทำรายงานการติดตาม ตรวจสอบคุณภาพการศึกษา พร้อมทั้งเสนอแนะมาตรการเร่งรัดการพัฒนาคุณภาพการศึกษา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การพัฒนาคุณภาพการศึกษา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หมายความว่า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กระบวนการพัฒนาการศึกษาเข้าสู่คุณภาพที่สอดคล้องกับมาตรฐานการศึกษาของชาติ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โดยมีการกำหนดมาตรฐานการศึกษา การจัดระบบและโครงสร้าง การวางแผน และการดำเนินงานตามแผน รวมทั้งการสร้างจิตสำนึกให้เห็นว่าการพัฒนาคุณภาพการศึกษาจะต้องดำเนินการอย่างต่อเนื่องและเป็นความรับผิดชอบร่วมกันของทุกค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374A4-C913-48E0-BDB4-4FAF9A6EE2B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762000" y="1524000"/>
            <a:ext cx="8153400" cy="3810000"/>
          </a:xfrm>
        </p:spPr>
        <p:txBody>
          <a:bodyPr/>
          <a:lstStyle/>
          <a:p>
            <a:r>
              <a:rPr lang="th-TH" sz="7200" b="1" smtClean="0">
                <a:latin typeface="Angsana New" pitchFamily="18" charset="-34"/>
                <a:cs typeface="Angsana New" pitchFamily="18" charset="-34"/>
              </a:rPr>
              <a:t>   เงื่อนไขสำคัญในการจัดระบบ</a:t>
            </a:r>
            <a:br>
              <a:rPr lang="th-TH" sz="7200" b="1" smtClean="0">
                <a:latin typeface="Angsana New" pitchFamily="18" charset="-34"/>
                <a:cs typeface="Angsana New" pitchFamily="18" charset="-34"/>
              </a:rPr>
            </a:br>
            <a:r>
              <a:rPr lang="th-TH" sz="7200" b="1" smtClean="0">
                <a:latin typeface="Angsana New" pitchFamily="18" charset="-34"/>
                <a:cs typeface="Angsana New" pitchFamily="18" charset="-34"/>
              </a:rPr>
              <a:t>     ประกันคุณภาพอุดมศึกษา         	  ตั้งแต่ปีการศึกษา 2553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A6E82-78AE-4644-BD5D-DBCB8F6714E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  <a:cs typeface="Angsana New" pitchFamily="18" charset="-34"/>
              </a:rPr>
              <a:t>หมวด ๑ บททั่วไป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h-TH" sz="2200" smtClean="0"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ข้อ ๓ ระบบ</a:t>
            </a:r>
            <a:r>
              <a:rPr lang="th-TH" sz="41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การประกันคุณภาพภายใน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เพื่อการพัฒนาคุณภาพการศึกษาและพัฒนามาตรฐานการศึกษาทุกระดับ ต้องประกอบด้วย</a:t>
            </a:r>
            <a:endParaRPr lang="en-US" sz="410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4100" smtClean="0">
                <a:latin typeface="Angsana New" pitchFamily="18" charset="-34"/>
                <a:cs typeface="Angsana New" pitchFamily="18" charset="-34"/>
              </a:rPr>
              <a:t>     (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41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การประเมินคุณภาพภายใน</a:t>
            </a:r>
            <a:endParaRPr lang="en-US" sz="410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4100" smtClean="0">
                <a:latin typeface="Angsana New" pitchFamily="18" charset="-34"/>
                <a:cs typeface="Angsana New" pitchFamily="18" charset="-34"/>
              </a:rPr>
              <a:t>     (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41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การติดตามตรวจสอบคุณภาพการศึกษา</a:t>
            </a:r>
            <a:endParaRPr lang="en-US" sz="4100" smtClean="0"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4100" smtClean="0">
                <a:latin typeface="Angsana New" pitchFamily="18" charset="-34"/>
                <a:cs typeface="Angsana New" pitchFamily="18" charset="-34"/>
              </a:rPr>
              <a:t>     (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41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100" smtClean="0">
                <a:latin typeface="Angsana New" pitchFamily="18" charset="-34"/>
                <a:cs typeface="Angsana New" pitchFamily="18" charset="-34"/>
              </a:rPr>
              <a:t>การพัฒนาคุณภาพการศึกษา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83A8E-3A2C-4CAC-B582-A174C6A30FD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  <a:cs typeface="Angsana New" pitchFamily="18" charset="-34"/>
              </a:rPr>
              <a:t>หมวด ๑ บททั่วไป(ต่อ)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ข้อ ๔ ระบบ</a:t>
            </a:r>
            <a:r>
              <a:rPr lang="th-TH" sz="44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การประกันคุณภาพภายนอก</a:t>
            </a: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เพื่อรับรองมาตรฐานและมุ่งพัฒนาคุณภาพการศึกษาทุกระดับ ต้องประกอบด้วย</a:t>
            </a:r>
            <a:endParaRPr lang="en-US" sz="440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4400" smtClean="0">
                <a:latin typeface="Angsana New" pitchFamily="18" charset="-34"/>
                <a:cs typeface="Angsana New" pitchFamily="18" charset="-34"/>
              </a:rPr>
              <a:t>      (</a:t>
            </a: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44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การประเมินคุณภาพภายนอก</a:t>
            </a:r>
            <a:endParaRPr lang="en-US" sz="440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4400" smtClean="0">
                <a:latin typeface="Angsana New" pitchFamily="18" charset="-34"/>
                <a:cs typeface="Angsana New" pitchFamily="18" charset="-34"/>
              </a:rPr>
              <a:t>      (</a:t>
            </a: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44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การติดตามตรวจสอบคุณภาพการศึกษา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4A190-CB7E-44A6-B595-05DDBCFB20A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  <a:cs typeface="Angsana New" pitchFamily="18" charset="-34"/>
              </a:rPr>
              <a:t>หมวด ๑ บททั่วไป(ต่อ)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ข้อ ๕ ให้สถานศึกษาดำเนินการประกันคุณภาพภายในอย่างต่อเนื่องเป็นประจำทุกปีโดยเน้นผู้เรียนเป็นสำคัญ ทั้งนี้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ด้วยการสนับสนุนจากหน่วยงานต้นสังกัดและการมีส่วนร่วมของชุมชน</a:t>
            </a:r>
          </a:p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ข้อ ๖ ให้สถานศึกษาจัดทำรายงานประจำปีที่เป็นรายงานประเมินคุณภาพภายใน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เสนอต่อคณะกรรมการสถานศึกษา หน่วยงานต้นสังกัด และหน่วยงานที่เกี่ยวข้องเพื่อพิจารณา และเปิดเผยรายงานนั้นต่อสาธารณชน</a:t>
            </a:r>
          </a:p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ข้อ ๗ สถานศึกษาต้องนำผลการประเมินคุณภาพทั้งภายในและภายนอกไปประกอบการ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จัดทำแผนการพัฒนาคุณภาพการศึกษาของสถานศึกษา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EAF0-F299-40B4-9B40-D3F27115DD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600" b="1" smtClean="0">
                <a:latin typeface="Angsana New" pitchFamily="18" charset="-34"/>
                <a:cs typeface="Angsana New" pitchFamily="18" charset="-34"/>
              </a:rPr>
              <a:t>หมวด๒ การประกันคุณภาพภายใน </a:t>
            </a:r>
            <a:br>
              <a:rPr lang="th-TH" sz="4600" b="1" smtClean="0">
                <a:latin typeface="Angsana New" pitchFamily="18" charset="-34"/>
                <a:cs typeface="Angsana New" pitchFamily="18" charset="-34"/>
              </a:rPr>
            </a:br>
            <a:r>
              <a:rPr lang="th-TH" sz="4600" b="1" smtClean="0">
                <a:latin typeface="Angsana New" pitchFamily="18" charset="-34"/>
                <a:cs typeface="Angsana New" pitchFamily="18" charset="-34"/>
              </a:rPr>
              <a:t>ส่วนที่ ๓ การอุดมศึกษา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534400" cy="4389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ข้อ ๓๒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ให้มี </a:t>
            </a: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คณะกรรมการประกันคุณภาพภายในระดับอุดมศึกษา</a:t>
            </a: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2800" b="1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มีอำนาจหน้าที่ดังนี้</a:t>
            </a: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2800" b="1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วางระเบียบหรือออกประกาศกำหนดหลักเกณฑ์และแนวปฏิบัติเกี่ยวกับการประกันคุณภาพภายใน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ระดับอุดมศึกษา เพื่อส่งเสริม สนับสนุน และพัฒนาการประกันคุณภาพภายในระดับอุดมศึกษา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โดยความเห็นชอบของคณะกรรมการการอุดมศึกษา</a:t>
            </a:r>
          </a:p>
          <a:p>
            <a:pPr>
              <a:buFont typeface="Wingdings 2" pitchFamily="18" charset="2"/>
              <a:buNone/>
            </a:pP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เสนอแนะแนวทางปรับปรุงและพัฒนาคุณภาพการศึกษา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แก่สถานศึกษาโดยนำผลการประเมินคุณภาพทั้งภายในและภายนอกไปปรับปรุงคุณภาพการศึกษาอย่างต่อเนื่อง</a:t>
            </a:r>
            <a:endParaRPr lang="en-US" sz="2800" b="1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แต่งตั้งคณะทำงานเพื่อดำเนินการเกี่ยวกับการประกันคุณภาพภายในระดับอุดมศึกษา</a:t>
            </a:r>
            <a:endParaRPr lang="en-US" sz="2800" b="1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en-US" sz="2800" b="1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ปฏิบัติการอื่นที่เกี่ยวข้องตามที่รัฐมนตรีหรือคณะกรรมการการอุดมศึกษามอบหมาย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EAE1-83A0-4120-8405-133C7D03F42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1722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วิธีประกันคุณภาพการศึกษาภายใน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ข้อ ๓๕ วิธีการประกันคุณภาพภายในสถานศึกษาระดับอุดมศึกษา ให้ใช้แนวปฏิบัติดังต่อไปนี้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ให้คณะวิชาและสถานศึกษาระดับอุดมศึกษา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จัดให้มีหน่วยงานหรือคณะกรรมการที่รับผิดชอบการดำเนินการด้านการประกันคุณภาพการศึกษา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ขึ้น โดยมีหน้าที่พัฒนา บริหารและติดตามการดำเนินการประกันคุณภาพภายใน ตลอดจนประสานกับหน่วยงานภายนอก เพื่อให้เกิดความมั่นใจว่าการจัดการศึกษาจะเป็นไปอย่างมีประสิทธิภาพ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4BD91-1EBE-42F7-9181-5D83E8962C9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cs typeface="Angsana New" pitchFamily="18" charset="-34"/>
              </a:rPr>
              <a:t>วิธีประกันคุณภาพการศึกษาภายใน(ต่อ)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458200" cy="46942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ให้คณะวิชาและสถานศึกษาระดับอุดมศึกษา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พัฒนาระบบการประกันคุณภาพภายใน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เพื่อใช้กำกับ ติดตาม ตรวจสอบและประเมินคุณภาพการศึกษาให้มีประสิทธิภาพ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ภายใต้กรอบนโยบายและหลักการที่สำนักงานคณะกรรมการการอุดมศึกษากำหนด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ให้คณะวิชาและสถานศึกษาระดับอุดมศึกษาดำเนินการตามระบบการประกันคุณภาพภายใน โดยถือ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เป็นส่วนหนึ่งของกระบวนการบริหารการศึกษา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ให้คณะวิชาและสถานศึกษาระดับอุดมศึกษาจัด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ให้มีระบบและกลไกควบคุมคุณภาพขององค์ประกอบต่าง ๆ ที่ใช้ในการผลิตบัณฑิต ดังต่อไปนี้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2F4E5-FD55-4DC4-8C28-98374C58B0D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3152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วิธีประกันคุณภาพการศึกษาภายใน(ต่อ)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382000" cy="4770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หลักสูตรการศึกษาในสาขาวิชาต่าง ๆ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ข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คณาจารย์และระบบการพัฒนาคณาจารย์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สื่อการศึกษาและเทคนิคการสอน</a:t>
            </a: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ง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ห้องสมุดและแหล่งการเรียนรู้อื่น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อุปกรณ์การศึกษา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ฉ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สภาพแวดล้อมในการเรียนรู้และบริการการศึกษา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ช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การวัดผลการศึกษาและสัมฤทธิผลทางการเรียนของนักศึกษา</a:t>
            </a:r>
            <a:endParaRPr lang="en-US" sz="3200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ซ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องค์ประกอบอื่นตามที่แต่ละสถานศึกษาระดับอุดมศึกษาเห็นสมควร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7CDCA-A4CD-4C20-B129-2FC10144DF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2390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วิธีประกันคุณภาพการศึกษาภายใน(ต่อ)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8305800" cy="4876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ให้แต่ละ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คณะวิชาและสถานศึกษาระดับอุดมศึกษาจัดให้มีระบบการติดตามตรวจสอบคุณภาพการศึกษา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ตามที่เห็นสมควร โดยให้สำนักงานคณะกรรมการการอุดมศึกษาส่งเสริมและสนับสนุนให้มีการพัฒนาด้านการประกันคุณภาพการศึกษาในระดับคณะวิชาของสถานศึกษาระดับอุดมศึกษาอย่างต่อเนื่อง</a:t>
            </a:r>
          </a:p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ข้อ ๓๖ ให้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น่วยงานต้นสังกัดของสถานศึกษาระดับอุดมศึกษาจัดให้มีการติดตามตรวจสอบคุณภาพการศึกษานั้นอย่างน้อยหนึ่งครั้งในทุกสามปี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และแจ้งผลให้สถานศึกษาระดับอุดมศึกษาทราบ รวมทั้งเปิดเผยผลการติดตามตรวจสอบคุณภาพการศึกษาต่อสาธารณชน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84F51-ABD9-4AB1-8ABC-13C1FA47A76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cs typeface="Angsana New" pitchFamily="18" charset="-34"/>
              </a:rPr>
              <a:t>  มาตรฐานสำหรับประเมินคุณภาพภายนอก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ข้อ ๓๘ ในการประกันคุณภาพภายนอก ให้สำนักงานทำการประเมินคุณภาพภายนอกสถานศึกษาแต่ละแห่งตามมาตรฐานการศึกษาของชาติและครอบคลุมหลักเกณฑ์ในเรื่อง ดังต่อไปนี้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   (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มาตรฐานที่ว่าด้วยผลการจัดการศึกษาในแต่ละระดับและประเภทการศึกษา</a:t>
            </a:r>
            <a:endParaRPr lang="en-US" sz="2800" b="1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   (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มาตรฐานที่ว่าด้วยการบริหารจัดการศึกษา</a:t>
            </a:r>
            <a:endParaRPr lang="en-US" sz="2800" b="1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   (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มาตรฐานที่ว่าด้วยการจัดการเรียนการสอนที่เน้นผู้เรียนเป็นสำคัญ</a:t>
            </a:r>
            <a:endParaRPr lang="en-US" sz="2800" b="1" smtClean="0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   (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๔</a:t>
            </a:r>
            <a:r>
              <a:rPr lang="en-US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มาตรฐานที่ว่าด้วยการประกันคุณภาพภายใน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th-TH" sz="2800" b="1" smtClean="0">
                <a:latin typeface="Angsana New" pitchFamily="18" charset="-34"/>
                <a:cs typeface="Angsana New" pitchFamily="18" charset="-34"/>
              </a:rPr>
              <a:t>ในกรณีที่มีความจำเป็นต้องทำการประเมินคุณภาพภายนอกจากมาตรฐานอื่นเพิ่มเติมจากมาตรฐานที่กำหนดในวรรคหนึ่ง ให้สำนักงานประกาศกำหนดมาตรฐานอื่นได้โดยความเห็นชอบของรัฐมนตรี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FAAC-45ED-417E-B12D-DD390FAF7B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600" b="1" smtClean="0">
                <a:cs typeface="Angsana New" pitchFamily="18" charset="-34"/>
              </a:rPr>
              <a:t>กรณีไม่ผ่านเกณฑ์มาตรฐานประกันคุณภาพภายนอก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305800" cy="3703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ข้อ ๔๐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ในกรณีที่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ผลการประเมินคุณภาพภายนอกแสดงว่า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ผลการจัดการศึกษาของสถานศึกษาได้ไม่ผ่านเกณฑ์มาตรฐาน ให้สำนักงานแจ้งเป็นหนังสือพร้อมแสดงเหตุผลที่ไม่ผ่านเกณฑ์มาตรฐานแก่หน่วยงานต้นสังกัดและสถานศึกษานั้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และให้สถานศึกษานั้นปรับปรุงแก้ไขโดยจัดทำแผนพัฒนาคุณภาพและดำเนินการตามแผน เพื่อขอรับการประเมินใหม่ภายในสองปีนับแต่วันที่ได้รับแจ้งผลการประเมินครั้งแรก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E67DD-272C-4855-AAEE-ED66E79518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305800" cy="1390650"/>
          </a:xfrm>
        </p:spPr>
        <p:txBody>
          <a:bodyPr/>
          <a:lstStyle/>
          <a:p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การประกันคุณภาพอุดมศึกษาในระยะต่อไปได้ดำเนินการภายใต้เงื่อนไขต่อไปนี้ </a:t>
            </a:r>
            <a:r>
              <a:rPr lang="en-US" sz="4400" smtClean="0">
                <a:latin typeface="Angsana New" pitchFamily="18" charset="-34"/>
                <a:cs typeface="Angsana New" pitchFamily="18" charset="-34"/>
              </a:rPr>
              <a:t>:</a:t>
            </a:r>
            <a:endParaRPr lang="th-TH" sz="44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305800" cy="3124200"/>
          </a:xfrm>
        </p:spPr>
        <p:txBody>
          <a:bodyPr/>
          <a:lstStyle/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พระราชบัญญัติการศึกษาแห่งชาติ พ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. 2542 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แก้ไขเพิ่มเติม (ฉบับที่ 2) พ.ศ.2545</a:t>
            </a:r>
          </a:p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แผนอุดมศึกษาระยะยาว 15 ปี ฉบับที่ 2 (พ.ศ.2551-2565) </a:t>
            </a:r>
          </a:p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กฎกระทรวงว่าด้วยระบบ หลักเกณฑ์ และวิธีการประกันคุณภาพการศึกษา พ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2553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CDC31-EDD6-4FFA-A136-8E011478E4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94"/>
          <p:cNvSpPr txBox="1">
            <a:spLocks noChangeArrowheads="1"/>
          </p:cNvSpPr>
          <p:nvPr/>
        </p:nvSpPr>
        <p:spPr bwMode="auto">
          <a:xfrm>
            <a:off x="381000" y="1828800"/>
            <a:ext cx="8458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000" b="1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ระบบประกันคุณภาพการศึกษาภายใน</a:t>
            </a:r>
          </a:p>
          <a:p>
            <a:pPr algn="ctr"/>
            <a:r>
              <a:rPr lang="th-TH" sz="6000" b="1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ตั้งแต่ปีการศึกษา 2553 </a:t>
            </a:r>
          </a:p>
          <a:p>
            <a:pPr algn="ctr"/>
            <a:r>
              <a:rPr lang="th-TH" sz="6000" b="1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ตามหลักเกณฑ์และแนวปฏิบัติของ กกอ.</a:t>
            </a:r>
            <a:endParaRPr lang="en-US" sz="6000" b="1">
              <a:solidFill>
                <a:srgbClr val="04617B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D6000-556A-4E1F-98A5-1B833204C97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1447800" y="228600"/>
            <a:ext cx="5715000" cy="914400"/>
          </a:xfrm>
        </p:spPr>
        <p:txBody>
          <a:bodyPr/>
          <a:lstStyle/>
          <a:p>
            <a:r>
              <a:rPr lang="en-US" sz="4000" smtClean="0">
                <a:latin typeface="Times New Roman" pitchFamily="18" charset="0"/>
              </a:rPr>
              <a:t> </a:t>
            </a:r>
            <a:r>
              <a:rPr lang="th-TH" sz="4000" smtClean="0">
                <a:latin typeface="Times New Roman" pitchFamily="18" charset="0"/>
                <a:cs typeface="Angsana New" pitchFamily="18" charset="-34"/>
              </a:rPr>
              <a:t> </a:t>
            </a:r>
            <a:r>
              <a:rPr lang="th-TH" sz="4800" b="1" smtClean="0">
                <a:latin typeface="Times New Roman" pitchFamily="18" charset="0"/>
              </a:rPr>
              <a:t>ระบบประกันคุณภาพภายใน</a:t>
            </a:r>
            <a:endParaRPr lang="en-US" sz="4800" b="1" smtClean="0"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th-TH" sz="3200" u="sng" smtClean="0">
                <a:latin typeface="Angsana New" pitchFamily="18" charset="-34"/>
                <a:cs typeface="Angsana New" pitchFamily="18" charset="-34"/>
              </a:rPr>
              <a:t>ก</a:t>
            </a:r>
            <a:r>
              <a:rPr lang="th-TH" sz="3200" u="sng" smtClean="0">
                <a:latin typeface="Angsana New" pitchFamily="18" charset="-34"/>
              </a:rPr>
              <a:t>กอ</a:t>
            </a:r>
            <a:r>
              <a:rPr lang="en-US" sz="3200" u="sng" smtClean="0">
                <a:latin typeface="Angsana New" pitchFamily="18" charset="-34"/>
              </a:rPr>
              <a:t>.</a:t>
            </a:r>
            <a:r>
              <a:rPr lang="en-US" sz="3200" smtClean="0">
                <a:latin typeface="Angsana New" pitchFamily="18" charset="-34"/>
              </a:rPr>
              <a:t>: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กำหนด</a:t>
            </a:r>
            <a:r>
              <a:rPr lang="th-TH" sz="3200" smtClean="0">
                <a:latin typeface="Angsana New" pitchFamily="18" charset="-34"/>
              </a:rPr>
              <a:t>กรอบ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นโยบาย หลักเกณฑ์และแนวปฏิบัติใน</a:t>
            </a:r>
            <a:r>
              <a:rPr lang="th-TH" sz="3200" smtClean="0">
                <a:latin typeface="Angsana New" pitchFamily="18" charset="-34"/>
              </a:rPr>
              <a:t>ประกันคุณภาพภายใน ภายใต้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9 </a:t>
            </a:r>
            <a:r>
              <a:rPr lang="th-TH" sz="3200" smtClean="0">
                <a:latin typeface="Angsana New" pitchFamily="18" charset="-34"/>
              </a:rPr>
              <a:t>องค์ประกอบคุณภาพ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ประกอบด้วย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lnSpc>
                <a:spcPct val="90000"/>
              </a:lnSpc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en-US" sz="3200" smtClean="0">
                <a:latin typeface="Angsana New" pitchFamily="18" charset="-34"/>
              </a:rPr>
              <a:t>		1) </a:t>
            </a:r>
            <a:r>
              <a:rPr lang="th-TH" sz="3200" smtClean="0">
                <a:latin typeface="Angsana New" pitchFamily="18" charset="-34"/>
              </a:rPr>
              <a:t>พัฒนาตัวบ่งชี้และเกณฑ์การประเมินในแต่ละองค์ประกอบ เพื่อให้สถาบันอุดมศึกษาสามารถประเมินตนเองในทุกมิติของการบริหารการศึกษา</a:t>
            </a:r>
            <a:endParaRPr lang="en-US" sz="3200" smtClean="0">
              <a:latin typeface="Angsana New" pitchFamily="18" charset="-34"/>
            </a:endParaRPr>
          </a:p>
          <a:p>
            <a:pPr marL="342900" indent="-342900">
              <a:lnSpc>
                <a:spcPct val="90000"/>
              </a:lnSpc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en-US" sz="3200" smtClean="0">
                <a:latin typeface="Angsana New" pitchFamily="18" charset="-34"/>
              </a:rPr>
              <a:t>		2)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กำหนด</a:t>
            </a:r>
            <a:r>
              <a:rPr lang="th-TH" sz="3200" smtClean="0">
                <a:latin typeface="Angsana New" pitchFamily="18" charset="-34"/>
              </a:rPr>
              <a:t>แนวทางการ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จัดกระบวนการ</a:t>
            </a:r>
            <a:r>
              <a:rPr lang="th-TH" sz="3200" smtClean="0">
                <a:latin typeface="Angsana New" pitchFamily="18" charset="-34"/>
              </a:rPr>
              <a:t>ประเมิน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คุณภาพการศึกษา</a:t>
            </a:r>
            <a:r>
              <a:rPr lang="th-TH" sz="3200" smtClean="0">
                <a:latin typeface="Angsana New" pitchFamily="18" charset="-34"/>
              </a:rPr>
              <a:t>โดยเริ่มจากระดับสาขาวิชา/ภาควิชา คณะ และสถาบัน</a:t>
            </a:r>
            <a:endParaRPr lang="th-TH" sz="320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lnSpc>
                <a:spcPct val="90000"/>
              </a:lnSpc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      3)  สกอ./ต้นสังกัด ติดตามตรวจสอบคุณภาพการศึกษาของสถาบันอุดมศึกษาอย่างน้อยหนึ่งครั้งในทุกสามปี</a:t>
            </a:r>
          </a:p>
          <a:p>
            <a:pPr marL="342900" indent="-342900">
              <a:lnSpc>
                <a:spcPct val="90000"/>
              </a:lnSpc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     4)  สกอ.นำผลการประเมินประกอบการรับรองวิทยฐานะสถาบันอุดมศึกษาเอกชนตามกฎกระทรวงว่าด้วยการขอให้รับรองและการรับรองวิทยฐานะฯ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61AF3-208E-48F7-9ADF-6826F6339E3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990600" y="838200"/>
            <a:ext cx="7239000" cy="762000"/>
          </a:xfrm>
        </p:spPr>
        <p:txBody>
          <a:bodyPr/>
          <a:lstStyle/>
          <a:p>
            <a:r>
              <a:rPr lang="en-US" sz="4600" smtClean="0">
                <a:latin typeface="Times New Roman" pitchFamily="18" charset="0"/>
              </a:rPr>
              <a:t> </a:t>
            </a:r>
            <a:r>
              <a:rPr lang="th-TH" sz="4600" smtClean="0">
                <a:latin typeface="Times New Roman" pitchFamily="18" charset="0"/>
                <a:cs typeface="Angsana New" pitchFamily="18" charset="-34"/>
              </a:rPr>
              <a:t> </a:t>
            </a:r>
            <a:r>
              <a:rPr lang="th-TH" sz="5600" b="1" smtClean="0">
                <a:latin typeface="Times New Roman" pitchFamily="18" charset="0"/>
              </a:rPr>
              <a:t>ระบบประกันคุณภาพภายใน (ต่อ)</a:t>
            </a:r>
            <a:endParaRPr lang="en-US" sz="5600" b="1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220663" y="1600200"/>
            <a:ext cx="8770937" cy="4953000"/>
          </a:xfrm>
        </p:spPr>
        <p:txBody>
          <a:bodyPr/>
          <a:lstStyle/>
          <a:p>
            <a:pPr marL="342900" indent="-342900"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th-TH" sz="3200" u="sng" smtClean="0">
                <a:latin typeface="Angsana New" pitchFamily="18" charset="-34"/>
                <a:cs typeface="Angsana New" pitchFamily="18" charset="-34"/>
              </a:rPr>
              <a:t>สถาบันฯ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: 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พัฒนาระบบประกันคุณภาพภายในและแนวทางการดำเนินงานของตนเอง ประกอบด้วย</a:t>
            </a:r>
          </a:p>
          <a:p>
            <a:pPr marL="342900" indent="-342900"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 1)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พัฒนาระบบการประกันคุณภาพภายในภายใต้กรอบนโยบาย หลักเกณฑ์และแนวปฏิบัติที่ กกอ. กำหนด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2)  สร้างตัวบ่งชี้และเกณฑ์เพิ่มเติมนอกเหนือจากตัวบ่งชี้ของ กกอ. และ สมศ. ที่เหมาะสมกับวิสัยทัศน์และสภาพแวดล้อมของตนเอง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 marL="342900" indent="-342900"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	          3)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ประเมินตนเองและส่งรายงานประจำปีไปยัง สกอ./ต้นสังกัด ทุกสิ้นปีการศึกษาตามระบบ </a:t>
            </a:r>
            <a:r>
              <a:rPr lang="en-US" sz="3200" smtClean="0">
                <a:latin typeface="Angsana New" pitchFamily="18" charset="-34"/>
                <a:cs typeface="Angsana New" pitchFamily="18" charset="-34"/>
                <a:hlinkClick r:id="rId3"/>
              </a:rPr>
              <a:t>CHE QA-Online</a:t>
            </a:r>
            <a:r>
              <a:rPr lang="th-TH" sz="3200" smtClean="0">
                <a:latin typeface="Angsana New" pitchFamily="18" charset="-34"/>
                <a:cs typeface="Angsana New" pitchFamily="18" charset="-34"/>
                <a:hlinkClick r:id="rId3"/>
              </a:rPr>
              <a:t> </a:t>
            </a:r>
            <a:endParaRPr lang="th-TH" sz="320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buFont typeface="Wingdings 2" pitchFamily="18" charset="2"/>
              <a:buNone/>
              <a:tabLst>
                <a:tab pos="1143000" algn="l"/>
                <a:tab pos="1600200" algn="l"/>
              </a:tabLst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     4) ติดตามตรวจสอบและพัฒนาตามผลการประเมิน</a:t>
            </a:r>
            <a:endParaRPr lang="en-US" sz="32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17C88-E410-4B19-A9A3-04981498003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/>
          <a:lstStyle/>
          <a:p>
            <a:r>
              <a:rPr lang="th-TH" sz="4600" b="1" smtClean="0">
                <a:solidFill>
                  <a:srgbClr val="04617B"/>
                </a:solidFill>
                <a:cs typeface="Angsana New" pitchFamily="18" charset="-34"/>
              </a:rPr>
              <a:t>หลักการในการพัฒนาตัวบ่งชี้ประกันคุณภาพ สกอ.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 marL="495300" indent="-4953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ครอบคลุม 9 องค์ประกอบคุณภาพ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เป็นไปตามกฎกระทรวงว่าด้วยระบบหลักเกณฑ์ และวิธีการประกันคุณภาพการศึกษา พ.ศ.2553</a:t>
            </a:r>
          </a:p>
          <a:p>
            <a:pPr marL="495300" indent="-4953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ตัวบ่งชี้ตอบสนองเจตนารมณ์แห่ง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พระราชบัญญัติการศึกษาแห่งชาติ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พ.ศ.2542 แก้ไขเพิ่มเติม (ฉบับที่ 2)  พ.ศ.2545 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มาตรฐานการศึกษาของชาติ  มาตรฐานการอุดมศึกษา มาตรฐานสถาบันอุดมศึกษา  กรอบมาตรฐานคุณวุฒิระดับอุดมศึกษาแห่งชาติ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และมาตรฐานต่าง ๆ ที่เกี่ยวข้อง  </a:t>
            </a:r>
          </a:p>
          <a:p>
            <a:pPr marL="495300" indent="-4953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ประเมินปัจจัยนำเข้า กระบวนการ ผลผลิตและผลลัพธ์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โดย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ตัวบ่งชี้ด้านผลผลิตและผลลัพธ์จะรวมตัวบ่งชี้ของ สกอ.และ สมศ.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ทั้งนี้ เพื่อความเชื่อมโยงและ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เป็นเอกภาพ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ของระบบประกันคุณภาพอุดมศึกษาไทย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E9E40-CFDE-4C4D-824B-DE0381C1680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857250"/>
          </a:xfrm>
        </p:spPr>
        <p:txBody>
          <a:bodyPr/>
          <a:lstStyle/>
          <a:p>
            <a:r>
              <a:rPr lang="th-TH" sz="4600" b="1" smtClean="0">
                <a:solidFill>
                  <a:srgbClr val="04617B"/>
                </a:solidFill>
                <a:cs typeface="Angsana New" pitchFamily="18" charset="-34"/>
              </a:rPr>
              <a:t>หลักการในการพัฒนาตัวบ่งชี้ประกันคุณภาพ สกอ.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534400" cy="5257800"/>
          </a:xfrm>
        </p:spPr>
        <p:txBody>
          <a:bodyPr/>
          <a:lstStyle/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ตัวบ่งชี้มีความ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สมดุลระหว่างมุมมองการบริหารจัดการทั้ง 4  ด้าน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คือ ด้านนักศึกษาและผู้มีส่วนได้ส่วนเสีย  ด้านกระบวนการภายใน  ด้านการเงิน  และด้านบุคลากร การเรียนรู้และนวัตกรรม</a:t>
            </a:r>
          </a:p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จำนวนตัวบ่งชี้ที่พัฒนาขึ้น เป็นเพียงจำนวนตัวบ่งชี้ขั้นต่ำ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สถาบันอุดมศึกษาสามารถเพิ่มเติมตัวบ่งชี้และเกณฑ์ได้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ตามความเหมาะสมกับระดับการพัฒนาของสถาบัน </a:t>
            </a:r>
          </a:p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เกณฑ์ที่พัฒนาขึ้น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มีทั้งประเภทเกณฑ์มาตรฐานทั่วไป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ที่ใช้กับทุกกลุ่มสถาบันอุดมศึกษา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และเกณฑ์มาตรฐานเพิ่มเติมเฉพาะกลุ่มสถาบันอุดมศึกษา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ตามนิยามที่กำหนดในประกาศกระทรวงศึกษาธิการ เรื่องมาตรฐานสถาบันอุดมศึกษา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320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E53BA-60AD-4628-84F8-462825E57C3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3200400" y="609600"/>
            <a:ext cx="2590800" cy="762000"/>
          </a:xfrm>
        </p:spPr>
        <p:txBody>
          <a:bodyPr/>
          <a:lstStyle/>
          <a:p>
            <a:r>
              <a:rPr lang="th-TH" sz="4600" b="1" smtClean="0">
                <a:solidFill>
                  <a:srgbClr val="04617B"/>
                </a:solidFill>
                <a:cs typeface="Angsana New" pitchFamily="18" charset="-34"/>
              </a:rPr>
              <a:t>ประเภทตัวบ่งชี้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495300" indent="-495300"/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th-TH" sz="3000" b="1" u="sng" smtClean="0">
                <a:latin typeface="Angsana New" pitchFamily="18" charset="-34"/>
                <a:cs typeface="Angsana New" pitchFamily="18" charset="-34"/>
              </a:rPr>
              <a:t>เชิงคุณภาพ</a:t>
            </a: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จะระบุเกณฑ์มาตรฐานเป็นข้อๆ กำหนดเกณฑ์การประเมินตัวบ่งชี้เป็น 5 ระดับ  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มีคะแนนตั้งแต่ 1 ถึง 5  การประเมินจะนับจำนวนข้อ</a:t>
            </a: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และระบุว่าผลการดำเนินงานได้กี่ข้อ ได้คะแนนเท่าใด 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กรณีที่ไม่ดำเนินการใดๆ หรือดำเนินการไม่ครบที่จะได้ </a:t>
            </a:r>
            <a:r>
              <a:rPr lang="en-US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คะแนน ให้ถือว่าได้ </a:t>
            </a:r>
            <a:r>
              <a:rPr lang="en-US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0 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คะแนน</a:t>
            </a:r>
          </a:p>
          <a:p>
            <a:pPr marL="495300" indent="-495300"/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ตัวบ่งชี้</a:t>
            </a:r>
            <a:r>
              <a:rPr lang="th-TH" sz="3000" b="1" u="sng" smtClean="0">
                <a:latin typeface="Angsana New" pitchFamily="18" charset="-34"/>
                <a:cs typeface="Angsana New" pitchFamily="18" charset="-34"/>
              </a:rPr>
              <a:t>เชิงปริมาณ</a:t>
            </a: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อยู่ในรูปของร้อยละหรือค่าเฉลี่ย กำหนดเกณฑ์การประเมิน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เป็นคะแนนระหว่าง 1 ถึง 5 โดยเป็นค่าต่อเนื่อง (มีจุดทศนิยม)</a:t>
            </a: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  สำหรับ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การแปลงผลการดำเนินงานตามตัวบ่งชี้</a:t>
            </a: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 (ซึ่งอยู่ในรูปร้อยละหรือค่าเฉลี่ย) </a:t>
            </a:r>
            <a:r>
              <a:rPr lang="th-TH" sz="3000" b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เป็นคะแนนทำโดยการเทียบบัญญัติไตรยางศ์</a:t>
            </a: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  โดยที่แต่ละ</a:t>
            </a:r>
            <a:br>
              <a:rPr lang="th-TH" sz="3000" b="1" smtClean="0">
                <a:latin typeface="Angsana New" pitchFamily="18" charset="-34"/>
                <a:cs typeface="Angsana New" pitchFamily="18" charset="-34"/>
              </a:rPr>
            </a:br>
            <a:r>
              <a:rPr lang="th-TH" sz="3000" b="1" smtClean="0">
                <a:latin typeface="Angsana New" pitchFamily="18" charset="-34"/>
                <a:cs typeface="Angsana New" pitchFamily="18" charset="-34"/>
              </a:rPr>
              <a:t>ตัวบ่งชี้จะกำหนดค่าร้อยละหรือค่าเฉลี่ยที่คิดเป็นคะแนน 5 ไว้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8FCB3-1313-4CE6-B0E3-41AF1C355A0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2590800" y="1295400"/>
            <a:ext cx="3276600" cy="838200"/>
          </a:xfrm>
        </p:spPr>
        <p:txBody>
          <a:bodyPr/>
          <a:lstStyle/>
          <a:p>
            <a:r>
              <a:rPr lang="th-TH" b="1" smtClean="0">
                <a:solidFill>
                  <a:srgbClr val="04617B"/>
                </a:solidFill>
                <a:cs typeface="Angsana New" pitchFamily="18" charset="-34"/>
              </a:rPr>
              <a:t>เกณฑ์การประเมิน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762000" y="2438400"/>
            <a:ext cx="8077200" cy="3246438"/>
          </a:xfrm>
        </p:spPr>
        <p:txBody>
          <a:bodyPr/>
          <a:lstStyle/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คะแนน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0.00 – 1.50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หมายถึง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การดำเนินงานต้องปรับปรุงเร่งด่วน</a:t>
            </a:r>
          </a:p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คะแนน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1.51 – 2.50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หมายถึง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การดำเนินงานต้องปรับปรุง</a:t>
            </a:r>
          </a:p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คะแนน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2.51 – 3.50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หมายถึง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การดำเนินงานระดับพอใช้</a:t>
            </a:r>
          </a:p>
          <a:p>
            <a:r>
              <a:rPr lang="th-TH" sz="3200" smtClean="0">
                <a:solidFill>
                  <a:srgbClr val="CC3300"/>
                </a:solidFill>
                <a:latin typeface="Angsana New" pitchFamily="18" charset="-34"/>
                <a:cs typeface="Angsana New" pitchFamily="18" charset="-34"/>
              </a:rPr>
              <a:t>คะแนน </a:t>
            </a:r>
            <a:r>
              <a:rPr lang="en-US" sz="3200" smtClean="0">
                <a:solidFill>
                  <a:srgbClr val="CC3300"/>
                </a:solidFill>
                <a:latin typeface="Angsana New" pitchFamily="18" charset="-34"/>
                <a:cs typeface="Angsana New" pitchFamily="18" charset="-34"/>
              </a:rPr>
              <a:t>3.51 – 4.50</a:t>
            </a:r>
            <a:r>
              <a:rPr lang="th-TH" sz="3200" smtClean="0">
                <a:solidFill>
                  <a:srgbClr val="CC3300"/>
                </a:solidFill>
                <a:latin typeface="Angsana New" pitchFamily="18" charset="-34"/>
                <a:cs typeface="Angsana New" pitchFamily="18" charset="-34"/>
              </a:rPr>
              <a:t>  หมายถึงการดำเนินงานระดับดี</a:t>
            </a:r>
          </a:p>
          <a:p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คะแนน 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4.51 – 5.00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หมายถึง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การดำเนินงานระดับดีมาก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44258-CFE8-4BE4-BCCC-A23949CCF98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762000" y="838200"/>
            <a:ext cx="7924800" cy="781050"/>
          </a:xfrm>
        </p:spPr>
        <p:txBody>
          <a:bodyPr/>
          <a:lstStyle/>
          <a:p>
            <a:r>
              <a:rPr lang="th-TH" sz="4600" b="1" smtClean="0">
                <a:cs typeface="Angsana New" pitchFamily="18" charset="-34"/>
              </a:rPr>
              <a:t>กระบวนการประเมินคุณภาพการศึกษาภายใน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228600" y="1752600"/>
            <a:ext cx="8305800" cy="4648200"/>
          </a:xfrm>
        </p:spPr>
        <p:txBody>
          <a:bodyPr/>
          <a:lstStyle/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สถาบันวางแผนจัดกระบวนการประเมินฯให้เสร็จ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ก่อนสิ้นปีการศึกษา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 เพื่อสามารถนำผลการประเมินไปทำแผนปรับปรุงปีต่อไป</a:t>
            </a:r>
          </a:p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กระบวนการประเมินมี 4 ขั้นตอน ตาม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ระบบพัฒนาคุณภาพ</a:t>
            </a:r>
            <a:r>
              <a:rPr lang="en-US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PDCA</a:t>
            </a:r>
          </a:p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ทำการประเมินตั้งแต่ระดับ 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ภาควิชา/สาขาวิชา คณะ และสถาบัน โดยใช้ระบบ </a:t>
            </a:r>
            <a:r>
              <a:rPr lang="en-US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CHE QA Online 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ประเมินตั้งแต่ระดับคณะขึ้นไป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8FB45-DCCC-47F7-93DE-B3CCF3814E0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47750"/>
          </a:xfrm>
        </p:spPr>
        <p:txBody>
          <a:bodyPr/>
          <a:lstStyle/>
          <a:p>
            <a: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การประเมิน</a:t>
            </a:r>
            <a:r>
              <a:rPr lang="en-US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 ภาควิชา/สาขาวิชา คณะ สถาบัน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การประเมินคุณภาพการศึกษาภายใน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ระดับสถาบัน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แต่ละสถาบันอุดมศึกษาจะต้องใช้ตัวบ่งชี้คุณภาพของ สกอ.(และ สมศ.) ทุกตัวในการประเมินคุณภาพแต่ละปีการศึกษา</a:t>
            </a:r>
          </a:p>
          <a:p>
            <a:pPr marL="495300" indent="-4953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การประเมินคุณภาพการศึกษาภายในระดับ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ภาควิชา/สาขาวิชา คณะวิชาและหน่วยงานที่มีการเรียนการสอน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ให้สถาบันพิจารณาตัวบ่งชี้ของ สกอ.(และ สมศ.)ที่จะนำไปใช้ให้สอดคล้องกับบริบท โครงสร้าง และระบบการบริหาร และปรับข้อความในตัวบ่งชี้และเกณฑ์มาตรฐานให้สอดคล้องกับระดับของหน่วยงานที่รับการประเมิน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B4667-19F1-4BE5-8A63-A53C3311B01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553200" cy="1390650"/>
          </a:xfrm>
        </p:spPr>
        <p:txBody>
          <a:bodyPr/>
          <a:lstStyle/>
          <a:p>
            <a:r>
              <a:rPr lang="th-TH" sz="4600" smtClean="0">
                <a:cs typeface="Angsana New" pitchFamily="18" charset="-34"/>
              </a:rPr>
              <a:t>       </a:t>
            </a:r>
            <a:r>
              <a:rPr lang="th-TH" sz="4600" b="1" smtClean="0">
                <a:cs typeface="Angsana New" pitchFamily="18" charset="-34"/>
              </a:rPr>
              <a:t>การเตรียมการของสถาบัน</a:t>
            </a:r>
            <a:br>
              <a:rPr lang="th-TH" sz="4600" b="1" smtClean="0">
                <a:cs typeface="Angsana New" pitchFamily="18" charset="-34"/>
              </a:rPr>
            </a:br>
            <a:r>
              <a:rPr lang="th-TH" sz="4600" b="1" smtClean="0">
                <a:cs typeface="Angsana New" pitchFamily="18" charset="-34"/>
              </a:rPr>
              <a:t>ก่อนการตรวจเยี่ยมของทีมผู้ประเมิน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82000" cy="4694238"/>
          </a:xfrm>
        </p:spPr>
        <p:txBody>
          <a:bodyPr/>
          <a:lstStyle/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เตรียม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รายงานประจำปี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ตามระบบ 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CHE QA Online 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และเตรียม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เอกสารอ้างอิง 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โดยอาจ 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Upload 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Link 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ไปยัง </a:t>
            </a:r>
            <a:r>
              <a:rPr lang="en-US" sz="3600" smtClean="0">
                <a:latin typeface="Angsana New" pitchFamily="18" charset="-34"/>
                <a:cs typeface="Angsana New" pitchFamily="18" charset="-34"/>
              </a:rPr>
              <a:t>CHE QA Online </a:t>
            </a:r>
            <a:endParaRPr lang="th-TH" sz="360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แต่งตั้ง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 และ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ประสานงาน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กับทีมผู้ประเมิน</a:t>
            </a:r>
          </a:p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เตรียมความพร้อมบุคลากร โดยเฉพาะผู้ทำหน้าที่ประสานงานการตรวจเยี่ยม</a:t>
            </a:r>
          </a:p>
          <a:p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เตรียมความพร้อมด้านอุปกรณ์ และสถานที่จะอำนวยความสะดวกแก่ผู้ประเมิน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E5191-FFEB-4BDA-B0F3-19C528996C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391400" y="2590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62400" y="1828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914400" y="1828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362200" y="1828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1219200" y="36576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" y="152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000" b="1">
                <a:solidFill>
                  <a:srgbClr val="FE3C00"/>
                </a:solidFill>
                <a:latin typeface="Garamond" pitchFamily="18" charset="0"/>
                <a:cs typeface="Angsana New" pitchFamily="18" charset="-34"/>
              </a:rPr>
              <a:t>การประกันคุณภาพอุดมศึกษาตาม พรบ.</a:t>
            </a:r>
            <a:endParaRPr lang="en-US" sz="4000" b="1">
              <a:solidFill>
                <a:srgbClr val="FE3C00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828800" y="3429000"/>
            <a:ext cx="10668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สมศ.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28600" y="3429000"/>
            <a:ext cx="12954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ต้นสังกัด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352800" y="3429000"/>
            <a:ext cx="11430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ก.พ.ร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257800" y="2971800"/>
            <a:ext cx="6096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สกศ.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04800" y="838200"/>
            <a:ext cx="8534400" cy="9906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330450"/>
            <a:r>
              <a:rPr lang="en-US" sz="2400" b="1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	</a:t>
            </a:r>
            <a:r>
              <a:rPr lang="th-TH" sz="2400" b="1">
                <a:solidFill>
                  <a:schemeClr val="bg2"/>
                </a:solidFill>
                <a:latin typeface="Tahoma" pitchFamily="34" charset="0"/>
                <a:cs typeface="Angsana New" pitchFamily="18" charset="-34"/>
              </a:rPr>
              <a:t>      </a:t>
            </a:r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รัฐบาล (ครม.)</a:t>
            </a:r>
            <a:endParaRPr lang="th-TH" sz="2400" b="1">
              <a:solidFill>
                <a:srgbClr val="0909C7"/>
              </a:solidFill>
              <a:latin typeface="Tahoma" pitchFamily="34" charset="0"/>
              <a:cs typeface="Arial" pitchFamily="34" charset="0"/>
            </a:endParaRPr>
          </a:p>
          <a:p>
            <a:pPr marL="2330450">
              <a:buFontTx/>
              <a:buChar char="•"/>
            </a:pPr>
            <a:r>
              <a:rPr lang="en-US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กำหนดยุทธศาสตร์ และมาตรฐานชาติ</a:t>
            </a:r>
          </a:p>
          <a:p>
            <a:pPr marL="2330450">
              <a:buFontTx/>
              <a:buChar char="•"/>
            </a:pP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ติดตามการปฏิบัติ/</a:t>
            </a: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จัดสรรงบประมาณ</a:t>
            </a:r>
            <a:endParaRPr lang="en-US" sz="20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410200" y="2133600"/>
            <a:ext cx="35052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กระทรวงศึกษาธิการ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381000" y="5638800"/>
            <a:ext cx="8458200" cy="9906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54013" algn="ctr"/>
            <a:r>
              <a:rPr lang="en-US" sz="2400" b="1">
                <a:latin typeface="Tahoma" pitchFamily="34" charset="0"/>
                <a:cs typeface="Angsana New" pitchFamily="18" charset="-34"/>
              </a:rPr>
              <a:t>สถา</a:t>
            </a:r>
            <a:r>
              <a:rPr lang="th-TH" sz="2400" b="1">
                <a:latin typeface="Tahoma" pitchFamily="34" charset="0"/>
                <a:cs typeface="Angsana New" pitchFamily="18" charset="-34"/>
              </a:rPr>
              <a:t>บันอุดม</a:t>
            </a:r>
            <a:r>
              <a:rPr lang="en-US" sz="2400" b="1">
                <a:latin typeface="Tahoma" pitchFamily="34" charset="0"/>
                <a:cs typeface="Angsana New" pitchFamily="18" charset="-34"/>
              </a:rPr>
              <a:t>ศึกษา</a:t>
            </a:r>
            <a:endParaRPr lang="en-US" sz="2400" b="1">
              <a:latin typeface="Tahoma" pitchFamily="34" charset="0"/>
              <a:cs typeface="Arial" pitchFamily="34" charset="0"/>
            </a:endParaRPr>
          </a:p>
          <a:p>
            <a:pPr marL="354013"/>
            <a:r>
              <a:rPr lang="en-US" sz="2400" b="1">
                <a:latin typeface="Tahoma" pitchFamily="34" charset="0"/>
                <a:cs typeface="Angsana New" pitchFamily="18" charset="-34"/>
              </a:rPr>
              <a:t>รับผิดชอบจัดการศึกษาให้มีคุณภาพ โดยจัดให้มี</a:t>
            </a:r>
            <a:r>
              <a:rPr lang="en-US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การประกันคุณภาพภายในเป็นส่วนหนึ่ง  ของการปฏิบัติงานประจำตามปกติ </a:t>
            </a: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(IQA)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019800" y="2743200"/>
            <a:ext cx="2971800" cy="2743200"/>
          </a:xfrm>
          <a:prstGeom prst="flowChartProcess">
            <a:avLst/>
          </a:prstGeom>
          <a:solidFill>
            <a:srgbClr val="C8F0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/>
            <a:r>
              <a:rPr lang="en-US">
                <a:latin typeface="Tahoma" pitchFamily="34" charset="0"/>
                <a:cs typeface="Angsana New" pitchFamily="18" charset="-34"/>
              </a:rPr>
              <a:t>		</a:t>
            </a:r>
            <a:r>
              <a:rPr lang="th-TH" sz="2400" b="1">
                <a:latin typeface="Tahoma" pitchFamily="34" charset="0"/>
                <a:cs typeface="Angsana New" pitchFamily="18" charset="-34"/>
              </a:rPr>
              <a:t>กกอ./</a:t>
            </a:r>
            <a:r>
              <a:rPr lang="en-US" sz="2400" b="1">
                <a:latin typeface="Tahoma" pitchFamily="34" charset="0"/>
                <a:cs typeface="Angsana New" pitchFamily="18" charset="-34"/>
              </a:rPr>
              <a:t>สกอ.</a:t>
            </a:r>
            <a:endParaRPr lang="en-US" sz="2400" b="1">
              <a:latin typeface="Tahoma" pitchFamily="34" charset="0"/>
              <a:cs typeface="Arial" pitchFamily="34" charset="0"/>
            </a:endParaRPr>
          </a:p>
          <a:p>
            <a:pPr marL="176213" indent="-176213">
              <a:buFont typeface="Wingdings" pitchFamily="2" charset="2"/>
              <a:buChar char="q"/>
            </a:pPr>
            <a:r>
              <a:rPr lang="en-US" sz="2000" b="1">
                <a:latin typeface="Tahoma" pitchFamily="34" charset="0"/>
                <a:cs typeface="Angsana New" pitchFamily="18" charset="-34"/>
              </a:rPr>
              <a:t>ส่งเสริม</a:t>
            </a:r>
            <a:r>
              <a:rPr lang="en-US" sz="2000" b="1">
                <a:latin typeface="Tahoma" pitchFamily="34" charset="0"/>
                <a:cs typeface="Arial" pitchFamily="34" charset="0"/>
              </a:rPr>
              <a:t>/</a:t>
            </a:r>
            <a:r>
              <a:rPr lang="en-US" sz="2000" b="1">
                <a:latin typeface="Tahoma" pitchFamily="34" charset="0"/>
                <a:cs typeface="Angsana New" pitchFamily="18" charset="-34"/>
              </a:rPr>
              <a:t>สนับสนุนการอุดมศึกษา</a:t>
            </a:r>
            <a:endParaRPr lang="en-US" sz="2000" b="1">
              <a:latin typeface="Tahoma" pitchFamily="34" charset="0"/>
              <a:cs typeface="Arial" pitchFamily="34" charset="0"/>
            </a:endParaRPr>
          </a:p>
          <a:p>
            <a:pPr marL="176213" indent="-176213">
              <a:buFont typeface="Wingdings" pitchFamily="2" charset="2"/>
              <a:buChar char="q"/>
            </a:pPr>
            <a:r>
              <a:rPr lang="th-TH" sz="2000" b="1">
                <a:latin typeface="Tahoma" pitchFamily="34" charset="0"/>
                <a:cs typeface="Angsana New" pitchFamily="18" charset="-34"/>
              </a:rPr>
              <a:t>เสนอ/</a:t>
            </a:r>
            <a:r>
              <a:rPr lang="en-US" sz="2000" b="1">
                <a:latin typeface="Tahoma" pitchFamily="34" charset="0"/>
                <a:cs typeface="Angsana New" pitchFamily="18" charset="-34"/>
              </a:rPr>
              <a:t>กำหนด</a:t>
            </a:r>
            <a:r>
              <a:rPr lang="en-US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มาตรฐาน และเกณฑ์การปฏิบัติ</a:t>
            </a:r>
            <a:endParaRPr lang="en-US" sz="2000" b="1">
              <a:solidFill>
                <a:srgbClr val="0909C7"/>
              </a:solidFill>
              <a:latin typeface="Tahoma" pitchFamily="34" charset="0"/>
              <a:cs typeface="Arial" pitchFamily="34" charset="0"/>
            </a:endParaRPr>
          </a:p>
          <a:p>
            <a:pPr marL="176213" indent="-176213">
              <a:buFont typeface="Wingdings" pitchFamily="2" charset="2"/>
              <a:buChar char="q"/>
            </a:pPr>
            <a:r>
              <a:rPr lang="en-US" sz="2000" b="1">
                <a:latin typeface="Tahoma" pitchFamily="34" charset="0"/>
                <a:cs typeface="Angsana New" pitchFamily="18" charset="-34"/>
              </a:rPr>
              <a:t>ร่วม</a:t>
            </a:r>
            <a:r>
              <a:rPr lang="en-US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จัดระบบประกันคุณภาพภายใน</a:t>
            </a: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(IQA)</a:t>
            </a:r>
            <a:r>
              <a:rPr lang="en-US" sz="2000" b="1">
                <a:latin typeface="Tahoma" pitchFamily="34" charset="0"/>
                <a:cs typeface="Angsana New" pitchFamily="18" charset="-34"/>
              </a:rPr>
              <a:t>รองรับ</a:t>
            </a:r>
            <a:r>
              <a:rPr lang="en-US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การประเมินภายนอก</a:t>
            </a: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(EQA)</a:t>
            </a:r>
          </a:p>
          <a:p>
            <a:pPr marL="176213" indent="-176213">
              <a:buFont typeface="Wingdings" pitchFamily="2" charset="2"/>
              <a:buChar char="q"/>
            </a:pPr>
            <a:r>
              <a:rPr lang="en-US" sz="2000" b="1">
                <a:latin typeface="Tahoma" pitchFamily="34" charset="0"/>
                <a:cs typeface="Angsana New" pitchFamily="18" charset="-34"/>
              </a:rPr>
              <a:t>รับข้อเสนอ</a:t>
            </a:r>
            <a:r>
              <a:rPr lang="en-US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จาก สมศ. เพื่อปรับปรุงสถานศึกษา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55626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61C-78D2-4495-A683-79E148D7A7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2743200" y="533400"/>
            <a:ext cx="3581400" cy="628650"/>
          </a:xfrm>
        </p:spPr>
        <p:txBody>
          <a:bodyPr/>
          <a:lstStyle/>
          <a:p>
            <a:r>
              <a:rPr lang="th-TH" sz="4000" b="1" smtClean="0">
                <a:cs typeface="Angsana New" pitchFamily="18" charset="-34"/>
              </a:rPr>
              <a:t>การแต่งตั้งคณะผู้ประเมิน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915400" cy="5562600"/>
          </a:xfrm>
        </p:spPr>
        <p:txBody>
          <a:bodyPr/>
          <a:lstStyle/>
          <a:p>
            <a:r>
              <a:rPr lang="th-TH" sz="2800" b="1" i="1" smtClean="0">
                <a:latin typeface="Angsana New" pitchFamily="18" charset="-34"/>
                <a:cs typeface="Angsana New" pitchFamily="18" charset="-34"/>
              </a:rPr>
              <a:t>คณะกรรมการประเมิน</a:t>
            </a:r>
            <a:r>
              <a:rPr lang="th-TH" sz="2800" b="1" i="1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ระดับภาควิชา</a:t>
            </a:r>
            <a:r>
              <a:rPr lang="th-TH" sz="2800" b="1" i="1" smtClean="0">
                <a:latin typeface="Angsana New" pitchFamily="18" charset="-34"/>
                <a:cs typeface="Angsana New" pitchFamily="18" charset="-34"/>
              </a:rPr>
              <a:t>หรือหน่วยงานเทียบเท่า</a:t>
            </a:r>
            <a:endParaRPr lang="th-TH" sz="2800" b="1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2600" smtClean="0">
                <a:latin typeface="Angsana New" pitchFamily="18" charset="-34"/>
                <a:cs typeface="Angsana New" pitchFamily="18" charset="-34"/>
              </a:rPr>
              <a:t>มีกรรมการประเมินฯ </a:t>
            </a:r>
            <a:r>
              <a:rPr lang="th-TH" sz="2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อย่างน้อย</a:t>
            </a:r>
            <a:r>
              <a:rPr lang="en-US" sz="2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3</a:t>
            </a:r>
            <a:r>
              <a:rPr lang="th-TH" sz="2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คน</a:t>
            </a:r>
            <a:r>
              <a:rPr lang="th-TH" sz="2600" smtClean="0">
                <a:latin typeface="Angsana New" pitchFamily="18" charset="-34"/>
                <a:cs typeface="Angsana New" pitchFamily="18" charset="-34"/>
              </a:rPr>
              <a:t> ทั้งนี้ ขึ้นอยู่กับขนาดของภาควิชาหรือหน่วยงานเทียบเท่า</a:t>
            </a:r>
          </a:p>
          <a:p>
            <a:pPr lvl="1"/>
            <a:r>
              <a:rPr lang="th-TH" sz="2600" smtClean="0">
                <a:latin typeface="Angsana New" pitchFamily="18" charset="-34"/>
                <a:cs typeface="Angsana New" pitchFamily="18" charset="-34"/>
              </a:rPr>
              <a:t>เป็นผู้ประเมินจาก</a:t>
            </a:r>
            <a:r>
              <a:rPr lang="th-TH" sz="26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ภายนอกภาควิชาหรือหน่วยงานเทียบเท่า</a:t>
            </a:r>
            <a:r>
              <a:rPr lang="th-TH" sz="2600" smtClean="0">
                <a:latin typeface="Angsana New" pitchFamily="18" charset="-34"/>
                <a:cs typeface="Angsana New" pitchFamily="18" charset="-34"/>
              </a:rPr>
              <a:t>ที่ผ่านการฝึกอบรมหลักสูตรผู้ประเมินของ สกอ. </a:t>
            </a:r>
            <a:r>
              <a:rPr lang="th-TH" sz="26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อย่างน้อย </a:t>
            </a:r>
            <a:r>
              <a:rPr lang="en-US" sz="26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6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th-TH" sz="2600" u="sng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600" smtClean="0">
                <a:latin typeface="Angsana New" pitchFamily="18" charset="-34"/>
                <a:cs typeface="Angsana New" pitchFamily="18" charset="-34"/>
              </a:rPr>
              <a:t>ในกรณีที่ผู้ประเมินจากภายนอกภาควิชาหรือหน่วยงานเทียบเท่าเป็นผู้ที่มีความรู้และประสบการณ์สูง ซึ่งสามารถให้คำแนะนำที่จะเป็นประโยชน์อย่างยิ่งต่อภาควิชาหรือหน่วยงานเทียบเท่าที่รับการประเมิน อาจอนุโลมให้ไม่ต้องผ่านการฝึกอบรมหลักสูตรผู้ประเมินของ สกอ. ก็ได้ ส่วนผู้ประเมินจากภายในภาควิชาหรือหน่วยงานเทียบเท่าต้องผ่านการฝึกอบรมหลักสูตรผู้ประเมินของ สกอ. หรือที่สถาบันจัดฝึกอบรมให้โดยใช้หลักสูตรของ สกอ. </a:t>
            </a:r>
          </a:p>
          <a:p>
            <a:pPr lvl="1"/>
            <a:r>
              <a:rPr lang="th-TH" sz="2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ประธานคณะกรรมการประเมิน</a:t>
            </a:r>
            <a:r>
              <a:rPr lang="th-TH" sz="2600" smtClean="0">
                <a:latin typeface="Angsana New" pitchFamily="18" charset="-34"/>
                <a:cs typeface="Angsana New" pitchFamily="18" charset="-34"/>
              </a:rPr>
              <a:t>ฯเป็น</a:t>
            </a:r>
            <a:r>
              <a:rPr lang="th-TH" sz="2600" b="1" smtClean="0">
                <a:solidFill>
                  <a:srgbClr val="FE3C00"/>
                </a:solidFill>
                <a:latin typeface="Angsana New" pitchFamily="18" charset="-34"/>
                <a:cs typeface="Angsana New" pitchFamily="18" charset="-34"/>
              </a:rPr>
              <a:t>ผู้ประเมินจากภายนอกภาควิชาหรือหน่วยงานเทียบเท่า</a:t>
            </a:r>
            <a:r>
              <a:rPr lang="th-TH" sz="2600" smtClean="0">
                <a:latin typeface="Angsana New" pitchFamily="18" charset="-34"/>
                <a:cs typeface="Angsana New" pitchFamily="18" charset="-34"/>
              </a:rPr>
              <a:t> โดยต้องเป็นผู้ที่ผ่านการฝึกอบรมหลักสูตรผู้ประเมินของ สกอ. หรือที่สถาบันจัดฝึกอบรมให้โดยใช้หลักสูตรของ สกอ.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59419-E314-4C4F-9F0D-8550909E4D3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2667000" y="381000"/>
            <a:ext cx="3657600" cy="781050"/>
          </a:xfrm>
        </p:spPr>
        <p:txBody>
          <a:bodyPr/>
          <a:lstStyle/>
          <a:p>
            <a:r>
              <a:rPr lang="th-TH" sz="4000" b="1" smtClean="0">
                <a:cs typeface="Angsana New" pitchFamily="18" charset="-34"/>
              </a:rPr>
              <a:t>การแต่งตั้งคณะผู้ประเมิน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915400" cy="5334000"/>
          </a:xfrm>
        </p:spPr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th-TH" sz="3200" b="1" i="1" smtClean="0">
                <a:latin typeface="Angsana New" pitchFamily="18" charset="-34"/>
                <a:cs typeface="Angsana New" pitchFamily="18" charset="-34"/>
              </a:rPr>
              <a:t>คณะกรรมการประเมินระดับคณะวิชาหรือหน่วยงานเทียบเท่า</a:t>
            </a:r>
            <a:endParaRPr lang="th-TH" sz="3200" b="1" smtClean="0">
              <a:latin typeface="Angsana New" pitchFamily="18" charset="-34"/>
              <a:cs typeface="Angsana New" pitchFamily="18" charset="-34"/>
            </a:endParaRPr>
          </a:p>
          <a:p>
            <a:pPr marL="850900" lvl="1" indent="-457200">
              <a:lnSpc>
                <a:spcPct val="90000"/>
              </a:lnSpc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มีกรรมการประเมินฯ </a:t>
            </a:r>
            <a:r>
              <a:rPr lang="th-TH" sz="28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อย่างน้อย </a:t>
            </a:r>
            <a:r>
              <a:rPr lang="en-US" sz="28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28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คน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ทั้งนี้ ขึ้นอยู่กับขนาดของคณะวิชาหรือหน่วยงานเทียบเท่า</a:t>
            </a:r>
          </a:p>
          <a:p>
            <a:pPr marL="850900" lvl="1" indent="-457200">
              <a:lnSpc>
                <a:spcPct val="90000"/>
              </a:lnSpc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เป็นผู้ประเมินจาก</a:t>
            </a:r>
            <a:r>
              <a:rPr lang="th-TH" sz="28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ภายนอกสถาบัน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ที่ผ่านการฝึกอบรมหลักสูตรผู้ประเมินของ สกอ. </a:t>
            </a:r>
            <a:r>
              <a:rPr lang="th-TH" sz="28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อย่างน้อย </a:t>
            </a:r>
            <a:r>
              <a:rPr lang="en-US" sz="28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8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ในกรณีที่ผู้ประเมินจากภายนอกสถาบันเป็นผู้ที่มีความรู้และประสบการณ์สูง ซึ่งสามารถให้คำแนะนำที่จะเป็นประโยชน์อย่างยิ่งต่อคณะที่รับการประเมิน 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อาจอนุโลมให้ไม่ต้องผ่านการฝึกอบรมหลักสูตรผู้ประเมินของ สกอ. ก็ได้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 ส่วนผู้ประเมินจากภายในสถาบันต้องผ่านการฝึกอบรมหลักสูตรผู้ประเมินของ สกอ. หรือที่สถาบันจัดฝึกอบรมให้โดยใช้หลักสูตรของ สกอ.</a:t>
            </a:r>
          </a:p>
          <a:p>
            <a:pPr marL="850900" lvl="1" indent="-457200">
              <a:lnSpc>
                <a:spcPct val="90000"/>
              </a:lnSpc>
            </a:pPr>
            <a:r>
              <a:rPr lang="th-TH" sz="28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ประธานคณะกรรมการประเมิน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ฯ  เป็นผู้ประเมินจากภายในหรือนอกสถาบันก็ได้ในกรณีที่เป็นผู้ประเมินภายในสถาบันต้องอยู่นอกสังกัดคณะที่ประเมิน </a:t>
            </a:r>
            <a:r>
              <a:rPr lang="th-TH" sz="28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โดยประธานต้องเป็นผู้ที่ขึ้นบัญชีประธานคณะกรรมการประเมินคุณภาพการศึกษาภายในของ สกอ.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BAB8A-2D37-48B0-8949-4C513F16173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2362200" y="381000"/>
            <a:ext cx="4495800" cy="9906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การแต่งตั้งคณะผู้ประเมิน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686800" cy="4694238"/>
          </a:xfrm>
        </p:spPr>
        <p:txBody>
          <a:bodyPr/>
          <a:lstStyle/>
          <a:p>
            <a:pPr marL="495300" indent="-495300"/>
            <a:r>
              <a:rPr lang="th-TH" sz="3200" b="1" i="1" smtClean="0">
                <a:latin typeface="Angsana New" pitchFamily="18" charset="-34"/>
                <a:cs typeface="Angsana New" pitchFamily="18" charset="-34"/>
              </a:rPr>
              <a:t>คณะกรรมการประเมินระดับสถาบัน</a:t>
            </a:r>
            <a:endParaRPr lang="th-TH" sz="3200" b="1" smtClean="0">
              <a:latin typeface="Angsana New" pitchFamily="18" charset="-34"/>
              <a:cs typeface="Angsana New" pitchFamily="18" charset="-34"/>
            </a:endParaRPr>
          </a:p>
          <a:p>
            <a:pPr marL="850900" lvl="1" indent="-4572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มีกรรมการประเมินฯ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อย่างน้อย </a:t>
            </a:r>
            <a:r>
              <a:rPr lang="en-US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ทั้งนี้ ขึ้นอยู่กับขนาดของสถาบัน</a:t>
            </a:r>
          </a:p>
          <a:p>
            <a:pPr marL="850900" lvl="1" indent="-457200"/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เป็นผู้ประเมินจาก</a:t>
            </a:r>
            <a:r>
              <a:rPr lang="th-TH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ภายนอกสถาบัน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ที่ผ่านการฝึกอบรมหลักสูตรผู้ประเมินของ  สกอ. </a:t>
            </a:r>
            <a:r>
              <a:rPr lang="th-TH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อย่างน้อยร้อยละ </a:t>
            </a:r>
            <a:r>
              <a:rPr lang="en-US" sz="3200" u="sng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50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ส่วนผู้ประเมินจากภายในสถาบันต้องผ่านการฝึกอบรมหลักสูตรผู้ประเมินของ สกอ. หรือที่สถาบันจัดฝึกอบรมให้โดยใช้หลักสูตรของ สกอ.</a:t>
            </a:r>
          </a:p>
          <a:p>
            <a:pPr marL="850900" lvl="1" indent="-457200"/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ประธานคณะกรรมการประเมิน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ฯ </a:t>
            </a:r>
            <a:r>
              <a:rPr lang="th-TH" sz="32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เป็นผู้ประเมินจากภายนอกสถาบันที่ขึ้นบัญชีประธานคณะกรรมการประเมินคุณภาพการศึกษาภายในของ สกอ.	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9C9AD-890B-4DBE-9CA0-2AA58DAA070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086600" cy="838200"/>
          </a:xfrm>
        </p:spPr>
        <p:txBody>
          <a:bodyPr/>
          <a:lstStyle/>
          <a:p>
            <a:r>
              <a:rPr lang="th-TH" b="1" smtClean="0">
                <a:latin typeface="Angsana New" pitchFamily="18" charset="-34"/>
                <a:cs typeface="Angsana New" pitchFamily="18" charset="-34"/>
              </a:rPr>
              <a:t>การติดตามตรวจสอบโดย สกอ./ต้นสังกัด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382000" cy="43132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 สกอ./ต้นสังกัด จัดให้มีการ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ติดตามตรวจสอบคุณภาพการศึกษา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อย่างน้อย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หนึ่งครั้งในทุกสามปี</a:t>
            </a: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 โดย</a:t>
            </a: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ติดตามความก้าวหน้าของการปฏิบัติตามแผนการพัฒนาคุณภาพการศึกษาของสถาบัน</a:t>
            </a: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จัดทำรายงานการติดตาม ตรวจสอบคุณภาพการศึกษา</a:t>
            </a: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r>
              <a:rPr lang="th-TH" sz="3600" smtClean="0">
                <a:latin typeface="Angsana New" pitchFamily="18" charset="-34"/>
                <a:cs typeface="Angsana New" pitchFamily="18" charset="-34"/>
              </a:rPr>
              <a:t>เสนอแนะมาตรการเร่งรัดการพัฒนาคุณภาพการศึกษาของสถาบัน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29835-E511-48DA-9E2E-50084E715C4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1066800"/>
          </a:xfrm>
        </p:spPr>
        <p:txBody>
          <a:bodyPr/>
          <a:lstStyle/>
          <a:p>
            <a:r>
              <a:rPr lang="th-TH" sz="3200" b="1" smtClean="0">
                <a:solidFill>
                  <a:srgbClr val="0909C7"/>
                </a:solidFill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3200" b="1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จำนวนตัวบ่งชี้ประกันคุณภาพ แบ่งตามองค์ประกอบคุณภาพ 9 ด้าน                                                                                              </a:t>
            </a:r>
            <a:r>
              <a:rPr lang="th-TH" sz="2800" b="1" smtClean="0">
                <a:solidFill>
                  <a:srgbClr val="FE3C00"/>
                </a:solidFill>
                <a:latin typeface="Browallia New" pitchFamily="34" charset="-34"/>
                <a:cs typeface="Browallia New" pitchFamily="34" charset="-34"/>
              </a:rPr>
              <a:t>         </a:t>
            </a:r>
            <a:r>
              <a:rPr lang="th-TH" sz="2000" b="1" u="sng" smtClean="0">
                <a:solidFill>
                  <a:srgbClr val="FE3C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2000" b="1" smtClean="0">
              <a:solidFill>
                <a:srgbClr val="FE3C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118877" name="Group 93"/>
          <p:cNvGraphicFramePr>
            <a:graphicFrameLocks noGrp="1"/>
          </p:cNvGraphicFramePr>
          <p:nvPr/>
        </p:nvGraphicFramePr>
        <p:xfrm>
          <a:off x="990600" y="1524000"/>
          <a:ext cx="7086600" cy="4748213"/>
        </p:xfrm>
        <a:graphic>
          <a:graphicData uri="http://schemas.openxmlformats.org/drawingml/2006/table">
            <a:tbl>
              <a:tblPr/>
              <a:tblGrid>
                <a:gridCol w="2971800"/>
                <a:gridCol w="838200"/>
                <a:gridCol w="914400"/>
                <a:gridCol w="1371600"/>
                <a:gridCol w="990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องค์ประกอบคุณภาพ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Input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Indicators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Process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Indicators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Output/Outcome  Indicators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 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ปรัชญา ปณิธาน วัตถุประสงค์ และแผน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การผลิตบัณฑิต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1+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5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กิจกรรมการพัฒนานิสิตนักศึกษา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การวิจัย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3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การบริการทางวิชาการแก่สังคม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การทำนุบำรุงศิลปะและวัฒนธรรม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การบริหารและการจัดการ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2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7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การเงินและงบประมาณ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9. 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ระบบและกลไกการประกันคุณภาพ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1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รวมจำนวนตัวบ่งชี้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18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สกอ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1+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สมศ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18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F7D7E-9D0D-4C6E-9FA6-DC62E2B689F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6388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9144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2766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1295400" y="36576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34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000" b="1">
                <a:solidFill>
                  <a:srgbClr val="FE3C00"/>
                </a:solidFill>
                <a:latin typeface="Garamond" pitchFamily="18" charset="0"/>
                <a:cs typeface="Angsana New" pitchFamily="18" charset="-34"/>
              </a:rPr>
              <a:t>การประกันคุณภาพอุดมศึกษาตาม พรบ.</a:t>
            </a:r>
            <a:endParaRPr lang="en-US" sz="4000" b="1">
              <a:solidFill>
                <a:srgbClr val="FE3C00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" y="3429000"/>
            <a:ext cx="12954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ต้นสังกัด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29200" y="3429000"/>
            <a:ext cx="11430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ก.พ.ร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676400" y="1905000"/>
            <a:ext cx="3124200" cy="3505200"/>
          </a:xfrm>
          <a:prstGeom prst="flowChartProcess">
            <a:avLst/>
          </a:prstGeom>
          <a:solidFill>
            <a:srgbClr val="C8F0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/>
            <a:r>
              <a:rPr lang="en-US">
                <a:latin typeface="Tahoma" pitchFamily="34" charset="0"/>
                <a:cs typeface="Angsana New" pitchFamily="18" charset="-34"/>
              </a:rPr>
              <a:t>		     </a:t>
            </a:r>
            <a:r>
              <a:rPr lang="en-US" sz="2800" b="1">
                <a:latin typeface="Tahoma" pitchFamily="34" charset="0"/>
                <a:cs typeface="Angsana New" pitchFamily="18" charset="-34"/>
              </a:rPr>
              <a:t>สมศ</a:t>
            </a:r>
            <a:r>
              <a:rPr lang="en-US" sz="2800" b="1">
                <a:latin typeface="Tahoma" pitchFamily="34" charset="0"/>
                <a:cs typeface="Arial" pitchFamily="34" charset="0"/>
              </a:rPr>
              <a:t>.</a:t>
            </a:r>
          </a:p>
          <a:p>
            <a:pPr marL="176213" indent="-176213">
              <a:buFont typeface="Wingdings" pitchFamily="2" charset="2"/>
              <a:buChar char="q"/>
            </a:pPr>
            <a:r>
              <a:rPr lang="en-US" sz="2400" b="1">
                <a:latin typeface="Angsana New" pitchFamily="18" charset="-34"/>
                <a:cs typeface="Angsana New" pitchFamily="18" charset="-34"/>
              </a:rPr>
              <a:t>ประเมินผล</a:t>
            </a: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การจัดการศึกษาของ</a:t>
            </a:r>
          </a:p>
          <a:p>
            <a:pPr marL="176213" indent="-176213">
              <a:buFont typeface="Wingdings" pitchFamily="2" charset="2"/>
              <a:buNone/>
            </a:pP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   มหาฯ (EQA)</a:t>
            </a:r>
          </a:p>
          <a:p>
            <a:pPr marL="176213" indent="-176213">
              <a:buFont typeface="Wingdings" pitchFamily="2" charset="2"/>
              <a:buChar char="q"/>
            </a:pPr>
            <a:r>
              <a:rPr lang="en-US" sz="2400" b="1">
                <a:latin typeface="Garamond" pitchFamily="18" charset="0"/>
                <a:cs typeface="Angsana New" pitchFamily="18" charset="-34"/>
              </a:rPr>
              <a:t>รับรองมาตรฐานคุณภาพและเสนอแนะ</a:t>
            </a:r>
            <a:r>
              <a:rPr lang="en-US" sz="2400" b="1">
                <a:solidFill>
                  <a:srgbClr val="0909C7"/>
                </a:solidFill>
                <a:latin typeface="Garamond" pitchFamily="18" charset="0"/>
                <a:cs typeface="Angsana New" pitchFamily="18" charset="-34"/>
              </a:rPr>
              <a:t>การปรับปรุงสถานศึกษา</a:t>
            </a:r>
            <a:r>
              <a:rPr lang="en-US" sz="2400" b="1">
                <a:latin typeface="Garamond" pitchFamily="18" charset="0"/>
                <a:cs typeface="Angsana New" pitchFamily="18" charset="-34"/>
              </a:rPr>
              <a:t>ต่อต้นสังกัด</a:t>
            </a:r>
          </a:p>
          <a:p>
            <a:pPr marL="176213" indent="-176213">
              <a:buFont typeface="Wingdings" pitchFamily="2" charset="2"/>
              <a:buChar char="q"/>
            </a:pPr>
            <a:r>
              <a:rPr lang="en-US" sz="2400" b="1">
                <a:latin typeface="Angsana New" pitchFamily="18" charset="-34"/>
                <a:cs typeface="Angsana New" pitchFamily="18" charset="-34"/>
              </a:rPr>
              <a:t>รายงานการประเมิน</a:t>
            </a: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ต่อรัฐบาล หน่วยงาน ที่เกี่ยวข้อง และสาธารณชน</a:t>
            </a:r>
          </a:p>
          <a:p>
            <a:pPr marL="176213" indent="-176213">
              <a:buFontTx/>
              <a:buChar char="•"/>
            </a:pP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81000" y="5562600"/>
            <a:ext cx="8458200" cy="9906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54013" algn="ctr"/>
            <a:r>
              <a:rPr lang="en-US" sz="2400" b="1">
                <a:latin typeface="Tahoma" pitchFamily="34" charset="0"/>
                <a:cs typeface="Angsana New" pitchFamily="18" charset="-34"/>
              </a:rPr>
              <a:t>สถา</a:t>
            </a:r>
            <a:r>
              <a:rPr lang="th-TH" sz="2400" b="1">
                <a:latin typeface="Tahoma" pitchFamily="34" charset="0"/>
                <a:cs typeface="Angsana New" pitchFamily="18" charset="-34"/>
              </a:rPr>
              <a:t>บันอุดม</a:t>
            </a:r>
            <a:r>
              <a:rPr lang="en-US" sz="2400" b="1">
                <a:latin typeface="Tahoma" pitchFamily="34" charset="0"/>
                <a:cs typeface="Angsana New" pitchFamily="18" charset="-34"/>
              </a:rPr>
              <a:t>ศึกษา</a:t>
            </a:r>
            <a:endParaRPr lang="en-US" sz="2400" b="1">
              <a:latin typeface="Tahoma" pitchFamily="34" charset="0"/>
              <a:cs typeface="Arial" pitchFamily="34" charset="0"/>
            </a:endParaRPr>
          </a:p>
          <a:p>
            <a:pPr marL="354013"/>
            <a:r>
              <a:rPr lang="en-US" sz="2400" b="1">
                <a:latin typeface="Tahoma" pitchFamily="34" charset="0"/>
                <a:cs typeface="Angsana New" pitchFamily="18" charset="-34"/>
              </a:rPr>
              <a:t>รับผิดชอบจัดการศึกษาให้มีคุณภาพ</a:t>
            </a:r>
            <a:r>
              <a:rPr lang="en-US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 โดยจัดให้มีการประกันคุณภาพภายในเป็นส่วนหนึ่งของการปฏิบัติงานประจำตามปกติ </a:t>
            </a: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(IQA)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8382000" y="2590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477000" y="2895600"/>
            <a:ext cx="6096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สกศ.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477000" y="2133600"/>
            <a:ext cx="23622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กระทรวงศึกษาธิการ</a:t>
            </a:r>
            <a:endParaRPr lang="en-US" sz="24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7848600" y="3429000"/>
            <a:ext cx="9906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กกอ/สกอ</a:t>
            </a:r>
            <a:r>
              <a:rPr lang="th-TH" sz="2400" b="1">
                <a:solidFill>
                  <a:schemeClr val="bg2"/>
                </a:solidFill>
                <a:latin typeface="Tahoma" pitchFamily="34" charset="0"/>
                <a:cs typeface="Angsana New" pitchFamily="18" charset="-34"/>
              </a:rPr>
              <a:t>.</a:t>
            </a:r>
            <a:endParaRPr lang="en-US" sz="2400" b="1">
              <a:solidFill>
                <a:schemeClr val="bg2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5438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781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533400" y="914400"/>
            <a:ext cx="7772400" cy="9144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330450"/>
            <a:r>
              <a:rPr lang="en-US" b="1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	</a:t>
            </a:r>
            <a:r>
              <a:rPr lang="th-TH" sz="24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รัฐบาล (ครม.)</a:t>
            </a:r>
            <a:endParaRPr lang="th-TH" sz="2400" b="1">
              <a:solidFill>
                <a:srgbClr val="0909C7"/>
              </a:solidFill>
              <a:latin typeface="Tahoma" pitchFamily="34" charset="0"/>
              <a:cs typeface="Arial" pitchFamily="34" charset="0"/>
            </a:endParaRPr>
          </a:p>
          <a:p>
            <a:pPr marL="2330450">
              <a:buFontTx/>
              <a:buChar char="•"/>
            </a:pPr>
            <a:r>
              <a:rPr lang="en-US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กำหนดยุทธศาสตร์ และมาตรฐานชาติ</a:t>
            </a:r>
          </a:p>
          <a:p>
            <a:pPr marL="2330450">
              <a:buFontTx/>
              <a:buChar char="•"/>
            </a:pPr>
            <a:r>
              <a:rPr lang="en-US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Tahoma" pitchFamily="34" charset="0"/>
                <a:cs typeface="Angsana New" pitchFamily="18" charset="-34"/>
              </a:rPr>
              <a:t>ติดตามการปฏิบัติ/ จัดสรรงบประมาณ</a:t>
            </a:r>
            <a:endParaRPr lang="en-US" sz="2000" b="1">
              <a:solidFill>
                <a:srgbClr val="0909C7"/>
              </a:solidFill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73424-DE99-4B59-BFF9-B1582CAAED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1447800" y="36576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8382000" y="2590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6482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9144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3622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" y="228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000" b="1">
                <a:solidFill>
                  <a:srgbClr val="FE3C00"/>
                </a:solidFill>
                <a:latin typeface="Garamond" pitchFamily="18" charset="0"/>
                <a:cs typeface="Angsana New" pitchFamily="18" charset="-34"/>
              </a:rPr>
              <a:t>การประกันคุณภาพอุดมศึกษาตาม พรบ.</a:t>
            </a:r>
            <a:endParaRPr lang="en-US" sz="4000" b="1">
              <a:solidFill>
                <a:srgbClr val="FE3C00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3429000"/>
            <a:ext cx="12954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ต้นสังกัด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477000" y="2895600"/>
            <a:ext cx="6096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สกศ.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477000" y="2133600"/>
            <a:ext cx="23622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กระทรวงศึกษาธิการ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696200" y="3429000"/>
            <a:ext cx="11430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กกอ/สกอ.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276600" y="2286000"/>
            <a:ext cx="2895600" cy="2743200"/>
          </a:xfrm>
          <a:prstGeom prst="flowChartProcess">
            <a:avLst/>
          </a:prstGeom>
          <a:solidFill>
            <a:srgbClr val="C8F0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/>
            <a:r>
              <a:rPr lang="en-US">
                <a:latin typeface="Tahoma" pitchFamily="34" charset="0"/>
                <a:cs typeface="Tahoma" pitchFamily="34" charset="0"/>
              </a:rPr>
              <a:t>	</a:t>
            </a:r>
            <a:r>
              <a:rPr lang="th-TH">
                <a:latin typeface="Tahoma" pitchFamily="34" charset="0"/>
                <a:cs typeface="Tahoma" pitchFamily="34" charset="0"/>
              </a:rPr>
              <a:t>	   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ก.พ.ร</a:t>
            </a:r>
          </a:p>
          <a:p>
            <a:pPr marL="176213" indent="-176213">
              <a:buFontTx/>
              <a:buChar char="•"/>
            </a:pPr>
            <a:r>
              <a:rPr lang="th-TH" sz="22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จัดทำคำรับรองการปฏิบัติราชการ</a:t>
            </a:r>
          </a:p>
          <a:p>
            <a:pPr marL="176213" indent="-176213">
              <a:buFontTx/>
              <a:buChar char="•"/>
            </a:pPr>
            <a:r>
              <a:rPr lang="th-TH" sz="22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ติดตามประเมินผลด้านประสิทธิผล คุณภาพการให้บริการ ประสิทธิภาพ และการพัฒนาองค์กร</a:t>
            </a:r>
          </a:p>
          <a:p>
            <a:pPr marL="176213" indent="-176213">
              <a:buFontTx/>
              <a:buChar char="•"/>
            </a:pPr>
            <a:r>
              <a:rPr lang="th-TH" sz="22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เสนอผลการประเมิน และสิ่งจูงใจต่อ ครม.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828800" y="3429000"/>
            <a:ext cx="11430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สมศ.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81000" y="5562600"/>
            <a:ext cx="8458200" cy="9906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54013"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สถาบันอุดมศึกษา</a:t>
            </a:r>
          </a:p>
          <a:p>
            <a:pPr marL="354013"/>
            <a:r>
              <a:rPr lang="th-TH" sz="2400" b="1">
                <a:latin typeface="Angsana New" pitchFamily="18" charset="-34"/>
                <a:cs typeface="Angsana New" pitchFamily="18" charset="-34"/>
              </a:rPr>
              <a:t>รับผิดชอบจัดการศึกษาให้มีคุณภาพ</a:t>
            </a:r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โดยจัดให้มีการประกันคุณภาพภายในเป็นส่วนหนึ่งของการปฏิบัติงานประจำตามปกติ (</a:t>
            </a: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IQA</a:t>
            </a:r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75438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781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685800" y="838200"/>
            <a:ext cx="7848600" cy="9906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330450"/>
            <a:r>
              <a:rPr lang="en-US" b="1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	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รัฐบาล (ครม.)</a:t>
            </a:r>
          </a:p>
          <a:p>
            <a:pPr marL="2330450">
              <a:buFontTx/>
              <a:buChar char="•"/>
            </a:pPr>
            <a:r>
              <a:rPr lang="en-US">
                <a:solidFill>
                  <a:srgbClr val="0909C7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กำหนดยุทธศาสตร์ และมาตรฐานชาติ</a:t>
            </a:r>
          </a:p>
          <a:p>
            <a:pPr marL="2330450">
              <a:buFontTx/>
              <a:buChar char="•"/>
            </a:pP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ติดตามการปฏิบัติ/</a:t>
            </a: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จัดสรรงบประมาณ</a:t>
            </a:r>
            <a:endParaRPr lang="en-US" sz="20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A8145-03D4-42EA-86AF-61AA2E5D16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H="1">
            <a:off x="1447800" y="36576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8382000" y="2590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6482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144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3622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33400" y="228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000" b="1">
                <a:solidFill>
                  <a:srgbClr val="FE3C00"/>
                </a:solidFill>
                <a:latin typeface="Garamond" pitchFamily="18" charset="0"/>
                <a:cs typeface="Angsana New" pitchFamily="18" charset="-34"/>
              </a:rPr>
              <a:t>การประกันคุณภาพอุดมศึกษาตาม พรบ.</a:t>
            </a:r>
            <a:endParaRPr lang="en-US" sz="4000" b="1">
              <a:solidFill>
                <a:srgbClr val="FE3C00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3429000"/>
            <a:ext cx="12954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ต้นสังกัด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477000" y="2895600"/>
            <a:ext cx="6096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สกศ.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77000" y="2133600"/>
            <a:ext cx="23622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กระทรวงศึกษาธิการ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696200" y="3429000"/>
            <a:ext cx="11430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กกอ/สกอ.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038600" y="3505200"/>
            <a:ext cx="1219200" cy="381000"/>
          </a:xfrm>
          <a:prstGeom prst="flowChartProcess">
            <a:avLst/>
          </a:prstGeom>
          <a:solidFill>
            <a:srgbClr val="FFE8D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6213" indent="-176213"/>
            <a:r>
              <a:rPr lang="en-US">
                <a:latin typeface="Tahoma" pitchFamily="34" charset="0"/>
                <a:cs typeface="Tahoma" pitchFamily="34" charset="0"/>
              </a:rPr>
              <a:t>	</a:t>
            </a:r>
            <a:r>
              <a:rPr lang="th-TH">
                <a:latin typeface="Tahoma" pitchFamily="34" charset="0"/>
                <a:cs typeface="Tahoma" pitchFamily="34" charset="0"/>
              </a:rPr>
              <a:t>  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ก.พ.ร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828800" y="3429000"/>
            <a:ext cx="1143000" cy="457200"/>
          </a:xfrm>
          <a:prstGeom prst="rect">
            <a:avLst/>
          </a:prstGeom>
          <a:solidFill>
            <a:srgbClr val="FFE8D1"/>
          </a:solidFill>
          <a:ln w="9525">
            <a:solidFill>
              <a:srgbClr val="FFE8D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สมศ.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381000" y="5562600"/>
            <a:ext cx="8458200" cy="990600"/>
          </a:xfrm>
          <a:prstGeom prst="flowChartProcess">
            <a:avLst/>
          </a:prstGeom>
          <a:solidFill>
            <a:srgbClr val="C8F0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54013" algn="ctr"/>
            <a:r>
              <a:rPr lang="th-TH" sz="2400" b="1">
                <a:latin typeface="Angsana New" pitchFamily="18" charset="-34"/>
                <a:cs typeface="Angsana New" pitchFamily="18" charset="-34"/>
              </a:rPr>
              <a:t>สถาบันอุดมศึกษา</a:t>
            </a:r>
          </a:p>
          <a:p>
            <a:pPr marL="354013"/>
            <a:r>
              <a:rPr lang="th-TH" sz="2400" b="1">
                <a:latin typeface="Angsana New" pitchFamily="18" charset="-34"/>
                <a:cs typeface="Angsana New" pitchFamily="18" charset="-34"/>
              </a:rPr>
              <a:t>รับผิดชอบ</a:t>
            </a:r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จัดการศึกษาให้มีคุณภาพ โดยจัดให้มีการประกันคุณภาพภายในเป็นส่วนหนึ่งของการปฏิบัติงานประจำตามปกติ (</a:t>
            </a:r>
            <a:r>
              <a:rPr lang="en-US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IQA</a:t>
            </a:r>
            <a:r>
              <a:rPr lang="th-TH" sz="24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4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5438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781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85800" y="838200"/>
            <a:ext cx="7848600" cy="990600"/>
          </a:xfrm>
          <a:prstGeom prst="flowChart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330450"/>
            <a:r>
              <a:rPr lang="en-US" b="1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	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รัฐบาล (ครม.)</a:t>
            </a:r>
          </a:p>
          <a:p>
            <a:pPr marL="2330450">
              <a:buFontTx/>
              <a:buChar char="•"/>
            </a:pPr>
            <a:r>
              <a:rPr lang="en-US">
                <a:solidFill>
                  <a:srgbClr val="0909C7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กำหนดยุทธศาสตร์ และมาตรฐานชาติ</a:t>
            </a:r>
          </a:p>
          <a:p>
            <a:pPr marL="2330450">
              <a:buFontTx/>
              <a:buChar char="•"/>
            </a:pP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ติดตามการปฏิบัติ/</a:t>
            </a:r>
            <a:r>
              <a:rPr lang="en-US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จัดสรรงบประมาณ</a:t>
            </a:r>
            <a:endParaRPr lang="en-US" sz="20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27B20-15AD-46B1-8725-8FFB0EA46C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153400" cy="2362200"/>
          </a:xfrm>
        </p:spPr>
        <p:txBody>
          <a:bodyPr/>
          <a:lstStyle/>
          <a:p>
            <a:pPr algn="ctr"/>
            <a: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ประเด็นสำคัญของ</a:t>
            </a:r>
            <a:r>
              <a:rPr lang="th-TH" b="1" smtClean="0">
                <a:solidFill>
                  <a:srgbClr val="04617B"/>
                </a:solidFill>
                <a:latin typeface="Angsana New" pitchFamily="18" charset="-34"/>
              </a:rPr>
              <a:t>แผนอุดมศึกษาระยะยาว</a:t>
            </a:r>
            <a: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            15 ปี </a:t>
            </a:r>
            <a:r>
              <a:rPr lang="th-TH" b="1" smtClean="0">
                <a:solidFill>
                  <a:srgbClr val="04617B"/>
                </a:solidFill>
                <a:latin typeface="Angsana New" pitchFamily="18" charset="-34"/>
              </a:rPr>
              <a:t>ฉบับที่ 2</a:t>
            </a:r>
            <a: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 (พ.ศ.2551-พ.ศ.2565) </a:t>
            </a:r>
            <a:b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smtClean="0">
                <a:solidFill>
                  <a:srgbClr val="04617B"/>
                </a:solidFill>
                <a:latin typeface="Angsana New" pitchFamily="18" charset="-34"/>
                <a:cs typeface="Angsana New" pitchFamily="18" charset="-34"/>
              </a:rPr>
              <a:t>      ในส่วนที่เกี่ยวข้องกับคุณภาพการศึกษา</a:t>
            </a:r>
            <a:r>
              <a:rPr lang="th-TH" smtClean="0">
                <a:solidFill>
                  <a:schemeClr val="tx1"/>
                </a:solidFill>
                <a:latin typeface="Angsana New" pitchFamily="18" charset="-34"/>
              </a:rPr>
              <a:t> </a:t>
            </a:r>
            <a:endParaRPr lang="th-TH" smtClean="0">
              <a:cs typeface="Angsana New" pitchFamily="18" charset="-34"/>
            </a:endParaRP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04664-B8B8-4953-A4D2-75BB0E1CBB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28750"/>
          </a:xfrm>
        </p:spPr>
        <p:txBody>
          <a:bodyPr/>
          <a:lstStyle/>
          <a:p>
            <a:r>
              <a:rPr lang="th-TH" sz="4600" b="1" smtClean="0">
                <a:solidFill>
                  <a:srgbClr val="04617B"/>
                </a:solidFill>
                <a:latin typeface="Angsana New" pitchFamily="18" charset="-34"/>
              </a:rPr>
              <a:t>เป้าหมายของกรอบแผนอุดมศึกษาระยะยาวฉบับที่ 2 เมื่อสิ้นสุดแผนในปี พ.ศ.2564</a:t>
            </a:r>
            <a:r>
              <a:rPr lang="th-TH" sz="4600" smtClean="0"/>
              <a:t> 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228600" y="2362200"/>
            <a:ext cx="8435975" cy="3733800"/>
          </a:xfrm>
        </p:spPr>
        <p:txBody>
          <a:bodyPr/>
          <a:lstStyle/>
          <a:p>
            <a:pPr algn="thaiDist">
              <a:lnSpc>
                <a:spcPct val="90000"/>
              </a:lnSpc>
              <a:buFont typeface="Wingdings 2" pitchFamily="18" charset="2"/>
              <a:buNone/>
            </a:pPr>
            <a:r>
              <a:rPr lang="th-TH" smtClean="0"/>
              <a:t>  </a:t>
            </a:r>
            <a:r>
              <a:rPr lang="th-TH" sz="3000" smtClean="0"/>
              <a:t>“</a:t>
            </a:r>
            <a:r>
              <a:rPr lang="th-TH" sz="3600" smtClean="0">
                <a:latin typeface="Angsana New" pitchFamily="18" charset="-34"/>
              </a:rPr>
              <a:t>ยกระดับคุณภาพอุดมศึกษาไทย เพื่อ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ผลิตและพัฒนาบุคลากรที่มีคุณภาพ</a:t>
            </a:r>
            <a:r>
              <a:rPr lang="th-TH" sz="3600" smtClean="0">
                <a:latin typeface="Angsana New" pitchFamily="18" charset="-34"/>
              </a:rPr>
              <a:t>สู่ตลาดแรงงาน และพัฒนาศักยภาพอุดมศึกษาในการ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สร้างความรู้และนวัตกรรม</a:t>
            </a:r>
            <a:r>
              <a:rPr lang="th-TH" sz="3600" smtClean="0">
                <a:latin typeface="Angsana New" pitchFamily="18" charset="-34"/>
              </a:rPr>
              <a:t> เพื่อเพิ่มขีดความสามารถใน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การแข่งขันของประเทศในโลกาภิวัตน์</a:t>
            </a:r>
            <a:r>
              <a:rPr lang="th-TH" sz="3600" smtClean="0">
                <a:latin typeface="Angsana New" pitchFamily="18" charset="-34"/>
              </a:rPr>
              <a:t> รวมทั้งสนับสนุน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การพัฒนาที่ยั่งยืนของท้องถิ่นไทย</a:t>
            </a:r>
            <a:r>
              <a:rPr lang="th-TH" sz="3600" smtClean="0">
                <a:latin typeface="Angsana New" pitchFamily="18" charset="-34"/>
              </a:rPr>
              <a:t> โดยใช้กลไกของ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ธรรมาภิบาล </a:t>
            </a:r>
            <a:r>
              <a:rPr lang="th-TH" sz="3600" smtClean="0">
                <a:latin typeface="Angsana New" pitchFamily="18" charset="-34"/>
              </a:rPr>
              <a:t>การเงิน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 การกำกับมาตรฐาน</a:t>
            </a:r>
            <a:r>
              <a:rPr lang="th-TH" sz="3600" smtClean="0">
                <a:latin typeface="Angsana New" pitchFamily="18" charset="-34"/>
              </a:rPr>
              <a:t> และเครือข่ายอุดมศึกษา บนพื้นฐานของเสรีภาพทางวิชาการ ความหลากหลาย และ</a:t>
            </a:r>
            <a:r>
              <a:rPr lang="th-TH" sz="3600" smtClean="0">
                <a:solidFill>
                  <a:srgbClr val="0909C7"/>
                </a:solidFill>
                <a:latin typeface="Angsana New" pitchFamily="18" charset="-34"/>
              </a:rPr>
              <a:t>เอกภาพเชิงระบบ</a:t>
            </a:r>
            <a:r>
              <a:rPr lang="th-TH" sz="3600" smtClean="0">
                <a:latin typeface="Angsana New" pitchFamily="18" charset="-34"/>
              </a:rPr>
              <a:t>”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9069-A69C-4580-81A4-1317ABC882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3660</TotalTime>
  <Words>3103</Words>
  <Application>Microsoft Office PowerPoint</Application>
  <PresentationFormat>นำเสนอทางหน้าจอ (4:3)</PresentationFormat>
  <Paragraphs>348</Paragraphs>
  <Slides>44</Slides>
  <Notes>44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11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44</vt:i4>
      </vt:variant>
    </vt:vector>
  </HeadingPairs>
  <TitlesOfParts>
    <vt:vector size="56" baseType="lpstr">
      <vt:lpstr>Browallia New</vt:lpstr>
      <vt:lpstr>Arial</vt:lpstr>
      <vt:lpstr>Calibri</vt:lpstr>
      <vt:lpstr>Constantia</vt:lpstr>
      <vt:lpstr>Wingdings 2</vt:lpstr>
      <vt:lpstr>Angsana New</vt:lpstr>
      <vt:lpstr>Garamond</vt:lpstr>
      <vt:lpstr>Tahoma</vt:lpstr>
      <vt:lpstr>Wingdings</vt:lpstr>
      <vt:lpstr>Cordia New</vt:lpstr>
      <vt:lpstr>Times New Roman</vt:lpstr>
      <vt:lpstr>Flow</vt:lpstr>
      <vt:lpstr>ภาพนิ่ง 1</vt:lpstr>
      <vt:lpstr>   เงื่อนไขสำคัญในการจัดระบบ      ประกันคุณภาพอุดมศึกษา            ตั้งแต่ปีการศึกษา 2553</vt:lpstr>
      <vt:lpstr>การประกันคุณภาพอุดมศึกษาในระยะต่อไปได้ดำเนินการภายใต้เงื่อนไขต่อไปนี้ :</vt:lpstr>
      <vt:lpstr>ภาพนิ่ง 4</vt:lpstr>
      <vt:lpstr>ภาพนิ่ง 5</vt:lpstr>
      <vt:lpstr>ภาพนิ่ง 6</vt:lpstr>
      <vt:lpstr>ภาพนิ่ง 7</vt:lpstr>
      <vt:lpstr>ประเด็นสำคัญของแผนอุดมศึกษาระยะยาว            15 ปี ฉบับที่ 2 (พ.ศ.2551-พ.ศ.2565)        ในส่วนที่เกี่ยวข้องกับคุณภาพการศึกษา </vt:lpstr>
      <vt:lpstr>เป้าหมายของกรอบแผนอุดมศึกษาระยะยาวฉบับที่ 2 เมื่อสิ้นสุดแผนในปี พ.ศ.2564 </vt:lpstr>
      <vt:lpstr>แนวทางการพัฒนาคุณภาพในสาระสำคัญบางประเด็นจากแผน 15 ปี </vt:lpstr>
      <vt:lpstr>จุดเน้นของสถาบันตามการแบ่งกลุ่มสถาบันฯโดย กกอ. </vt:lpstr>
      <vt:lpstr>จุดเน้นของสถาบันตามการแบ่งกลุ่มสถาบันฯ (ต่อ)</vt:lpstr>
      <vt:lpstr>จุดเน้นของสถาบันตามการแบ่งกลุ่มสถาบันฯ (ต่อ)</vt:lpstr>
      <vt:lpstr>แนวทางการพัฒนาคุณภาพในสาระสำคัญบางประเด็นจากแผน 15 ปี (ต่อ)</vt:lpstr>
      <vt:lpstr>แนวทางการพัฒนาคุณภาพในสาระสำคัญบางประเด็นจากแผน 15 ปี (ต่อ)</vt:lpstr>
      <vt:lpstr>แนวทางการพัฒนาคุณภาพในสาระสำคัญบางประเด็นจากแผน 15 ปี (ต่อ)</vt:lpstr>
      <vt:lpstr>กฎกระทรวงว่าด้วยระบบ หลักเกณฑ์ และ  วิธีการประกันคุณภาพการศึกษา                        พ.ศ. 2553     (เฉพาะประเด็นสำคัญและเกี่ยวกับอุดมศึกษา)</vt:lpstr>
      <vt:lpstr>ความหมาย</vt:lpstr>
      <vt:lpstr>ความหมาย(ต่อ)</vt:lpstr>
      <vt:lpstr>หมวด ๑ บททั่วไป</vt:lpstr>
      <vt:lpstr>หมวด ๑ บททั่วไป(ต่อ)</vt:lpstr>
      <vt:lpstr>หมวด ๑ บททั่วไป(ต่อ)</vt:lpstr>
      <vt:lpstr>หมวด๒ การประกันคุณภาพภายใน  ส่วนที่ ๓ การอุดมศึกษา</vt:lpstr>
      <vt:lpstr>วิธีประกันคุณภาพการศึกษาภายใน</vt:lpstr>
      <vt:lpstr>วิธีประกันคุณภาพการศึกษาภายใน(ต่อ)</vt:lpstr>
      <vt:lpstr>วิธีประกันคุณภาพการศึกษาภายใน(ต่อ)</vt:lpstr>
      <vt:lpstr>วิธีประกันคุณภาพการศึกษาภายใน(ต่อ)</vt:lpstr>
      <vt:lpstr>  มาตรฐานสำหรับประเมินคุณภาพภายนอก</vt:lpstr>
      <vt:lpstr>กรณีไม่ผ่านเกณฑ์มาตรฐานประกันคุณภาพภายนอก</vt:lpstr>
      <vt:lpstr>ภาพนิ่ง 30</vt:lpstr>
      <vt:lpstr>  ระบบประกันคุณภาพภายใน</vt:lpstr>
      <vt:lpstr>  ระบบประกันคุณภาพภายใน (ต่อ)</vt:lpstr>
      <vt:lpstr>หลักการในการพัฒนาตัวบ่งชี้ประกันคุณภาพ สกอ.</vt:lpstr>
      <vt:lpstr>หลักการในการพัฒนาตัวบ่งชี้ประกันคุณภาพ สกอ.</vt:lpstr>
      <vt:lpstr>ประเภทตัวบ่งชี้</vt:lpstr>
      <vt:lpstr>เกณฑ์การประเมิน</vt:lpstr>
      <vt:lpstr>กระบวนการประเมินคุณภาพการศึกษาภายใน</vt:lpstr>
      <vt:lpstr>การประเมิน: ภาควิชา/สาขาวิชา คณะ สถาบัน</vt:lpstr>
      <vt:lpstr>       การเตรียมการของสถาบัน ก่อนการตรวจเยี่ยมของทีมผู้ประเมิน</vt:lpstr>
      <vt:lpstr>การแต่งตั้งคณะผู้ประเมิน</vt:lpstr>
      <vt:lpstr>การแต่งตั้งคณะผู้ประเมิน</vt:lpstr>
      <vt:lpstr>การแต่งตั้งคณะผู้ประเมิน</vt:lpstr>
      <vt:lpstr>การติดตามตรวจสอบโดย สกอ./ต้นสังกัด</vt:lpstr>
      <vt:lpstr>    จำนวนตัวบ่งชี้ประกันคุณภาพ แบ่งตามองค์ประกอบคุณภาพ 9 ด้าน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kornwika</dc:creator>
  <cp:lastModifiedBy>ubu</cp:lastModifiedBy>
  <cp:revision>345</cp:revision>
  <dcterms:created xsi:type="dcterms:W3CDTF">2009-09-16T07:48:44Z</dcterms:created>
  <dcterms:modified xsi:type="dcterms:W3CDTF">2014-04-21T02:34:15Z</dcterms:modified>
</cp:coreProperties>
</file>