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4"/>
  </p:notesMasterIdLst>
  <p:handoutMasterIdLst>
    <p:handoutMasterId r:id="rId65"/>
  </p:handoutMasterIdLst>
  <p:sldIdLst>
    <p:sldId id="391" r:id="rId2"/>
    <p:sldId id="788" r:id="rId3"/>
    <p:sldId id="790" r:id="rId4"/>
    <p:sldId id="791" r:id="rId5"/>
    <p:sldId id="792" r:id="rId6"/>
    <p:sldId id="753" r:id="rId7"/>
    <p:sldId id="793" r:id="rId8"/>
    <p:sldId id="777" r:id="rId9"/>
    <p:sldId id="794" r:id="rId10"/>
    <p:sldId id="795" r:id="rId11"/>
    <p:sldId id="796" r:id="rId12"/>
    <p:sldId id="797" r:id="rId13"/>
    <p:sldId id="798" r:id="rId14"/>
    <p:sldId id="815" r:id="rId15"/>
    <p:sldId id="778" r:id="rId16"/>
    <p:sldId id="779" r:id="rId17"/>
    <p:sldId id="780" r:id="rId18"/>
    <p:sldId id="781" r:id="rId19"/>
    <p:sldId id="782" r:id="rId20"/>
    <p:sldId id="783" r:id="rId21"/>
    <p:sldId id="784" r:id="rId22"/>
    <p:sldId id="785" r:id="rId23"/>
    <p:sldId id="786" r:id="rId24"/>
    <p:sldId id="754" r:id="rId25"/>
    <p:sldId id="755" r:id="rId26"/>
    <p:sldId id="756" r:id="rId27"/>
    <p:sldId id="757" r:id="rId28"/>
    <p:sldId id="800" r:id="rId29"/>
    <p:sldId id="687" r:id="rId30"/>
    <p:sldId id="763" r:id="rId31"/>
    <p:sldId id="750" r:id="rId32"/>
    <p:sldId id="648" r:id="rId33"/>
    <p:sldId id="449" r:id="rId34"/>
    <p:sldId id="425" r:id="rId35"/>
    <p:sldId id="766" r:id="rId36"/>
    <p:sldId id="767" r:id="rId37"/>
    <p:sldId id="770" r:id="rId38"/>
    <p:sldId id="716" r:id="rId39"/>
    <p:sldId id="579" r:id="rId40"/>
    <p:sldId id="715" r:id="rId41"/>
    <p:sldId id="651" r:id="rId42"/>
    <p:sldId id="717" r:id="rId43"/>
    <p:sldId id="710" r:id="rId44"/>
    <p:sldId id="751" r:id="rId45"/>
    <p:sldId id="661" r:id="rId46"/>
    <p:sldId id="675" r:id="rId47"/>
    <p:sldId id="676" r:id="rId48"/>
    <p:sldId id="705" r:id="rId49"/>
    <p:sldId id="706" r:id="rId50"/>
    <p:sldId id="707" r:id="rId51"/>
    <p:sldId id="808" r:id="rId52"/>
    <p:sldId id="809" r:id="rId53"/>
    <p:sldId id="807" r:id="rId54"/>
    <p:sldId id="805" r:id="rId55"/>
    <p:sldId id="776" r:id="rId56"/>
    <p:sldId id="811" r:id="rId57"/>
    <p:sldId id="812" r:id="rId58"/>
    <p:sldId id="814" r:id="rId59"/>
    <p:sldId id="813" r:id="rId60"/>
    <p:sldId id="772" r:id="rId61"/>
    <p:sldId id="765" r:id="rId62"/>
    <p:sldId id="769" r:id="rId63"/>
  </p:sldIdLst>
  <p:sldSz cx="9144000" cy="6858000" type="screen4x3"/>
  <p:notesSz cx="6669088" cy="9820275"/>
  <p:defaultTextStyle>
    <a:defPPr>
      <a:defRPr lang="th-TH"/>
    </a:defPPr>
    <a:lvl1pPr algn="ctr" rtl="0" eaLnBrk="0" fontAlgn="base" hangingPunct="0">
      <a:spcBef>
        <a:spcPct val="0"/>
      </a:spcBef>
      <a:spcAft>
        <a:spcPct val="0"/>
      </a:spcAft>
      <a:defRPr sz="3200" b="1" kern="1200">
        <a:solidFill>
          <a:schemeClr val="tx1"/>
        </a:solidFill>
        <a:latin typeface="Angsana New" pitchFamily="18" charset="-34"/>
        <a:ea typeface="+mn-ea"/>
        <a:cs typeface="Angsana New" pitchFamily="18" charset="-34"/>
      </a:defRPr>
    </a:lvl1pPr>
    <a:lvl2pPr marL="457200" algn="ctr" rtl="0" eaLnBrk="0" fontAlgn="base" hangingPunct="0">
      <a:spcBef>
        <a:spcPct val="0"/>
      </a:spcBef>
      <a:spcAft>
        <a:spcPct val="0"/>
      </a:spcAft>
      <a:defRPr sz="3200" b="1" kern="1200">
        <a:solidFill>
          <a:schemeClr val="tx1"/>
        </a:solidFill>
        <a:latin typeface="Angsana New" pitchFamily="18" charset="-34"/>
        <a:ea typeface="+mn-ea"/>
        <a:cs typeface="Angsana New" pitchFamily="18" charset="-34"/>
      </a:defRPr>
    </a:lvl2pPr>
    <a:lvl3pPr marL="914400" algn="ctr" rtl="0" eaLnBrk="0" fontAlgn="base" hangingPunct="0">
      <a:spcBef>
        <a:spcPct val="0"/>
      </a:spcBef>
      <a:spcAft>
        <a:spcPct val="0"/>
      </a:spcAft>
      <a:defRPr sz="3200" b="1" kern="1200">
        <a:solidFill>
          <a:schemeClr val="tx1"/>
        </a:solidFill>
        <a:latin typeface="Angsana New" pitchFamily="18" charset="-34"/>
        <a:ea typeface="+mn-ea"/>
        <a:cs typeface="Angsana New" pitchFamily="18" charset="-34"/>
      </a:defRPr>
    </a:lvl3pPr>
    <a:lvl4pPr marL="1371600" algn="ctr" rtl="0" eaLnBrk="0" fontAlgn="base" hangingPunct="0">
      <a:spcBef>
        <a:spcPct val="0"/>
      </a:spcBef>
      <a:spcAft>
        <a:spcPct val="0"/>
      </a:spcAft>
      <a:defRPr sz="3200" b="1" kern="1200">
        <a:solidFill>
          <a:schemeClr val="tx1"/>
        </a:solidFill>
        <a:latin typeface="Angsana New" pitchFamily="18" charset="-34"/>
        <a:ea typeface="+mn-ea"/>
        <a:cs typeface="Angsana New" pitchFamily="18" charset="-34"/>
      </a:defRPr>
    </a:lvl4pPr>
    <a:lvl5pPr marL="1828800" algn="ctr" rtl="0" eaLnBrk="0" fontAlgn="base" hangingPunct="0">
      <a:spcBef>
        <a:spcPct val="0"/>
      </a:spcBef>
      <a:spcAft>
        <a:spcPct val="0"/>
      </a:spcAft>
      <a:defRPr sz="3200" b="1" kern="1200">
        <a:solidFill>
          <a:schemeClr val="tx1"/>
        </a:solidFill>
        <a:latin typeface="Angsana New" pitchFamily="18" charset="-34"/>
        <a:ea typeface="+mn-ea"/>
        <a:cs typeface="Angsana New" pitchFamily="18" charset="-34"/>
      </a:defRPr>
    </a:lvl5pPr>
    <a:lvl6pPr marL="2286000" algn="l" defTabSz="914400" rtl="0" eaLnBrk="1" latinLnBrk="0" hangingPunct="1">
      <a:defRPr sz="3200" b="1" kern="1200">
        <a:solidFill>
          <a:schemeClr val="tx1"/>
        </a:solidFill>
        <a:latin typeface="Angsana New" pitchFamily="18" charset="-34"/>
        <a:ea typeface="+mn-ea"/>
        <a:cs typeface="Angsana New" pitchFamily="18" charset="-34"/>
      </a:defRPr>
    </a:lvl6pPr>
    <a:lvl7pPr marL="2743200" algn="l" defTabSz="914400" rtl="0" eaLnBrk="1" latinLnBrk="0" hangingPunct="1">
      <a:defRPr sz="3200" b="1" kern="1200">
        <a:solidFill>
          <a:schemeClr val="tx1"/>
        </a:solidFill>
        <a:latin typeface="Angsana New" pitchFamily="18" charset="-34"/>
        <a:ea typeface="+mn-ea"/>
        <a:cs typeface="Angsana New" pitchFamily="18" charset="-34"/>
      </a:defRPr>
    </a:lvl7pPr>
    <a:lvl8pPr marL="3200400" algn="l" defTabSz="914400" rtl="0" eaLnBrk="1" latinLnBrk="0" hangingPunct="1">
      <a:defRPr sz="3200" b="1" kern="1200">
        <a:solidFill>
          <a:schemeClr val="tx1"/>
        </a:solidFill>
        <a:latin typeface="Angsana New" pitchFamily="18" charset="-34"/>
        <a:ea typeface="+mn-ea"/>
        <a:cs typeface="Angsana New" pitchFamily="18" charset="-34"/>
      </a:defRPr>
    </a:lvl8pPr>
    <a:lvl9pPr marL="3657600" algn="l" defTabSz="914400" rtl="0" eaLnBrk="1" latinLnBrk="0" hangingPunct="1">
      <a:defRPr sz="3200" b="1" kern="1200">
        <a:solidFill>
          <a:schemeClr val="tx1"/>
        </a:solidFill>
        <a:latin typeface="Angsana New" pitchFamily="18" charset="-34"/>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9900"/>
    <a:srgbClr val="A50021"/>
    <a:srgbClr val="336600"/>
    <a:srgbClr val="00FF00"/>
    <a:srgbClr val="0066FF"/>
    <a:srgbClr val="9900CC"/>
    <a:srgbClr val="FFFF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74" d="100"/>
          <a:sy n="74" d="100"/>
        </p:scale>
        <p:origin x="-1044" y="-102"/>
      </p:cViewPr>
      <p:guideLst>
        <p:guide orient="horz" pos="2208"/>
        <p:guide pos="1296"/>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100" d="100"/>
        <a:sy n="100" d="100"/>
      </p:scale>
      <p:origin x="0" y="9432"/>
    </p:cViewPr>
  </p:sorterViewPr>
  <p:notesViewPr>
    <p:cSldViewPr>
      <p:cViewPr varScale="1">
        <p:scale>
          <a:sx n="37" d="100"/>
          <a:sy n="37" d="100"/>
        </p:scale>
        <p:origin x="-1578" y="-102"/>
      </p:cViewPr>
      <p:guideLst>
        <p:guide orient="horz" pos="3093"/>
        <p:guide pos="210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_rels/viewProps.xml.rels><?xml version="1.0" encoding="UTF-8" standalone="yes"?>
<Relationships xmlns="http://schemas.openxmlformats.org/package/2006/relationships"><Relationship Id="rId3" Type="http://schemas.openxmlformats.org/officeDocument/2006/relationships/slide" Target="slides/slide53.xml"/><Relationship Id="rId2" Type="http://schemas.openxmlformats.org/officeDocument/2006/relationships/slide" Target="slides/slide26.xml"/><Relationship Id="rId1" Type="http://schemas.openxmlformats.org/officeDocument/2006/relationships/slide" Target="slides/slide25.xml"/><Relationship Id="rId4" Type="http://schemas.openxmlformats.org/officeDocument/2006/relationships/slide" Target="slides/slide6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89083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800" b="0"/>
            </a:lvl1pPr>
          </a:lstStyle>
          <a:p>
            <a:pPr>
              <a:defRPr/>
            </a:pPr>
            <a:endParaRPr lang="en-US"/>
          </a:p>
        </p:txBody>
      </p:sp>
      <p:sp>
        <p:nvSpPr>
          <p:cNvPr id="50179" name="Rectangle 3"/>
          <p:cNvSpPr>
            <a:spLocks noGrp="1" noChangeArrowheads="1"/>
          </p:cNvSpPr>
          <p:nvPr>
            <p:ph type="dt" sz="quarter" idx="1"/>
          </p:nvPr>
        </p:nvSpPr>
        <p:spPr bwMode="auto">
          <a:xfrm>
            <a:off x="3778250" y="0"/>
            <a:ext cx="289083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b="0"/>
            </a:lvl1pPr>
          </a:lstStyle>
          <a:p>
            <a:pPr>
              <a:defRPr/>
            </a:pPr>
            <a:endParaRPr lang="en-US"/>
          </a:p>
        </p:txBody>
      </p:sp>
      <p:sp>
        <p:nvSpPr>
          <p:cNvPr id="50180" name="Rectangle 4"/>
          <p:cNvSpPr>
            <a:spLocks noGrp="1" noChangeArrowheads="1"/>
          </p:cNvSpPr>
          <p:nvPr>
            <p:ph type="ftr" sz="quarter" idx="2"/>
          </p:nvPr>
        </p:nvSpPr>
        <p:spPr bwMode="auto">
          <a:xfrm>
            <a:off x="0" y="9328150"/>
            <a:ext cx="289083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800" b="0"/>
            </a:lvl1pPr>
          </a:lstStyle>
          <a:p>
            <a:pPr>
              <a:defRPr/>
            </a:pPr>
            <a:endParaRPr lang="en-US"/>
          </a:p>
        </p:txBody>
      </p:sp>
      <p:sp>
        <p:nvSpPr>
          <p:cNvPr id="50181" name="Rectangle 5"/>
          <p:cNvSpPr>
            <a:spLocks noGrp="1" noChangeArrowheads="1"/>
          </p:cNvSpPr>
          <p:nvPr>
            <p:ph type="sldNum" sz="quarter" idx="3"/>
          </p:nvPr>
        </p:nvSpPr>
        <p:spPr bwMode="auto">
          <a:xfrm>
            <a:off x="3778250" y="9328150"/>
            <a:ext cx="289083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800" b="0"/>
            </a:lvl1pPr>
          </a:lstStyle>
          <a:p>
            <a:pPr>
              <a:defRPr/>
            </a:pPr>
            <a:fld id="{870D3634-0268-487E-B802-E6915766C0A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89083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800" b="0"/>
            </a:lvl1pPr>
          </a:lstStyle>
          <a:p>
            <a:pPr>
              <a:defRPr/>
            </a:pPr>
            <a:endParaRPr lang="en-US"/>
          </a:p>
        </p:txBody>
      </p:sp>
      <p:sp>
        <p:nvSpPr>
          <p:cNvPr id="34819" name="Rectangle 3"/>
          <p:cNvSpPr>
            <a:spLocks noGrp="1" noChangeArrowheads="1"/>
          </p:cNvSpPr>
          <p:nvPr>
            <p:ph type="dt" idx="1"/>
          </p:nvPr>
        </p:nvSpPr>
        <p:spPr bwMode="auto">
          <a:xfrm>
            <a:off x="3778250" y="0"/>
            <a:ext cx="289083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b="0"/>
            </a:lvl1pPr>
          </a:lstStyle>
          <a:p>
            <a:pPr>
              <a:defRPr/>
            </a:pPr>
            <a:endParaRPr lang="en-US"/>
          </a:p>
        </p:txBody>
      </p:sp>
      <p:sp>
        <p:nvSpPr>
          <p:cNvPr id="66564" name="Rectangle 4"/>
          <p:cNvSpPr>
            <a:spLocks noChangeArrowheads="1" noTextEdit="1"/>
          </p:cNvSpPr>
          <p:nvPr>
            <p:ph type="sldImg" idx="2"/>
          </p:nvPr>
        </p:nvSpPr>
        <p:spPr bwMode="auto">
          <a:xfrm>
            <a:off x="881063" y="736600"/>
            <a:ext cx="4908550" cy="3681413"/>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890588" y="4664075"/>
            <a:ext cx="4887912"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34822" name="Rectangle 6"/>
          <p:cNvSpPr>
            <a:spLocks noGrp="1" noChangeArrowheads="1"/>
          </p:cNvSpPr>
          <p:nvPr>
            <p:ph type="ftr" sz="quarter" idx="4"/>
          </p:nvPr>
        </p:nvSpPr>
        <p:spPr bwMode="auto">
          <a:xfrm>
            <a:off x="0" y="9328150"/>
            <a:ext cx="289083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800" b="0"/>
            </a:lvl1pPr>
          </a:lstStyle>
          <a:p>
            <a:pPr>
              <a:defRPr/>
            </a:pPr>
            <a:endParaRPr lang="en-US"/>
          </a:p>
        </p:txBody>
      </p:sp>
      <p:sp>
        <p:nvSpPr>
          <p:cNvPr id="34823" name="Rectangle 7"/>
          <p:cNvSpPr>
            <a:spLocks noGrp="1" noChangeArrowheads="1"/>
          </p:cNvSpPr>
          <p:nvPr>
            <p:ph type="sldNum" sz="quarter" idx="5"/>
          </p:nvPr>
        </p:nvSpPr>
        <p:spPr bwMode="auto">
          <a:xfrm>
            <a:off x="3778250" y="9328150"/>
            <a:ext cx="289083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800" b="0"/>
            </a:lvl1pPr>
          </a:lstStyle>
          <a:p>
            <a:pPr>
              <a:defRPr/>
            </a:pPr>
            <a:fld id="{66F9A09E-6CB4-4017-BBE8-3CC562EAD97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ngsana New" pitchFamily="18" charset="-34"/>
        <a:ea typeface="+mn-ea"/>
        <a:cs typeface="Angsana New" pitchFamily="18" charset="-34"/>
      </a:defRPr>
    </a:lvl1pPr>
    <a:lvl2pPr marL="742950" indent="-285750" algn="l" rtl="0" eaLnBrk="0" fontAlgn="base" hangingPunct="0">
      <a:spcBef>
        <a:spcPct val="30000"/>
      </a:spcBef>
      <a:spcAft>
        <a:spcPct val="0"/>
      </a:spcAft>
      <a:defRPr sz="1200" kern="1200">
        <a:solidFill>
          <a:schemeClr val="tx1"/>
        </a:solidFill>
        <a:latin typeface="Angsana New" pitchFamily="18" charset="-34"/>
        <a:ea typeface="+mn-ea"/>
        <a:cs typeface="Angsana New" pitchFamily="18" charset="-34"/>
      </a:defRPr>
    </a:lvl2pPr>
    <a:lvl3pPr marL="1143000" indent="-228600" algn="l" rtl="0" eaLnBrk="0" fontAlgn="base" hangingPunct="0">
      <a:spcBef>
        <a:spcPct val="30000"/>
      </a:spcBef>
      <a:spcAft>
        <a:spcPct val="0"/>
      </a:spcAft>
      <a:defRPr sz="1200" kern="1200">
        <a:solidFill>
          <a:schemeClr val="tx1"/>
        </a:solidFill>
        <a:latin typeface="Angsana New" pitchFamily="18" charset="-34"/>
        <a:ea typeface="+mn-ea"/>
        <a:cs typeface="Angsana New" pitchFamily="18" charset="-34"/>
      </a:defRPr>
    </a:lvl3pPr>
    <a:lvl4pPr marL="1600200" indent="-228600" algn="l" rtl="0" eaLnBrk="0" fontAlgn="base" hangingPunct="0">
      <a:spcBef>
        <a:spcPct val="30000"/>
      </a:spcBef>
      <a:spcAft>
        <a:spcPct val="0"/>
      </a:spcAft>
      <a:defRPr sz="1200" kern="1200">
        <a:solidFill>
          <a:schemeClr val="tx1"/>
        </a:solidFill>
        <a:latin typeface="Angsana New" pitchFamily="18" charset="-34"/>
        <a:ea typeface="+mn-ea"/>
        <a:cs typeface="Angsana New" pitchFamily="18" charset="-34"/>
      </a:defRPr>
    </a:lvl4pPr>
    <a:lvl5pPr marL="2057400" indent="-228600" algn="l" rtl="0" eaLnBrk="0" fontAlgn="base" hangingPunct="0">
      <a:spcBef>
        <a:spcPct val="30000"/>
      </a:spcBef>
      <a:spcAft>
        <a:spcPct val="0"/>
      </a:spcAft>
      <a:defRPr sz="1200" kern="1200">
        <a:solidFill>
          <a:schemeClr val="tx1"/>
        </a:solidFill>
        <a:latin typeface="Angsana New" pitchFamily="18" charset="-34"/>
        <a:ea typeface="+mn-ea"/>
        <a:cs typeface="Angsana New" pitchFamily="18" charset="-34"/>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9ABB2F3-B73D-41C8-8801-0F9A1DC2E638}" type="slidenum">
              <a:rPr lang="en-US" smtClean="0"/>
              <a:pPr/>
              <a:t>1</a:t>
            </a:fld>
            <a:endParaRPr lang="en-US" smtClean="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D0C7589-C268-4408-805D-A9D92A641135}" type="slidenum">
              <a:rPr lang="en-US" smtClean="0"/>
              <a:pPr/>
              <a:t>10</a:t>
            </a:fld>
            <a:endParaRPr lang="en-US" smtClean="0"/>
          </a:p>
        </p:txBody>
      </p:sp>
      <p:sp>
        <p:nvSpPr>
          <p:cNvPr id="76803" name="Rectangle 2"/>
          <p:cNvSpPr>
            <a:spLocks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1C14DACC-4DDD-4859-A090-96B44B830514}" type="slidenum">
              <a:rPr lang="en-US" smtClean="0"/>
              <a:pPr/>
              <a:t>11</a:t>
            </a:fld>
            <a:endParaRPr lang="en-US" smtClean="0"/>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BC30B1BD-CF77-474F-BD8A-904446F84CA5}" type="slidenum">
              <a:rPr lang="en-US" smtClean="0"/>
              <a:pPr/>
              <a:t>12</a:t>
            </a:fld>
            <a:endParaRPr lang="en-US" smtClean="0"/>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365B9A01-F7FA-4373-BE5D-D26EC64CB0C9}" type="slidenum">
              <a:rPr lang="en-US" smtClean="0"/>
              <a:pPr/>
              <a:t>13</a:t>
            </a:fld>
            <a:endParaRPr lang="en-US" smtClean="0"/>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778250" y="9328150"/>
            <a:ext cx="2890838" cy="492125"/>
          </a:xfrm>
          <a:prstGeom prst="rect">
            <a:avLst/>
          </a:prstGeom>
          <a:noFill/>
          <a:ln w="9525">
            <a:noFill/>
            <a:miter lim="800000"/>
            <a:headEnd/>
            <a:tailEnd/>
          </a:ln>
        </p:spPr>
        <p:txBody>
          <a:bodyPr anchor="b"/>
          <a:lstStyle/>
          <a:p>
            <a:pPr algn="r"/>
            <a:fld id="{0CF9C30D-20F3-41F7-A0A6-E61227D1ECCB}" type="slidenum">
              <a:rPr lang="en-US" sz="1800" b="0"/>
              <a:pPr algn="r"/>
              <a:t>14</a:t>
            </a:fld>
            <a:endParaRPr lang="en-US" sz="1800" b="0"/>
          </a:p>
        </p:txBody>
      </p:sp>
      <p:sp>
        <p:nvSpPr>
          <p:cNvPr id="80899" name="Rectangle 2"/>
          <p:cNvSpPr>
            <a:spLocks noChangeArrowheads="1" noTextEdit="1"/>
          </p:cNvSpPr>
          <p:nvPr>
            <p:ph type="sldImg"/>
          </p:nvPr>
        </p:nvSpPr>
        <p:spPr>
          <a:xfrm>
            <a:off x="882650" y="736600"/>
            <a:ext cx="4908550" cy="3681413"/>
          </a:xfrm>
          <a:ln/>
        </p:spPr>
      </p:sp>
      <p:sp>
        <p:nvSpPr>
          <p:cNvPr id="8090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42AF3285-B37A-4D83-985F-772073584EB9}" type="slidenum">
              <a:rPr lang="en-US" smtClean="0"/>
              <a:pPr/>
              <a:t>15</a:t>
            </a:fld>
            <a:endParaRPr lang="en-US" smtClean="0"/>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3D24B9A0-BFF0-40CF-B3A9-E5AF492FF8AA}" type="slidenum">
              <a:rPr lang="en-US" smtClean="0"/>
              <a:pPr/>
              <a:t>16</a:t>
            </a:fld>
            <a:endParaRPr lang="en-US" smtClean="0"/>
          </a:p>
        </p:txBody>
      </p:sp>
      <p:sp>
        <p:nvSpPr>
          <p:cNvPr id="82947" name="Rectangle 2"/>
          <p:cNvSpPr>
            <a:spLocks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A675340F-DCB5-415D-86AF-825B450919FB}" type="slidenum">
              <a:rPr lang="en-US" smtClean="0"/>
              <a:pPr/>
              <a:t>17</a:t>
            </a:fld>
            <a:endParaRPr lang="en-US" smtClean="0"/>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EBF7885-E277-4358-A83E-698F78D208C3}" type="slidenum">
              <a:rPr lang="en-US" smtClean="0"/>
              <a:pPr/>
              <a:t>18</a:t>
            </a:fld>
            <a:endParaRPr lang="en-US" smtClean="0"/>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3350770D-91F3-4ED0-9B3A-A22BCB4B99E8}" type="slidenum">
              <a:rPr lang="en-US" smtClean="0"/>
              <a:pPr/>
              <a:t>19</a:t>
            </a:fld>
            <a:endParaRPr lang="en-US" smtClean="0"/>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2E36619-39AE-41A0-B745-C227895012BE}" type="slidenum">
              <a:rPr lang="en-US" smtClean="0"/>
              <a:pPr/>
              <a:t>2</a:t>
            </a:fld>
            <a:endParaRPr lang="en-US" smtClean="0"/>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4F075BFC-F21C-48BC-918A-C32F9CACFF06}" type="slidenum">
              <a:rPr lang="en-US" smtClean="0"/>
              <a:pPr/>
              <a:t>20</a:t>
            </a:fld>
            <a:endParaRPr lang="en-US" smtClean="0"/>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16812AE0-E6CA-4E1A-A6F6-E8FEADDD1355}" type="slidenum">
              <a:rPr lang="en-US" smtClean="0"/>
              <a:pPr/>
              <a:t>21</a:t>
            </a:fld>
            <a:endParaRPr lang="en-US" smtClean="0"/>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B250EE50-3AE5-47EF-BE6A-863DC28DECD1}" type="slidenum">
              <a:rPr lang="en-US" smtClean="0"/>
              <a:pPr/>
              <a:t>22</a:t>
            </a:fld>
            <a:endParaRPr lang="en-US" smtClean="0"/>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FFB99A5B-FA04-4CD9-97B5-CD22497C05F8}" type="slidenum">
              <a:rPr lang="en-US" smtClean="0"/>
              <a:pPr/>
              <a:t>23</a:t>
            </a:fld>
            <a:endParaRPr lang="en-US" smtClean="0"/>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E86FC084-A939-4536-BCCD-F1DD3FE909CD}" type="slidenum">
              <a:rPr lang="en-US" smtClean="0"/>
              <a:pPr/>
              <a:t>24</a:t>
            </a:fld>
            <a:endParaRPr lang="en-US" smtClean="0"/>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3B4EF33-66F5-4B90-B2EA-18EDDC2C5A66}" type="slidenum">
              <a:rPr lang="en-US" smtClean="0"/>
              <a:pPr/>
              <a:t>25</a:t>
            </a:fld>
            <a:endParaRPr lang="en-US" smtClean="0"/>
          </a:p>
        </p:txBody>
      </p:sp>
      <p:sp>
        <p:nvSpPr>
          <p:cNvPr id="92163" name="Rectangle 2"/>
          <p:cNvSpPr>
            <a:spLocks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30F41D1-AEDA-4FF6-B8D6-36716C0FC509}" type="slidenum">
              <a:rPr lang="en-US" smtClean="0"/>
              <a:pPr/>
              <a:t>26</a:t>
            </a:fld>
            <a:endParaRPr lang="en-US" smtClean="0"/>
          </a:p>
        </p:txBody>
      </p:sp>
      <p:sp>
        <p:nvSpPr>
          <p:cNvPr id="93187" name="Rectangle 2"/>
          <p:cNvSpPr>
            <a:spLocks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9C88B371-4CAC-409F-A174-19BF31086C70}" type="slidenum">
              <a:rPr lang="en-US" smtClean="0"/>
              <a:pPr/>
              <a:t>27</a:t>
            </a:fld>
            <a:endParaRPr lang="en-US" smtClean="0"/>
          </a:p>
        </p:txBody>
      </p:sp>
      <p:sp>
        <p:nvSpPr>
          <p:cNvPr id="94211" name="Rectangle 2"/>
          <p:cNvSpPr>
            <a:spLocks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1E6F7786-90C1-4FAD-B17D-C9024BCE9A8C}" type="slidenum">
              <a:rPr lang="en-US" smtClean="0"/>
              <a:pPr/>
              <a:t>28</a:t>
            </a:fld>
            <a:endParaRPr lang="en-US" smtClean="0"/>
          </a:p>
        </p:txBody>
      </p:sp>
      <p:sp>
        <p:nvSpPr>
          <p:cNvPr id="95235" name="Rectangle 2"/>
          <p:cNvSpPr>
            <a:spLocks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3ADC414C-E608-44D6-9D5A-3298274CD961}" type="slidenum">
              <a:rPr lang="en-US" smtClean="0"/>
              <a:pPr/>
              <a:t>29</a:t>
            </a:fld>
            <a:endParaRPr lang="en-US" smtClean="0"/>
          </a:p>
        </p:txBody>
      </p:sp>
      <p:sp>
        <p:nvSpPr>
          <p:cNvPr id="96259" name="Rectangle 2"/>
          <p:cNvSpPr>
            <a:spLocks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BB4077DF-8EDA-4357-A6C4-BA863D4912CE}" type="slidenum">
              <a:rPr lang="en-US" smtClean="0"/>
              <a:pPr/>
              <a:t>3</a:t>
            </a:fld>
            <a:endParaRPr lang="en-US" smtClean="0"/>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F7260A60-8C11-4803-BDF6-FCC6BCFF72C2}" type="slidenum">
              <a:rPr lang="en-US" smtClean="0"/>
              <a:pPr/>
              <a:t>30</a:t>
            </a:fld>
            <a:endParaRPr lang="en-US" smtClean="0"/>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704C33F9-8103-491F-A501-94BF847F8EB4}" type="slidenum">
              <a:rPr lang="en-US" smtClean="0"/>
              <a:pPr/>
              <a:t>31</a:t>
            </a:fld>
            <a:endParaRPr lang="en-US" smtClean="0"/>
          </a:p>
        </p:txBody>
      </p:sp>
      <p:sp>
        <p:nvSpPr>
          <p:cNvPr id="98307" name="Rectangle 2"/>
          <p:cNvSpPr>
            <a:spLocks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4F7B304F-84E3-4469-B2CA-285B82E26592}" type="slidenum">
              <a:rPr lang="en-US" smtClean="0"/>
              <a:pPr/>
              <a:t>32</a:t>
            </a:fld>
            <a:endParaRPr lang="en-US" smtClean="0"/>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21B81E5B-0843-4E0F-A712-62A2144337D3}" type="slidenum">
              <a:rPr lang="en-US" smtClean="0"/>
              <a:pPr/>
              <a:t>33</a:t>
            </a:fld>
            <a:endParaRPr lang="en-US" smtClean="0"/>
          </a:p>
        </p:txBody>
      </p:sp>
      <p:sp>
        <p:nvSpPr>
          <p:cNvPr id="100355" name="Rectangle 2"/>
          <p:cNvSpPr>
            <a:spLocks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5D4050B0-096E-4E10-B4BC-F16E7323DDBA}" type="slidenum">
              <a:rPr lang="en-US" smtClean="0"/>
              <a:pPr/>
              <a:t>34</a:t>
            </a:fld>
            <a:endParaRPr lang="en-US" smtClean="0"/>
          </a:p>
        </p:txBody>
      </p:sp>
      <p:sp>
        <p:nvSpPr>
          <p:cNvPr id="101379" name="Rectangle 2"/>
          <p:cNvSpPr>
            <a:spLocks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C0732BE6-DEF4-4646-9A46-4E23C0A10C93}" type="slidenum">
              <a:rPr lang="en-US" smtClean="0"/>
              <a:pPr/>
              <a:t>35</a:t>
            </a:fld>
            <a:endParaRPr lang="en-US" smtClean="0"/>
          </a:p>
        </p:txBody>
      </p:sp>
      <p:sp>
        <p:nvSpPr>
          <p:cNvPr id="102403" name="Rectangle 2"/>
          <p:cNvSpPr>
            <a:spLocks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C57B7E41-F5AF-4E65-8237-A7ECE2C3D23F}" type="slidenum">
              <a:rPr lang="en-US" smtClean="0"/>
              <a:pPr/>
              <a:t>36</a:t>
            </a:fld>
            <a:endParaRPr lang="en-US" smtClean="0"/>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41FB0F81-46A2-4A61-A7F6-8F5E870F9295}" type="slidenum">
              <a:rPr lang="en-US" smtClean="0"/>
              <a:pPr/>
              <a:t>37</a:t>
            </a:fld>
            <a:endParaRPr lang="en-US" smtClean="0"/>
          </a:p>
        </p:txBody>
      </p:sp>
      <p:sp>
        <p:nvSpPr>
          <p:cNvPr id="104451" name="Rectangle 2"/>
          <p:cNvSpPr>
            <a:spLocks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5B56B694-764E-4EF8-A56B-D3706C9456EA}" type="slidenum">
              <a:rPr lang="en-US" smtClean="0"/>
              <a:pPr/>
              <a:t>38</a:t>
            </a:fld>
            <a:endParaRPr lang="en-US" smtClean="0"/>
          </a:p>
        </p:txBody>
      </p:sp>
      <p:sp>
        <p:nvSpPr>
          <p:cNvPr id="105475" name="Rectangle 2"/>
          <p:cNvSpPr>
            <a:spLocks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B9490C15-F52F-442D-AA6B-55AB5E8968EE}" type="slidenum">
              <a:rPr lang="en-US" smtClean="0"/>
              <a:pPr/>
              <a:t>39</a:t>
            </a:fld>
            <a:endParaRPr lang="en-US" smtClean="0"/>
          </a:p>
        </p:txBody>
      </p:sp>
      <p:sp>
        <p:nvSpPr>
          <p:cNvPr id="106499" name="Rectangle 2"/>
          <p:cNvSpPr>
            <a:spLocks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74A978B-0824-42C8-B614-3B14E88468EF}" type="slidenum">
              <a:rPr lang="en-US" smtClean="0"/>
              <a:pPr/>
              <a:t>4</a:t>
            </a:fld>
            <a:endParaRPr lang="en-US" smtClean="0"/>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340601C7-3DB7-4FB1-8648-D100619CB53B}" type="slidenum">
              <a:rPr lang="en-US" smtClean="0"/>
              <a:pPr/>
              <a:t>40</a:t>
            </a:fld>
            <a:endParaRPr lang="en-US" smtClean="0"/>
          </a:p>
        </p:txBody>
      </p:sp>
      <p:sp>
        <p:nvSpPr>
          <p:cNvPr id="107523" name="Rectangle 2"/>
          <p:cNvSpPr>
            <a:spLocks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2E9E069-3311-46FF-8ED3-705B69B54262}" type="slidenum">
              <a:rPr lang="en-US" smtClean="0"/>
              <a:pPr/>
              <a:t>41</a:t>
            </a:fld>
            <a:endParaRPr lang="en-US" smtClean="0"/>
          </a:p>
        </p:txBody>
      </p:sp>
      <p:sp>
        <p:nvSpPr>
          <p:cNvPr id="108547" name="Rectangle 2"/>
          <p:cNvSpPr>
            <a:spLocks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B33D3B71-0DC7-492D-8B0A-BCDB74D5C53F}" type="slidenum">
              <a:rPr lang="en-US" smtClean="0"/>
              <a:pPr/>
              <a:t>42</a:t>
            </a:fld>
            <a:endParaRPr lang="en-US" smtClean="0"/>
          </a:p>
        </p:txBody>
      </p:sp>
      <p:sp>
        <p:nvSpPr>
          <p:cNvPr id="109571" name="Rectangle 2"/>
          <p:cNvSpPr>
            <a:spLocks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1320C936-353D-4F30-BAD0-BB7A12B8C7AD}" type="slidenum">
              <a:rPr lang="en-US" smtClean="0"/>
              <a:pPr/>
              <a:t>43</a:t>
            </a:fld>
            <a:endParaRPr lang="en-US" smtClean="0"/>
          </a:p>
        </p:txBody>
      </p:sp>
      <p:sp>
        <p:nvSpPr>
          <p:cNvPr id="110595" name="Rectangle 2"/>
          <p:cNvSpPr>
            <a:spLocks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DEF9EF4F-088D-440C-9F4D-477CFBEE6830}" type="slidenum">
              <a:rPr lang="en-US" smtClean="0"/>
              <a:pPr/>
              <a:t>44</a:t>
            </a:fld>
            <a:endParaRPr lang="en-US" smtClean="0"/>
          </a:p>
        </p:txBody>
      </p:sp>
      <p:sp>
        <p:nvSpPr>
          <p:cNvPr id="111619" name="Rectangle 2"/>
          <p:cNvSpPr>
            <a:spLocks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50427DC-1ACA-4215-B3C7-56045C7B684D}" type="slidenum">
              <a:rPr lang="en-US" smtClean="0"/>
              <a:pPr/>
              <a:t>45</a:t>
            </a:fld>
            <a:endParaRPr lang="en-US" smtClean="0"/>
          </a:p>
        </p:txBody>
      </p:sp>
      <p:sp>
        <p:nvSpPr>
          <p:cNvPr id="112643" name="Rectangle 2"/>
          <p:cNvSpPr>
            <a:spLocks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597DECCE-37CB-4206-96A8-E24BD21816E2}" type="slidenum">
              <a:rPr lang="en-US" smtClean="0"/>
              <a:pPr/>
              <a:t>46</a:t>
            </a:fld>
            <a:endParaRPr lang="en-US" smtClean="0"/>
          </a:p>
        </p:txBody>
      </p:sp>
      <p:sp>
        <p:nvSpPr>
          <p:cNvPr id="113667" name="Rectangle 2"/>
          <p:cNvSpPr>
            <a:spLocks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C1858851-AC7F-4711-BEA6-397793091898}" type="slidenum">
              <a:rPr lang="en-US" smtClean="0"/>
              <a:pPr/>
              <a:t>47</a:t>
            </a:fld>
            <a:endParaRPr lang="en-US" smtClean="0"/>
          </a:p>
        </p:txBody>
      </p:sp>
      <p:sp>
        <p:nvSpPr>
          <p:cNvPr id="114691" name="Rectangle 2"/>
          <p:cNvSpPr>
            <a:spLocks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49E4B58B-3C83-4323-A7BF-B660782AB399}" type="slidenum">
              <a:rPr lang="en-US" smtClean="0"/>
              <a:pPr/>
              <a:t>48</a:t>
            </a:fld>
            <a:endParaRPr lang="en-US" smtClean="0"/>
          </a:p>
        </p:txBody>
      </p:sp>
      <p:sp>
        <p:nvSpPr>
          <p:cNvPr id="115715" name="Rectangle 2"/>
          <p:cNvSpPr>
            <a:spLocks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D6F0BCF0-F75F-4547-BACF-907B08099D07}" type="slidenum">
              <a:rPr lang="en-US" smtClean="0"/>
              <a:pPr/>
              <a:t>49</a:t>
            </a:fld>
            <a:endParaRPr lang="en-US" smtClean="0"/>
          </a:p>
        </p:txBody>
      </p:sp>
      <p:sp>
        <p:nvSpPr>
          <p:cNvPr id="116739" name="Rectangle 2"/>
          <p:cNvSpPr>
            <a:spLocks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F739318F-132D-4FA6-B12B-9D666E324A3F}" type="slidenum">
              <a:rPr lang="en-US" smtClean="0"/>
              <a:pPr/>
              <a:t>5</a:t>
            </a:fld>
            <a:endParaRPr lang="en-US" smtClean="0"/>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AE383C93-3A2F-49B4-91F8-CD789B1EF107}" type="slidenum">
              <a:rPr lang="en-US" smtClean="0"/>
              <a:pPr/>
              <a:t>50</a:t>
            </a:fld>
            <a:endParaRPr lang="en-US" smtClean="0"/>
          </a:p>
        </p:txBody>
      </p:sp>
      <p:sp>
        <p:nvSpPr>
          <p:cNvPr id="117763" name="Rectangle 2"/>
          <p:cNvSpPr>
            <a:spLocks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91BECD32-B168-4F4D-AB5E-600A130E3646}" type="slidenum">
              <a:rPr lang="en-US" smtClean="0"/>
              <a:pPr/>
              <a:t>51</a:t>
            </a:fld>
            <a:endParaRPr lang="en-US" smtClean="0"/>
          </a:p>
        </p:txBody>
      </p:sp>
      <p:sp>
        <p:nvSpPr>
          <p:cNvPr id="118787" name="Rectangle 2"/>
          <p:cNvSpPr>
            <a:spLocks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9CFF450C-FCF6-401B-BDA6-4EEFFD65FB5F}" type="slidenum">
              <a:rPr lang="en-US" smtClean="0"/>
              <a:pPr/>
              <a:t>52</a:t>
            </a:fld>
            <a:endParaRPr lang="en-US" smtClean="0"/>
          </a:p>
        </p:txBody>
      </p:sp>
      <p:sp>
        <p:nvSpPr>
          <p:cNvPr id="119811" name="Rectangle 2"/>
          <p:cNvSpPr>
            <a:spLocks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1CAF0C51-35A9-4EB1-8B98-CB07C9652DA3}" type="slidenum">
              <a:rPr lang="en-US" smtClean="0"/>
              <a:pPr/>
              <a:t>53</a:t>
            </a:fld>
            <a:endParaRPr lang="en-US" smtClean="0"/>
          </a:p>
        </p:txBody>
      </p:sp>
      <p:sp>
        <p:nvSpPr>
          <p:cNvPr id="120835" name="Rectangle 2"/>
          <p:cNvSpPr>
            <a:spLocks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A4E8392C-14CB-4961-925B-AE34EC9C6C44}" type="slidenum">
              <a:rPr lang="en-US" smtClean="0"/>
              <a:pPr/>
              <a:t>54</a:t>
            </a:fld>
            <a:endParaRPr lang="en-US" smtClean="0"/>
          </a:p>
        </p:txBody>
      </p:sp>
      <p:sp>
        <p:nvSpPr>
          <p:cNvPr id="121859" name="Rectangle 2"/>
          <p:cNvSpPr>
            <a:spLocks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73076A0-BFCC-4307-BEE6-1278A00A07C3}" type="slidenum">
              <a:rPr lang="en-US" smtClean="0"/>
              <a:pPr/>
              <a:t>55</a:t>
            </a:fld>
            <a:endParaRPr lang="en-US" smtClean="0"/>
          </a:p>
        </p:txBody>
      </p:sp>
      <p:sp>
        <p:nvSpPr>
          <p:cNvPr id="122883" name="Rectangle 2"/>
          <p:cNvSpPr>
            <a:spLocks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28E1D06-4570-4141-B4B2-745AEC461BD6}" type="slidenum">
              <a:rPr lang="en-US" smtClean="0"/>
              <a:pPr/>
              <a:t>60</a:t>
            </a:fld>
            <a:endParaRPr lang="en-US" smtClean="0"/>
          </a:p>
        </p:txBody>
      </p:sp>
      <p:sp>
        <p:nvSpPr>
          <p:cNvPr id="123907" name="Rectangle 2"/>
          <p:cNvSpPr>
            <a:spLocks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F7D83EA1-A605-4A61-BDF8-4FEFFF6DCE7C}" type="slidenum">
              <a:rPr lang="en-US" smtClean="0"/>
              <a:pPr/>
              <a:t>61</a:t>
            </a:fld>
            <a:endParaRPr lang="en-US" smtClean="0"/>
          </a:p>
        </p:txBody>
      </p:sp>
      <p:sp>
        <p:nvSpPr>
          <p:cNvPr id="124931" name="Rectangle 2"/>
          <p:cNvSpPr>
            <a:spLocks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03CFAD06-CCA3-4480-A77B-6C8EDD57FB13}" type="slidenum">
              <a:rPr lang="en-US" smtClean="0"/>
              <a:pPr/>
              <a:t>62</a:t>
            </a:fld>
            <a:endParaRPr lang="en-US" smtClean="0"/>
          </a:p>
        </p:txBody>
      </p:sp>
      <p:sp>
        <p:nvSpPr>
          <p:cNvPr id="125955" name="Rectangle 2"/>
          <p:cNvSpPr>
            <a:spLocks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88600F1-F599-4499-9D29-0D0BC5C7419D}" type="slidenum">
              <a:rPr lang="en-US" smtClean="0"/>
              <a:pPr/>
              <a:t>6</a:t>
            </a:fld>
            <a:endParaRPr lang="en-US" smtClean="0"/>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134FE625-5358-4B12-BCA4-20C9E810FF94}" type="slidenum">
              <a:rPr lang="en-US" smtClean="0"/>
              <a:pPr/>
              <a:t>7</a:t>
            </a:fld>
            <a:endParaRPr lang="en-US" smtClean="0"/>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A9DBEA4D-5299-48B1-8A86-DA79EC1110D7}" type="slidenum">
              <a:rPr lang="en-US" smtClean="0"/>
              <a:pPr/>
              <a:t>8</a:t>
            </a:fld>
            <a:endParaRPr lang="en-US" smtClean="0"/>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D3FD224-EA10-4ACA-BD4A-A83962DBEB40}" type="slidenum">
              <a:rPr lang="en-US" smtClean="0"/>
              <a:pPr/>
              <a:t>9</a:t>
            </a:fld>
            <a:endParaRPr lang="en-US" smtClean="0"/>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th-TH"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th-TH"/>
            </a:p>
          </p:txBody>
        </p:sp>
        <p:sp>
          <p:nvSpPr>
            <p:cNvPr id="6"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th-TH"/>
            </a:p>
          </p:txBody>
        </p:sp>
        <p:sp>
          <p:nvSpPr>
            <p:cNvPr id="7"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th-TH"/>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th-TH"/>
            </a:p>
          </p:txBody>
        </p:sp>
      </p:grpSp>
      <p:sp>
        <p:nvSpPr>
          <p:cNvPr id="313351"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133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lvl1pPr>
          </a:lstStyle>
          <a:p>
            <a:pPr>
              <a:defRPr/>
            </a:pPr>
            <a:endParaRPr lang="en-US"/>
          </a:p>
        </p:txBody>
      </p:sp>
      <p:sp>
        <p:nvSpPr>
          <p:cNvPr id="10" name="Rectangle 10"/>
          <p:cNvSpPr>
            <a:spLocks noGrp="1" noChangeArrowheads="1"/>
          </p:cNvSpPr>
          <p:nvPr>
            <p:ph type="ftr" sz="quarter" idx="11"/>
          </p:nvPr>
        </p:nvSpPr>
        <p:spPr/>
        <p:txBody>
          <a:bodyPr/>
          <a:lstStyle>
            <a:lvl1pPr>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pPr>
              <a:defRPr/>
            </a:pPr>
            <a:fld id="{1B282D2D-4B50-43ED-8722-96E31AF863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Rectangle 4105"/>
          <p:cNvSpPr>
            <a:spLocks noGrp="1" noChangeArrowheads="1"/>
          </p:cNvSpPr>
          <p:nvPr>
            <p:ph type="dt" sz="half" idx="10"/>
          </p:nvPr>
        </p:nvSpPr>
        <p:spPr>
          <a:ln/>
        </p:spPr>
        <p:txBody>
          <a:bodyPr/>
          <a:lstStyle>
            <a:lvl1pPr>
              <a:defRPr/>
            </a:lvl1pPr>
          </a:lstStyle>
          <a:p>
            <a:pPr>
              <a:defRPr/>
            </a:pPr>
            <a:endParaRPr lang="en-US"/>
          </a:p>
        </p:txBody>
      </p:sp>
      <p:sp>
        <p:nvSpPr>
          <p:cNvPr id="5" name="Rectangle 4106"/>
          <p:cNvSpPr>
            <a:spLocks noGrp="1" noChangeArrowheads="1"/>
          </p:cNvSpPr>
          <p:nvPr>
            <p:ph type="ftr" sz="quarter" idx="11"/>
          </p:nvPr>
        </p:nvSpPr>
        <p:spPr>
          <a:ln/>
        </p:spPr>
        <p:txBody>
          <a:bodyPr/>
          <a:lstStyle>
            <a:lvl1pPr>
              <a:defRPr/>
            </a:lvl1pPr>
          </a:lstStyle>
          <a:p>
            <a:pPr>
              <a:defRPr/>
            </a:pPr>
            <a:endParaRPr lang="en-US"/>
          </a:p>
        </p:txBody>
      </p:sp>
      <p:sp>
        <p:nvSpPr>
          <p:cNvPr id="6" name="Rectangle 4107"/>
          <p:cNvSpPr>
            <a:spLocks noGrp="1" noChangeArrowheads="1"/>
          </p:cNvSpPr>
          <p:nvPr>
            <p:ph type="sldNum" sz="quarter" idx="12"/>
          </p:nvPr>
        </p:nvSpPr>
        <p:spPr>
          <a:ln/>
        </p:spPr>
        <p:txBody>
          <a:bodyPr/>
          <a:lstStyle>
            <a:lvl1pPr>
              <a:defRPr/>
            </a:lvl1pPr>
          </a:lstStyle>
          <a:p>
            <a:pPr>
              <a:defRPr/>
            </a:pPr>
            <a:fld id="{40300B0E-47A8-4DEA-B043-486BE2BF6D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515100" y="381000"/>
            <a:ext cx="1943100" cy="5791200"/>
          </a:xfrm>
        </p:spPr>
        <p:txBody>
          <a:bodyPr vert="eaVert"/>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a:xfrm>
            <a:off x="685800" y="381000"/>
            <a:ext cx="5676900" cy="5791200"/>
          </a:xfrm>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Rectangle 4105"/>
          <p:cNvSpPr>
            <a:spLocks noGrp="1" noChangeArrowheads="1"/>
          </p:cNvSpPr>
          <p:nvPr>
            <p:ph type="dt" sz="half" idx="10"/>
          </p:nvPr>
        </p:nvSpPr>
        <p:spPr>
          <a:ln/>
        </p:spPr>
        <p:txBody>
          <a:bodyPr/>
          <a:lstStyle>
            <a:lvl1pPr>
              <a:defRPr/>
            </a:lvl1pPr>
          </a:lstStyle>
          <a:p>
            <a:pPr>
              <a:defRPr/>
            </a:pPr>
            <a:endParaRPr lang="en-US"/>
          </a:p>
        </p:txBody>
      </p:sp>
      <p:sp>
        <p:nvSpPr>
          <p:cNvPr id="5" name="Rectangle 4106"/>
          <p:cNvSpPr>
            <a:spLocks noGrp="1" noChangeArrowheads="1"/>
          </p:cNvSpPr>
          <p:nvPr>
            <p:ph type="ftr" sz="quarter" idx="11"/>
          </p:nvPr>
        </p:nvSpPr>
        <p:spPr>
          <a:ln/>
        </p:spPr>
        <p:txBody>
          <a:bodyPr/>
          <a:lstStyle>
            <a:lvl1pPr>
              <a:defRPr/>
            </a:lvl1pPr>
          </a:lstStyle>
          <a:p>
            <a:pPr>
              <a:defRPr/>
            </a:pPr>
            <a:endParaRPr lang="en-US"/>
          </a:p>
        </p:txBody>
      </p:sp>
      <p:sp>
        <p:nvSpPr>
          <p:cNvPr id="6" name="Rectangle 4107"/>
          <p:cNvSpPr>
            <a:spLocks noGrp="1" noChangeArrowheads="1"/>
          </p:cNvSpPr>
          <p:nvPr>
            <p:ph type="sldNum" sz="quarter" idx="12"/>
          </p:nvPr>
        </p:nvSpPr>
        <p:spPr>
          <a:ln/>
        </p:spPr>
        <p:txBody>
          <a:bodyPr/>
          <a:lstStyle>
            <a:lvl1pPr>
              <a:defRPr/>
            </a:lvl1pPr>
          </a:lstStyle>
          <a:p>
            <a:pPr>
              <a:defRPr/>
            </a:pPr>
            <a:fld id="{25A5A1B6-60B7-4ED2-9614-162F25EF2D9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ชื่อเรื่องและตารา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85800" y="381000"/>
            <a:ext cx="7772400" cy="1143000"/>
          </a:xfrm>
        </p:spPr>
        <p:txBody>
          <a:bodyPr/>
          <a:lstStyle/>
          <a:p>
            <a:r>
              <a:rPr lang="th-TH" smtClean="0"/>
              <a:t>คลิกเพื่อแก้ไขลักษณะชื่อเรื่องต้นแบบ</a:t>
            </a:r>
            <a:endParaRPr lang="th-TH"/>
          </a:p>
        </p:txBody>
      </p:sp>
      <p:sp>
        <p:nvSpPr>
          <p:cNvPr id="3" name="ตัวยึดตาราง 2"/>
          <p:cNvSpPr>
            <a:spLocks noGrp="1"/>
          </p:cNvSpPr>
          <p:nvPr>
            <p:ph type="tbl" idx="1"/>
          </p:nvPr>
        </p:nvSpPr>
        <p:spPr>
          <a:xfrm>
            <a:off x="685800" y="2057400"/>
            <a:ext cx="7772400" cy="4114800"/>
          </a:xfrm>
        </p:spPr>
        <p:txBody>
          <a:bodyPr/>
          <a:lstStyle/>
          <a:p>
            <a:pPr lvl="0"/>
            <a:endParaRPr lang="th-TH" noProof="0" smtClean="0"/>
          </a:p>
        </p:txBody>
      </p:sp>
      <p:sp>
        <p:nvSpPr>
          <p:cNvPr id="4" name="Rectangle 4105"/>
          <p:cNvSpPr>
            <a:spLocks noGrp="1" noChangeArrowheads="1"/>
          </p:cNvSpPr>
          <p:nvPr>
            <p:ph type="dt" sz="half" idx="10"/>
          </p:nvPr>
        </p:nvSpPr>
        <p:spPr>
          <a:ln/>
        </p:spPr>
        <p:txBody>
          <a:bodyPr/>
          <a:lstStyle>
            <a:lvl1pPr>
              <a:defRPr/>
            </a:lvl1pPr>
          </a:lstStyle>
          <a:p>
            <a:pPr>
              <a:defRPr/>
            </a:pPr>
            <a:endParaRPr lang="en-US"/>
          </a:p>
        </p:txBody>
      </p:sp>
      <p:sp>
        <p:nvSpPr>
          <p:cNvPr id="5" name="Rectangle 4106"/>
          <p:cNvSpPr>
            <a:spLocks noGrp="1" noChangeArrowheads="1"/>
          </p:cNvSpPr>
          <p:nvPr>
            <p:ph type="ftr" sz="quarter" idx="11"/>
          </p:nvPr>
        </p:nvSpPr>
        <p:spPr>
          <a:ln/>
        </p:spPr>
        <p:txBody>
          <a:bodyPr/>
          <a:lstStyle>
            <a:lvl1pPr>
              <a:defRPr/>
            </a:lvl1pPr>
          </a:lstStyle>
          <a:p>
            <a:pPr>
              <a:defRPr/>
            </a:pPr>
            <a:endParaRPr lang="en-US"/>
          </a:p>
        </p:txBody>
      </p:sp>
      <p:sp>
        <p:nvSpPr>
          <p:cNvPr id="6" name="Rectangle 4107"/>
          <p:cNvSpPr>
            <a:spLocks noGrp="1" noChangeArrowheads="1"/>
          </p:cNvSpPr>
          <p:nvPr>
            <p:ph type="sldNum" sz="quarter" idx="12"/>
          </p:nvPr>
        </p:nvSpPr>
        <p:spPr>
          <a:ln/>
        </p:spPr>
        <p:txBody>
          <a:bodyPr/>
          <a:lstStyle>
            <a:lvl1pPr>
              <a:defRPr/>
            </a:lvl1pPr>
          </a:lstStyle>
          <a:p>
            <a:pPr>
              <a:defRPr/>
            </a:pPr>
            <a:fld id="{04E1357A-E7E6-4B83-A6F5-642804BB87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Rectangle 4105"/>
          <p:cNvSpPr>
            <a:spLocks noGrp="1" noChangeArrowheads="1"/>
          </p:cNvSpPr>
          <p:nvPr>
            <p:ph type="dt" sz="half" idx="10"/>
          </p:nvPr>
        </p:nvSpPr>
        <p:spPr>
          <a:ln/>
        </p:spPr>
        <p:txBody>
          <a:bodyPr/>
          <a:lstStyle>
            <a:lvl1pPr>
              <a:defRPr/>
            </a:lvl1pPr>
          </a:lstStyle>
          <a:p>
            <a:pPr>
              <a:defRPr/>
            </a:pPr>
            <a:endParaRPr lang="en-US"/>
          </a:p>
        </p:txBody>
      </p:sp>
      <p:sp>
        <p:nvSpPr>
          <p:cNvPr id="5" name="Rectangle 4106"/>
          <p:cNvSpPr>
            <a:spLocks noGrp="1" noChangeArrowheads="1"/>
          </p:cNvSpPr>
          <p:nvPr>
            <p:ph type="ftr" sz="quarter" idx="11"/>
          </p:nvPr>
        </p:nvSpPr>
        <p:spPr>
          <a:ln/>
        </p:spPr>
        <p:txBody>
          <a:bodyPr/>
          <a:lstStyle>
            <a:lvl1pPr>
              <a:defRPr/>
            </a:lvl1pPr>
          </a:lstStyle>
          <a:p>
            <a:pPr>
              <a:defRPr/>
            </a:pPr>
            <a:endParaRPr lang="en-US"/>
          </a:p>
        </p:txBody>
      </p:sp>
      <p:sp>
        <p:nvSpPr>
          <p:cNvPr id="6" name="Rectangle 4107"/>
          <p:cNvSpPr>
            <a:spLocks noGrp="1" noChangeArrowheads="1"/>
          </p:cNvSpPr>
          <p:nvPr>
            <p:ph type="sldNum" sz="quarter" idx="12"/>
          </p:nvPr>
        </p:nvSpPr>
        <p:spPr>
          <a:ln/>
        </p:spPr>
        <p:txBody>
          <a:bodyPr/>
          <a:lstStyle>
            <a:lvl1pPr>
              <a:defRPr/>
            </a:lvl1pPr>
          </a:lstStyle>
          <a:p>
            <a:pPr>
              <a:defRPr/>
            </a:pPr>
            <a:fld id="{2B1DDC12-BB75-4F50-A60E-B16A404552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4406900"/>
            <a:ext cx="7772400" cy="1362075"/>
          </a:xfrm>
        </p:spPr>
        <p:txBody>
          <a:bodyPr anchor="t"/>
          <a:lstStyle>
            <a:lvl1pPr algn="l">
              <a:defRPr sz="4000" b="1" cap="all"/>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h-TH" smtClean="0"/>
              <a:t>คลิกเพื่อแก้ไขลักษณะของข้อความต้นแบบ</a:t>
            </a:r>
          </a:p>
        </p:txBody>
      </p:sp>
      <p:sp>
        <p:nvSpPr>
          <p:cNvPr id="4" name="Rectangle 4105"/>
          <p:cNvSpPr>
            <a:spLocks noGrp="1" noChangeArrowheads="1"/>
          </p:cNvSpPr>
          <p:nvPr>
            <p:ph type="dt" sz="half" idx="10"/>
          </p:nvPr>
        </p:nvSpPr>
        <p:spPr>
          <a:ln/>
        </p:spPr>
        <p:txBody>
          <a:bodyPr/>
          <a:lstStyle>
            <a:lvl1pPr>
              <a:defRPr/>
            </a:lvl1pPr>
          </a:lstStyle>
          <a:p>
            <a:pPr>
              <a:defRPr/>
            </a:pPr>
            <a:endParaRPr lang="en-US"/>
          </a:p>
        </p:txBody>
      </p:sp>
      <p:sp>
        <p:nvSpPr>
          <p:cNvPr id="5" name="Rectangle 4106"/>
          <p:cNvSpPr>
            <a:spLocks noGrp="1" noChangeArrowheads="1"/>
          </p:cNvSpPr>
          <p:nvPr>
            <p:ph type="ftr" sz="quarter" idx="11"/>
          </p:nvPr>
        </p:nvSpPr>
        <p:spPr>
          <a:ln/>
        </p:spPr>
        <p:txBody>
          <a:bodyPr/>
          <a:lstStyle>
            <a:lvl1pPr>
              <a:defRPr/>
            </a:lvl1pPr>
          </a:lstStyle>
          <a:p>
            <a:pPr>
              <a:defRPr/>
            </a:pPr>
            <a:endParaRPr lang="en-US"/>
          </a:p>
        </p:txBody>
      </p:sp>
      <p:sp>
        <p:nvSpPr>
          <p:cNvPr id="6" name="Rectangle 4107"/>
          <p:cNvSpPr>
            <a:spLocks noGrp="1" noChangeArrowheads="1"/>
          </p:cNvSpPr>
          <p:nvPr>
            <p:ph type="sldNum" sz="quarter" idx="12"/>
          </p:nvPr>
        </p:nvSpPr>
        <p:spPr>
          <a:ln/>
        </p:spPr>
        <p:txBody>
          <a:bodyPr/>
          <a:lstStyle>
            <a:lvl1pPr>
              <a:defRPr/>
            </a:lvl1pPr>
          </a:lstStyle>
          <a:p>
            <a:pPr>
              <a:defRPr/>
            </a:pPr>
            <a:fld id="{FBD9409E-6734-4B0D-B04F-6A851CFB5C5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เนื้อหา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Rectangle 4105"/>
          <p:cNvSpPr>
            <a:spLocks noGrp="1" noChangeArrowheads="1"/>
          </p:cNvSpPr>
          <p:nvPr>
            <p:ph type="dt" sz="half" idx="10"/>
          </p:nvPr>
        </p:nvSpPr>
        <p:spPr>
          <a:ln/>
        </p:spPr>
        <p:txBody>
          <a:bodyPr/>
          <a:lstStyle>
            <a:lvl1pPr>
              <a:defRPr/>
            </a:lvl1pPr>
          </a:lstStyle>
          <a:p>
            <a:pPr>
              <a:defRPr/>
            </a:pPr>
            <a:endParaRPr lang="en-US"/>
          </a:p>
        </p:txBody>
      </p:sp>
      <p:sp>
        <p:nvSpPr>
          <p:cNvPr id="6" name="Rectangle 4106"/>
          <p:cNvSpPr>
            <a:spLocks noGrp="1" noChangeArrowheads="1"/>
          </p:cNvSpPr>
          <p:nvPr>
            <p:ph type="ftr" sz="quarter" idx="11"/>
          </p:nvPr>
        </p:nvSpPr>
        <p:spPr>
          <a:ln/>
        </p:spPr>
        <p:txBody>
          <a:bodyPr/>
          <a:lstStyle>
            <a:lvl1pPr>
              <a:defRPr/>
            </a:lvl1pPr>
          </a:lstStyle>
          <a:p>
            <a:pPr>
              <a:defRPr/>
            </a:pPr>
            <a:endParaRPr lang="en-US"/>
          </a:p>
        </p:txBody>
      </p:sp>
      <p:sp>
        <p:nvSpPr>
          <p:cNvPr id="7" name="Rectangle 4107"/>
          <p:cNvSpPr>
            <a:spLocks noGrp="1" noChangeArrowheads="1"/>
          </p:cNvSpPr>
          <p:nvPr>
            <p:ph type="sldNum" sz="quarter" idx="12"/>
          </p:nvPr>
        </p:nvSpPr>
        <p:spPr>
          <a:ln/>
        </p:spPr>
        <p:txBody>
          <a:bodyPr/>
          <a:lstStyle>
            <a:lvl1pPr>
              <a:defRPr/>
            </a:lvl1pPr>
          </a:lstStyle>
          <a:p>
            <a:pPr>
              <a:defRPr/>
            </a:pPr>
            <a:fld id="{9A677303-690C-4878-939B-07A50D5E1B3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4638"/>
            <a:ext cx="8229600" cy="1143000"/>
          </a:xfrm>
        </p:spPr>
        <p:txBody>
          <a:bodyPr/>
          <a:lstStyle>
            <a:lvl1pPr>
              <a:defRPr/>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4" name="ตัวยึดเนื้อหา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ข้อความ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6" name="ตัวยึดเนื้อหา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7" name="Rectangle 4105"/>
          <p:cNvSpPr>
            <a:spLocks noGrp="1" noChangeArrowheads="1"/>
          </p:cNvSpPr>
          <p:nvPr>
            <p:ph type="dt" sz="half" idx="10"/>
          </p:nvPr>
        </p:nvSpPr>
        <p:spPr>
          <a:ln/>
        </p:spPr>
        <p:txBody>
          <a:bodyPr/>
          <a:lstStyle>
            <a:lvl1pPr>
              <a:defRPr/>
            </a:lvl1pPr>
          </a:lstStyle>
          <a:p>
            <a:pPr>
              <a:defRPr/>
            </a:pPr>
            <a:endParaRPr lang="en-US"/>
          </a:p>
        </p:txBody>
      </p:sp>
      <p:sp>
        <p:nvSpPr>
          <p:cNvPr id="8" name="Rectangle 4106"/>
          <p:cNvSpPr>
            <a:spLocks noGrp="1" noChangeArrowheads="1"/>
          </p:cNvSpPr>
          <p:nvPr>
            <p:ph type="ftr" sz="quarter" idx="11"/>
          </p:nvPr>
        </p:nvSpPr>
        <p:spPr>
          <a:ln/>
        </p:spPr>
        <p:txBody>
          <a:bodyPr/>
          <a:lstStyle>
            <a:lvl1pPr>
              <a:defRPr/>
            </a:lvl1pPr>
          </a:lstStyle>
          <a:p>
            <a:pPr>
              <a:defRPr/>
            </a:pPr>
            <a:endParaRPr lang="en-US"/>
          </a:p>
        </p:txBody>
      </p:sp>
      <p:sp>
        <p:nvSpPr>
          <p:cNvPr id="9" name="Rectangle 4107"/>
          <p:cNvSpPr>
            <a:spLocks noGrp="1" noChangeArrowheads="1"/>
          </p:cNvSpPr>
          <p:nvPr>
            <p:ph type="sldNum" sz="quarter" idx="12"/>
          </p:nvPr>
        </p:nvSpPr>
        <p:spPr>
          <a:ln/>
        </p:spPr>
        <p:txBody>
          <a:bodyPr/>
          <a:lstStyle>
            <a:lvl1pPr>
              <a:defRPr/>
            </a:lvl1pPr>
          </a:lstStyle>
          <a:p>
            <a:pPr>
              <a:defRPr/>
            </a:pPr>
            <a:fld id="{0E23F12A-E23F-4E59-ABC2-F8F9B9DACF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Rectangle 4105"/>
          <p:cNvSpPr>
            <a:spLocks noGrp="1" noChangeArrowheads="1"/>
          </p:cNvSpPr>
          <p:nvPr>
            <p:ph type="dt" sz="half" idx="10"/>
          </p:nvPr>
        </p:nvSpPr>
        <p:spPr>
          <a:ln/>
        </p:spPr>
        <p:txBody>
          <a:bodyPr/>
          <a:lstStyle>
            <a:lvl1pPr>
              <a:defRPr/>
            </a:lvl1pPr>
          </a:lstStyle>
          <a:p>
            <a:pPr>
              <a:defRPr/>
            </a:pPr>
            <a:endParaRPr lang="en-US"/>
          </a:p>
        </p:txBody>
      </p:sp>
      <p:sp>
        <p:nvSpPr>
          <p:cNvPr id="4" name="Rectangle 4106"/>
          <p:cNvSpPr>
            <a:spLocks noGrp="1" noChangeArrowheads="1"/>
          </p:cNvSpPr>
          <p:nvPr>
            <p:ph type="ftr" sz="quarter" idx="11"/>
          </p:nvPr>
        </p:nvSpPr>
        <p:spPr>
          <a:ln/>
        </p:spPr>
        <p:txBody>
          <a:bodyPr/>
          <a:lstStyle>
            <a:lvl1pPr>
              <a:defRPr/>
            </a:lvl1pPr>
          </a:lstStyle>
          <a:p>
            <a:pPr>
              <a:defRPr/>
            </a:pPr>
            <a:endParaRPr lang="en-US"/>
          </a:p>
        </p:txBody>
      </p:sp>
      <p:sp>
        <p:nvSpPr>
          <p:cNvPr id="5" name="Rectangle 4107"/>
          <p:cNvSpPr>
            <a:spLocks noGrp="1" noChangeArrowheads="1"/>
          </p:cNvSpPr>
          <p:nvPr>
            <p:ph type="sldNum" sz="quarter" idx="12"/>
          </p:nvPr>
        </p:nvSpPr>
        <p:spPr>
          <a:ln/>
        </p:spPr>
        <p:txBody>
          <a:bodyPr/>
          <a:lstStyle>
            <a:lvl1pPr>
              <a:defRPr/>
            </a:lvl1pPr>
          </a:lstStyle>
          <a:p>
            <a:pPr>
              <a:defRPr/>
            </a:pPr>
            <a:fld id="{B2348151-63C4-4DED-B55A-1D23BAC6296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Rectangle 4105"/>
          <p:cNvSpPr>
            <a:spLocks noGrp="1" noChangeArrowheads="1"/>
          </p:cNvSpPr>
          <p:nvPr>
            <p:ph type="dt" sz="half" idx="10"/>
          </p:nvPr>
        </p:nvSpPr>
        <p:spPr>
          <a:ln/>
        </p:spPr>
        <p:txBody>
          <a:bodyPr/>
          <a:lstStyle>
            <a:lvl1pPr>
              <a:defRPr/>
            </a:lvl1pPr>
          </a:lstStyle>
          <a:p>
            <a:pPr>
              <a:defRPr/>
            </a:pPr>
            <a:endParaRPr lang="en-US"/>
          </a:p>
        </p:txBody>
      </p:sp>
      <p:sp>
        <p:nvSpPr>
          <p:cNvPr id="3" name="Rectangle 4106"/>
          <p:cNvSpPr>
            <a:spLocks noGrp="1" noChangeArrowheads="1"/>
          </p:cNvSpPr>
          <p:nvPr>
            <p:ph type="ftr" sz="quarter" idx="11"/>
          </p:nvPr>
        </p:nvSpPr>
        <p:spPr>
          <a:ln/>
        </p:spPr>
        <p:txBody>
          <a:bodyPr/>
          <a:lstStyle>
            <a:lvl1pPr>
              <a:defRPr/>
            </a:lvl1pPr>
          </a:lstStyle>
          <a:p>
            <a:pPr>
              <a:defRPr/>
            </a:pPr>
            <a:endParaRPr lang="en-US"/>
          </a:p>
        </p:txBody>
      </p:sp>
      <p:sp>
        <p:nvSpPr>
          <p:cNvPr id="4" name="Rectangle 4107"/>
          <p:cNvSpPr>
            <a:spLocks noGrp="1" noChangeArrowheads="1"/>
          </p:cNvSpPr>
          <p:nvPr>
            <p:ph type="sldNum" sz="quarter" idx="12"/>
          </p:nvPr>
        </p:nvSpPr>
        <p:spPr>
          <a:ln/>
        </p:spPr>
        <p:txBody>
          <a:bodyPr/>
          <a:lstStyle>
            <a:lvl1pPr>
              <a:defRPr/>
            </a:lvl1pPr>
          </a:lstStyle>
          <a:p>
            <a:pPr>
              <a:defRPr/>
            </a:pPr>
            <a:fld id="{5BE443B2-EEC0-487E-AAB4-85A6423BAB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3008313" cy="1162050"/>
          </a:xfrm>
        </p:spPr>
        <p:txBody>
          <a:bodyPr/>
          <a:lstStyle>
            <a:lvl1pPr algn="l">
              <a:defRPr sz="2000" b="1"/>
            </a:lvl1p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ข้อความ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Rectangle 4105"/>
          <p:cNvSpPr>
            <a:spLocks noGrp="1" noChangeArrowheads="1"/>
          </p:cNvSpPr>
          <p:nvPr>
            <p:ph type="dt" sz="half" idx="10"/>
          </p:nvPr>
        </p:nvSpPr>
        <p:spPr>
          <a:ln/>
        </p:spPr>
        <p:txBody>
          <a:bodyPr/>
          <a:lstStyle>
            <a:lvl1pPr>
              <a:defRPr/>
            </a:lvl1pPr>
          </a:lstStyle>
          <a:p>
            <a:pPr>
              <a:defRPr/>
            </a:pPr>
            <a:endParaRPr lang="en-US"/>
          </a:p>
        </p:txBody>
      </p:sp>
      <p:sp>
        <p:nvSpPr>
          <p:cNvPr id="6" name="Rectangle 4106"/>
          <p:cNvSpPr>
            <a:spLocks noGrp="1" noChangeArrowheads="1"/>
          </p:cNvSpPr>
          <p:nvPr>
            <p:ph type="ftr" sz="quarter" idx="11"/>
          </p:nvPr>
        </p:nvSpPr>
        <p:spPr>
          <a:ln/>
        </p:spPr>
        <p:txBody>
          <a:bodyPr/>
          <a:lstStyle>
            <a:lvl1pPr>
              <a:defRPr/>
            </a:lvl1pPr>
          </a:lstStyle>
          <a:p>
            <a:pPr>
              <a:defRPr/>
            </a:pPr>
            <a:endParaRPr lang="en-US"/>
          </a:p>
        </p:txBody>
      </p:sp>
      <p:sp>
        <p:nvSpPr>
          <p:cNvPr id="7" name="Rectangle 4107"/>
          <p:cNvSpPr>
            <a:spLocks noGrp="1" noChangeArrowheads="1"/>
          </p:cNvSpPr>
          <p:nvPr>
            <p:ph type="sldNum" sz="quarter" idx="12"/>
          </p:nvPr>
        </p:nvSpPr>
        <p:spPr>
          <a:ln/>
        </p:spPr>
        <p:txBody>
          <a:bodyPr/>
          <a:lstStyle>
            <a:lvl1pPr>
              <a:defRPr/>
            </a:lvl1pPr>
          </a:lstStyle>
          <a:p>
            <a:pPr>
              <a:defRPr/>
            </a:pPr>
            <a:fld id="{ABC42CC2-0A46-47DE-9357-7FFFBFD1B1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92288" y="4800600"/>
            <a:ext cx="5486400" cy="566738"/>
          </a:xfrm>
        </p:spPr>
        <p:txBody>
          <a:bodyPr/>
          <a:lstStyle>
            <a:lvl1pPr algn="l">
              <a:defRPr sz="2000" b="1"/>
            </a:lvl1pPr>
          </a:lstStyle>
          <a:p>
            <a:r>
              <a:rPr lang="th-TH" smtClean="0"/>
              <a:t>คลิกเพื่อแก้ไขลักษณะชื่อเรื่องต้นแบบ</a:t>
            </a:r>
            <a:endParaRPr lang="th-TH"/>
          </a:p>
        </p:txBody>
      </p:sp>
      <p:sp>
        <p:nvSpPr>
          <p:cNvPr id="3" name="ตัวยึดรูปภาพ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smtClean="0"/>
          </a:p>
        </p:txBody>
      </p:sp>
      <p:sp>
        <p:nvSpPr>
          <p:cNvPr id="4" name="ตัวยึดข้อความ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Rectangle 4105"/>
          <p:cNvSpPr>
            <a:spLocks noGrp="1" noChangeArrowheads="1"/>
          </p:cNvSpPr>
          <p:nvPr>
            <p:ph type="dt" sz="half" idx="10"/>
          </p:nvPr>
        </p:nvSpPr>
        <p:spPr>
          <a:ln/>
        </p:spPr>
        <p:txBody>
          <a:bodyPr/>
          <a:lstStyle>
            <a:lvl1pPr>
              <a:defRPr/>
            </a:lvl1pPr>
          </a:lstStyle>
          <a:p>
            <a:pPr>
              <a:defRPr/>
            </a:pPr>
            <a:endParaRPr lang="en-US"/>
          </a:p>
        </p:txBody>
      </p:sp>
      <p:sp>
        <p:nvSpPr>
          <p:cNvPr id="6" name="Rectangle 4106"/>
          <p:cNvSpPr>
            <a:spLocks noGrp="1" noChangeArrowheads="1"/>
          </p:cNvSpPr>
          <p:nvPr>
            <p:ph type="ftr" sz="quarter" idx="11"/>
          </p:nvPr>
        </p:nvSpPr>
        <p:spPr>
          <a:ln/>
        </p:spPr>
        <p:txBody>
          <a:bodyPr/>
          <a:lstStyle>
            <a:lvl1pPr>
              <a:defRPr/>
            </a:lvl1pPr>
          </a:lstStyle>
          <a:p>
            <a:pPr>
              <a:defRPr/>
            </a:pPr>
            <a:endParaRPr lang="en-US"/>
          </a:p>
        </p:txBody>
      </p:sp>
      <p:sp>
        <p:nvSpPr>
          <p:cNvPr id="7" name="Rectangle 4107"/>
          <p:cNvSpPr>
            <a:spLocks noGrp="1" noChangeArrowheads="1"/>
          </p:cNvSpPr>
          <p:nvPr>
            <p:ph type="sldNum" sz="quarter" idx="12"/>
          </p:nvPr>
        </p:nvSpPr>
        <p:spPr>
          <a:ln/>
        </p:spPr>
        <p:txBody>
          <a:bodyPr/>
          <a:lstStyle>
            <a:lvl1pPr>
              <a:defRPr/>
            </a:lvl1pPr>
          </a:lstStyle>
          <a:p>
            <a:pPr>
              <a:defRPr/>
            </a:pPr>
            <a:fld id="{96CB4EED-876E-439A-8F0B-CD9AFB5523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4098"/>
          <p:cNvGrpSpPr>
            <a:grpSpLocks/>
          </p:cNvGrpSpPr>
          <p:nvPr/>
        </p:nvGrpSpPr>
        <p:grpSpPr bwMode="auto">
          <a:xfrm>
            <a:off x="457200" y="992188"/>
            <a:ext cx="8153400" cy="1600200"/>
            <a:chOff x="288" y="625"/>
            <a:chExt cx="5136" cy="1008"/>
          </a:xfrm>
        </p:grpSpPr>
        <p:sp>
          <p:nvSpPr>
            <p:cNvPr id="312323" name="Arc 4099"/>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th-TH"/>
            </a:p>
          </p:txBody>
        </p:sp>
        <p:sp>
          <p:nvSpPr>
            <p:cNvPr id="312324" name="Arc 4100"/>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th-TH"/>
            </a:p>
          </p:txBody>
        </p:sp>
        <p:sp>
          <p:nvSpPr>
            <p:cNvPr id="312325" name="Arc 4101"/>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th-TH"/>
            </a:p>
          </p:txBody>
        </p:sp>
        <p:sp>
          <p:nvSpPr>
            <p:cNvPr id="312326" name="AutoShape 4102"/>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th-TH"/>
            </a:p>
          </p:txBody>
        </p:sp>
      </p:grpSp>
      <p:sp>
        <p:nvSpPr>
          <p:cNvPr id="4099" name="Rectangle 4103"/>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4100" name="Rectangle 4104"/>
          <p:cNvSpPr>
            <a:spLocks noGrp="1" noChangeArrowheads="1"/>
          </p:cNvSpPr>
          <p:nvPr>
            <p:ph type="body" idx="1"/>
          </p:nvPr>
        </p:nvSpPr>
        <p:spPr bwMode="auto">
          <a:xfrm>
            <a:off x="685800" y="2057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2329" name="Rectangle 4105"/>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600" b="0"/>
            </a:lvl1pPr>
          </a:lstStyle>
          <a:p>
            <a:pPr>
              <a:defRPr/>
            </a:pPr>
            <a:endParaRPr lang="en-US"/>
          </a:p>
        </p:txBody>
      </p:sp>
      <p:sp>
        <p:nvSpPr>
          <p:cNvPr id="312330" name="Rectangle 4106"/>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00" b="0"/>
            </a:lvl1pPr>
          </a:lstStyle>
          <a:p>
            <a:pPr>
              <a:defRPr/>
            </a:pPr>
            <a:endParaRPr lang="en-US"/>
          </a:p>
        </p:txBody>
      </p:sp>
      <p:sp>
        <p:nvSpPr>
          <p:cNvPr id="312331" name="Rectangle 4107"/>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600" b="0"/>
            </a:lvl1pPr>
          </a:lstStyle>
          <a:p>
            <a:pPr>
              <a:defRPr/>
            </a:pPr>
            <a:fld id="{8635B115-12B5-4889-8A76-F38D5AB60F8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Angsana New" pitchFamily="18" charset="-34"/>
          <a:cs typeface="Angsana New" pitchFamily="18" charset="-34"/>
        </a:defRPr>
      </a:lvl2pPr>
      <a:lvl3pPr algn="r" rtl="0" eaLnBrk="0" fontAlgn="base" hangingPunct="0">
        <a:spcBef>
          <a:spcPct val="0"/>
        </a:spcBef>
        <a:spcAft>
          <a:spcPct val="0"/>
        </a:spcAft>
        <a:defRPr sz="4400" i="1">
          <a:solidFill>
            <a:schemeClr val="tx2"/>
          </a:solidFill>
          <a:latin typeface="Angsana New" pitchFamily="18" charset="-34"/>
          <a:cs typeface="Angsana New" pitchFamily="18" charset="-34"/>
        </a:defRPr>
      </a:lvl3pPr>
      <a:lvl4pPr algn="r" rtl="0" eaLnBrk="0" fontAlgn="base" hangingPunct="0">
        <a:spcBef>
          <a:spcPct val="0"/>
        </a:spcBef>
        <a:spcAft>
          <a:spcPct val="0"/>
        </a:spcAft>
        <a:defRPr sz="4400" i="1">
          <a:solidFill>
            <a:schemeClr val="tx2"/>
          </a:solidFill>
          <a:latin typeface="Angsana New" pitchFamily="18" charset="-34"/>
          <a:cs typeface="Angsana New" pitchFamily="18" charset="-34"/>
        </a:defRPr>
      </a:lvl4pPr>
      <a:lvl5pPr algn="r" rtl="0" eaLnBrk="0" fontAlgn="base" hangingPunct="0">
        <a:spcBef>
          <a:spcPct val="0"/>
        </a:spcBef>
        <a:spcAft>
          <a:spcPct val="0"/>
        </a:spcAft>
        <a:defRPr sz="4400" i="1">
          <a:solidFill>
            <a:schemeClr val="tx2"/>
          </a:solidFill>
          <a:latin typeface="Angsana New" pitchFamily="18" charset="-34"/>
          <a:cs typeface="Angsana New" pitchFamily="18" charset="-34"/>
        </a:defRPr>
      </a:lvl5pPr>
      <a:lvl6pPr marL="457200" algn="r" rtl="0" eaLnBrk="0" fontAlgn="base" hangingPunct="0">
        <a:spcBef>
          <a:spcPct val="0"/>
        </a:spcBef>
        <a:spcAft>
          <a:spcPct val="0"/>
        </a:spcAft>
        <a:defRPr sz="4400" i="1">
          <a:solidFill>
            <a:schemeClr val="tx2"/>
          </a:solidFill>
          <a:latin typeface="Angsana New" pitchFamily="18" charset="-34"/>
          <a:cs typeface="Angsana New" pitchFamily="18" charset="-34"/>
        </a:defRPr>
      </a:lvl6pPr>
      <a:lvl7pPr marL="914400" algn="r" rtl="0" eaLnBrk="0" fontAlgn="base" hangingPunct="0">
        <a:spcBef>
          <a:spcPct val="0"/>
        </a:spcBef>
        <a:spcAft>
          <a:spcPct val="0"/>
        </a:spcAft>
        <a:defRPr sz="4400" i="1">
          <a:solidFill>
            <a:schemeClr val="tx2"/>
          </a:solidFill>
          <a:latin typeface="Angsana New" pitchFamily="18" charset="-34"/>
          <a:cs typeface="Angsana New" pitchFamily="18" charset="-34"/>
        </a:defRPr>
      </a:lvl7pPr>
      <a:lvl8pPr marL="1371600" algn="r" rtl="0" eaLnBrk="0" fontAlgn="base" hangingPunct="0">
        <a:spcBef>
          <a:spcPct val="0"/>
        </a:spcBef>
        <a:spcAft>
          <a:spcPct val="0"/>
        </a:spcAft>
        <a:defRPr sz="4400" i="1">
          <a:solidFill>
            <a:schemeClr val="tx2"/>
          </a:solidFill>
          <a:latin typeface="Angsana New" pitchFamily="18" charset="-34"/>
          <a:cs typeface="Angsana New" pitchFamily="18" charset="-34"/>
        </a:defRPr>
      </a:lvl8pPr>
      <a:lvl9pPr marL="1828800" algn="r" rtl="0" eaLnBrk="0" fontAlgn="base" hangingPunct="0">
        <a:spcBef>
          <a:spcPct val="0"/>
        </a:spcBef>
        <a:spcAft>
          <a:spcPct val="0"/>
        </a:spcAft>
        <a:defRPr sz="4400" i="1">
          <a:solidFill>
            <a:schemeClr val="tx2"/>
          </a:solidFill>
          <a:latin typeface="Angsana New" pitchFamily="18" charset="-34"/>
          <a:cs typeface="Angsana New" pitchFamily="18" charset="-34"/>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cs typeface="+mn-cs"/>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cs typeface="+mn-cs"/>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cs typeface="+mn-cs"/>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X&amp;start=0&amp;oi=define&amp;q=http://wordnet.princeton.edu/perl/webwn%3Fs%3Dquality&amp;usg=AFQjCNEeu5bBozOUJqqGCBcWDu5phgU8bw"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www.google.com/url?sa=X&amp;start=6&amp;oi=define&amp;q=http://en.wikipedia.org/wiki/Quality&amp;usg=AFQjCNGq-Ey4TCEFCHwXvsn8pxytul2Erw"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google.com/url?sa=X&amp;start=12&amp;oi=define&amp;q=http://ahds.ac.uk/history/creating/guides/gis/sect101.html&amp;usg=AFQjCNFh3JxJp72UVWNJDrJ1N2pglSMoHA" TargetMode="External"/><Relationship Id="rId3" Type="http://schemas.openxmlformats.org/officeDocument/2006/relationships/hyperlink" Target="http://www.google.com/url?sa=X&amp;start=7&amp;oi=define&amp;q=http://en.wikipedia.org/wiki/Quality+(album)&amp;usg=AFQjCNHpiJxnj5Jffd8pfLUU9j-jnR7LFw" TargetMode="External"/><Relationship Id="rId7" Type="http://schemas.openxmlformats.org/officeDocument/2006/relationships/hyperlink" Target="http://www.google.com/url?sa=X&amp;start=11&amp;oi=define&amp;q=http://www.aph.gov.au/DPS/publications/anrep2003/glossary.html&amp;usg=AFQjCNEhpC_tpMSKdjZS_LR1NOW7v-CJqw"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www.google.com/url?sa=X&amp;start=10&amp;oi=define&amp;q=http://www.sedgeband.com/glossary.html&amp;usg=AFQjCNF3MhosvdfUUqFGZ-uIgi26JJc9aw" TargetMode="External"/><Relationship Id="rId5" Type="http://schemas.openxmlformats.org/officeDocument/2006/relationships/hyperlink" Target="http://www.google.com/url?sa=X&amp;start=9&amp;oi=define&amp;q=http://www.gmpallet.com/glossary/&amp;usg=AFQjCNFew_bk6hVK6y7aZkFIxv8HUyrQGA" TargetMode="External"/><Relationship Id="rId10" Type="http://schemas.openxmlformats.org/officeDocument/2006/relationships/hyperlink" Target="http://www.google.com/url?sa=X&amp;start=14&amp;oi=define&amp;q=http://it.csumb.edu/departments/data/glossary.html&amp;usg=AFQjCNH1kP8agIcn5i_9HHNorIvDFOpI-w" TargetMode="External"/><Relationship Id="rId4" Type="http://schemas.openxmlformats.org/officeDocument/2006/relationships/hyperlink" Target="http://www.google.com/url?sa=X&amp;start=8&amp;oi=define&amp;q=http://strategis.ic.gc.ca/epic/site/stco-levc.nsf/en/h_qw00037e.html&amp;usg=AFQjCNEtCkRcCIS2tdnZ97VmL3dgK3zOPQ" TargetMode="External"/><Relationship Id="rId9" Type="http://schemas.openxmlformats.org/officeDocument/2006/relationships/hyperlink" Target="http://www.google.com/url?sa=X&amp;start=13&amp;oi=define&amp;q=http://www.esperanzaproperties.com/glossary.php%3Fletter%3Dq%26PHPSESSID%3D626941316c1ee38df076b31c5172f678&amp;usg=AFQjCNF2wip-ewt49fgSXkn01jNXcUlH7g"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google.com/url?sa=X&amp;start=20&amp;oi=define&amp;q=http://bass2000.bagn.obs-mip.fr/New2003/Pages/thesaurus2001.html&amp;usg=AFQjCNEn4i1_x8WS6dVEERHAkTEgVzjNCg" TargetMode="External"/><Relationship Id="rId3" Type="http://schemas.openxmlformats.org/officeDocument/2006/relationships/hyperlink" Target="http://www.google.com/url?sa=X&amp;start=15&amp;oi=define&amp;q=http://www.apassion4jazz.net/glossary4.html&amp;usg=AFQjCNG3OiCOkl3Dd2BqQNThuKNpQLklJQ" TargetMode="External"/><Relationship Id="rId7" Type="http://schemas.openxmlformats.org/officeDocument/2006/relationships/hyperlink" Target="http://www.acromag.com/aa_terms.cf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www.google.com/url?sa=X&amp;start=18&amp;oi=define&amp;q=http://www.webometrics.info/glossary.html&amp;usg=AFQjCNF-gmdax3Jg_0RXnHtdR8hIjMLdbA" TargetMode="External"/><Relationship Id="rId11" Type="http://schemas.openxmlformats.org/officeDocument/2006/relationships/hyperlink" Target="http://www.google.com/url?sa=X&amp;start=23&amp;oi=define&amp;q=http://physics.usc.edu/solar/FITS.html&amp;usg=AFQjCNHvMiVaPpJLcFAL4OUVMtbDZKhwow" TargetMode="External"/><Relationship Id="rId5" Type="http://schemas.openxmlformats.org/officeDocument/2006/relationships/hyperlink" Target="http://www.google.com/url?sa=X&amp;start=17&amp;oi=define&amp;q=http://www.pcpao.org/glossary_contents.html&amp;usg=AFQjCNFOl2B30nPP2QPOZMpKszOH6zQs0w" TargetMode="External"/><Relationship Id="rId10" Type="http://schemas.openxmlformats.org/officeDocument/2006/relationships/hyperlink" Target="http://www.google.com/url?sa=X&amp;start=22&amp;oi=define&amp;q=http://www.unizg.hr/tempusprojects/glossary.htm&amp;usg=AFQjCNFe1Uee4vxotvZXYQ_538PdKZagpw" TargetMode="External"/><Relationship Id="rId4" Type="http://schemas.openxmlformats.org/officeDocument/2006/relationships/hyperlink" Target="http://www.google.com/url?sa=X&amp;start=16&amp;oi=define&amp;q=http://www.wiley.com/legacy/wileychi/ecc/publish.html&amp;usg=AFQjCNEBrNIx1Mtf_jNwJ5enELB2_e8Z9Q" TargetMode="External"/><Relationship Id="rId9" Type="http://schemas.openxmlformats.org/officeDocument/2006/relationships/hyperlink" Target="http://www.google.com/url?sa=X&amp;start=21&amp;oi=define&amp;q=http://www.absorbentprinting.com/help/glossary.php&amp;usg=AFQjCNHJwMdml8yxnlUmmj92yuF7KHkRUw"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google.com/url?sa=X&amp;start=29&amp;oi=define&amp;q=http://www.winediva.com.au/articles/a-zwineterms.asp&amp;usg=AFQjCNGaYG4dSzj6isIpGa3j7NsZha6Kdg" TargetMode="External"/><Relationship Id="rId3" Type="http://schemas.openxmlformats.org/officeDocument/2006/relationships/hyperlink" Target="http://www.google.com/url?sa=X&amp;start=24&amp;oi=define&amp;q=http://www.mmd.admin.state.mn.us/mn06008.htm&amp;usg=AFQjCNGLLBrxo_GfuxZfiev90vV2zIlvEg" TargetMode="External"/><Relationship Id="rId7" Type="http://schemas.openxmlformats.org/officeDocument/2006/relationships/hyperlink" Target="http://www.google.com/url?sa=X&amp;start=28&amp;oi=define&amp;q=http://www.bright.net/~jclarke/kant/princip1.html&amp;usg=AFQjCNG4-YUgxomy7JpiefpqW6szYG3ngQ"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www.google.com/url?sa=X&amp;start=27&amp;oi=define&amp;q=http://www.groundwater.org/kc/kidsvocab.html&amp;usg=AFQjCNFdI81Ocdatw7SGwuNw8EsE2Uuk4Q" TargetMode="External"/><Relationship Id="rId11" Type="http://schemas.openxmlformats.org/officeDocument/2006/relationships/hyperlink" Target="http://www.google.com/url?sa=X&amp;start=32&amp;oi=define&amp;q=https://www.cu.edu/psc/purchasing/vendor/po-terms.html&amp;usg=AFQjCNEjyH1WCfTOncPUnj_DCCmGSUXJdA" TargetMode="External"/><Relationship Id="rId5" Type="http://schemas.openxmlformats.org/officeDocument/2006/relationships/hyperlink" Target="http://www.google.com/url?sa=X&amp;start=26&amp;oi=define&amp;q=http://www.xrt.upenn.edu/Glossary.shtml&amp;usg=AFQjCNFH4OEGXUetdbVEYImrhbNyGjZ4-A" TargetMode="External"/><Relationship Id="rId10" Type="http://schemas.openxmlformats.org/officeDocument/2006/relationships/hyperlink" Target="http://www.google.com/url?sa=X&amp;start=31&amp;oi=define&amp;q=http://lib.nmsu.edu/instruction/healthsci/vocab.html&amp;usg=AFQjCNEEwg3QfXJ_kwDFHF2yST9P8R9FRw" TargetMode="External"/><Relationship Id="rId4" Type="http://schemas.openxmlformats.org/officeDocument/2006/relationships/hyperlink" Target="http://www.google.com/url?sa=X&amp;start=25&amp;oi=define&amp;q=http://www.vmec.org/glossary/&amp;usg=AFQjCNGd3ecrKAFE0H-G6KZf7fqP2w7KHg" TargetMode="External"/><Relationship Id="rId9" Type="http://schemas.openxmlformats.org/officeDocument/2006/relationships/hyperlink" Target="http://www.google.com/url?sa=X&amp;start=30&amp;oi=define&amp;q=http://www.gaumer.com/Tech_glossary.pasp&amp;usg=AFQjCNHZPVQwm1iZIctmyGGYGSopWgbpPQ"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_______Microsoft_Office_Word_97_-_20031.doc"/></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qalecture/QAlecture/&#3609;&#3636;&#3618;&#3634;&#3617;.doc" TargetMode="External"/><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hyperlink" Target="../../../../qalecture/QAlecture/&#3604;&#3633;&#3594;&#3609;&#3637;&#3588;&#3603;&#3632;.xl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_______Microsoft_Office_Word_97_-_20032.doc"/></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ChangeArrowheads="1"/>
          </p:cNvSpPr>
          <p:nvPr/>
        </p:nvSpPr>
        <p:spPr bwMode="auto">
          <a:xfrm>
            <a:off x="2357438" y="5105400"/>
            <a:ext cx="6176962" cy="1066800"/>
          </a:xfrm>
          <a:prstGeom prst="roundRect">
            <a:avLst>
              <a:gd name="adj" fmla="val 16667"/>
            </a:avLst>
          </a:prstGeom>
          <a:solidFill>
            <a:srgbClr val="66FFFF"/>
          </a:solidFill>
          <a:ln w="9525">
            <a:round/>
            <a:headEnd/>
            <a:tailEnd/>
          </a:ln>
          <a:scene3d>
            <a:camera prst="legacyObliqueTopRight"/>
            <a:lightRig rig="legacyFlat3" dir="b"/>
          </a:scene3d>
          <a:sp3d extrusionH="430200" prstMaterial="legacyMatte">
            <a:bevelT w="13500" h="13500" prst="angle"/>
            <a:bevelB w="13500" h="13500" prst="angle"/>
            <a:extrusionClr>
              <a:srgbClr val="66FFFF"/>
            </a:extrusionClr>
          </a:sp3d>
        </p:spPr>
        <p:txBody>
          <a:bodyPr wrap="none" anchor="ctr">
            <a:flatTx/>
          </a:bodyPr>
          <a:lstStyle/>
          <a:p>
            <a:endParaRPr lang="en-US" sz="4400">
              <a:solidFill>
                <a:srgbClr val="FF3300"/>
              </a:solidFill>
            </a:endParaRPr>
          </a:p>
        </p:txBody>
      </p:sp>
      <p:sp>
        <p:nvSpPr>
          <p:cNvPr id="157699" name="Rectangle 3"/>
          <p:cNvSpPr>
            <a:spLocks noChangeArrowheads="1"/>
          </p:cNvSpPr>
          <p:nvPr/>
        </p:nvSpPr>
        <p:spPr bwMode="auto">
          <a:xfrm>
            <a:off x="304800" y="1066800"/>
            <a:ext cx="8458200" cy="3352800"/>
          </a:xfrm>
          <a:prstGeom prst="rect">
            <a:avLst/>
          </a:prstGeom>
          <a:solidFill>
            <a:srgbClr val="9900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00CC"/>
            </a:extrusionClr>
          </a:sp3d>
        </p:spPr>
        <p:txBody>
          <a:bodyPr wrap="none" anchor="ctr">
            <a:flatTx/>
          </a:bodyPr>
          <a:lstStyle/>
          <a:p>
            <a:r>
              <a:rPr lang="en-US" sz="7200"/>
              <a:t> </a:t>
            </a:r>
          </a:p>
        </p:txBody>
      </p:sp>
      <p:sp>
        <p:nvSpPr>
          <p:cNvPr id="157700" name="Text Box 4"/>
          <p:cNvSpPr txBox="1">
            <a:spLocks noChangeArrowheads="1"/>
          </p:cNvSpPr>
          <p:nvPr/>
        </p:nvSpPr>
        <p:spPr bwMode="auto">
          <a:xfrm>
            <a:off x="2571750" y="5229225"/>
            <a:ext cx="5961063" cy="708025"/>
          </a:xfrm>
          <a:prstGeom prst="rect">
            <a:avLst/>
          </a:prstGeom>
          <a:noFill/>
          <a:ln w="9525">
            <a:noFill/>
            <a:miter lim="800000"/>
            <a:headEnd/>
            <a:tailEnd/>
          </a:ln>
        </p:spPr>
        <p:txBody>
          <a:bodyPr>
            <a:spAutoFit/>
          </a:bodyPr>
          <a:lstStyle/>
          <a:p>
            <a:pPr algn="l">
              <a:spcBef>
                <a:spcPct val="50000"/>
              </a:spcBef>
            </a:pPr>
            <a:r>
              <a:rPr lang="th-TH" sz="4000">
                <a:solidFill>
                  <a:srgbClr val="660033"/>
                </a:solidFill>
              </a:rPr>
              <a:t>หลักสูตรเลขานุการคณะกรรมการประเมิน  </a:t>
            </a:r>
            <a:endParaRPr lang="th-TH" sz="2800">
              <a:solidFill>
                <a:srgbClr val="660033"/>
              </a:solidFill>
            </a:endParaRPr>
          </a:p>
        </p:txBody>
      </p:sp>
      <p:sp>
        <p:nvSpPr>
          <p:cNvPr id="6149" name="Text Box 6"/>
          <p:cNvSpPr txBox="1">
            <a:spLocks noChangeArrowheads="1"/>
          </p:cNvSpPr>
          <p:nvPr/>
        </p:nvSpPr>
        <p:spPr bwMode="auto">
          <a:xfrm>
            <a:off x="457200" y="1600200"/>
            <a:ext cx="8266113" cy="2195513"/>
          </a:xfrm>
          <a:prstGeom prst="rect">
            <a:avLst/>
          </a:prstGeom>
          <a:noFill/>
          <a:ln w="12700">
            <a:noFill/>
            <a:miter lim="800000"/>
            <a:headEnd type="none" w="sm" len="sm"/>
            <a:tailEnd type="none" w="sm" len="sm"/>
          </a:ln>
        </p:spPr>
        <p:txBody>
          <a:bodyPr wrap="none">
            <a:spAutoFit/>
          </a:bodyPr>
          <a:lstStyle/>
          <a:p>
            <a:r>
              <a:rPr lang="th-TH" sz="6600">
                <a:solidFill>
                  <a:srgbClr val="FFFF00"/>
                </a:solidFill>
              </a:rPr>
              <a:t> การประกันคุณภาพการศึกษาภายใน</a:t>
            </a:r>
          </a:p>
          <a:p>
            <a:r>
              <a:rPr lang="th-TH" sz="7200">
                <a:solidFill>
                  <a:srgbClr val="FFFF00"/>
                </a:solidFill>
              </a:rPr>
              <a:t>ระดับอุดมศึกษา</a:t>
            </a:r>
          </a:p>
        </p:txBody>
      </p:sp>
      <p:sp>
        <p:nvSpPr>
          <p:cNvPr id="6150" name="Text Box 7"/>
          <p:cNvSpPr txBox="1">
            <a:spLocks noChangeArrowheads="1"/>
          </p:cNvSpPr>
          <p:nvPr/>
        </p:nvSpPr>
        <p:spPr bwMode="auto">
          <a:xfrm>
            <a:off x="4525963" y="2406650"/>
            <a:ext cx="434975" cy="1098550"/>
          </a:xfrm>
          <a:prstGeom prst="rect">
            <a:avLst/>
          </a:prstGeom>
          <a:noFill/>
          <a:ln w="12700">
            <a:noFill/>
            <a:miter lim="800000"/>
            <a:headEnd type="none" w="sm" len="sm"/>
            <a:tailEnd type="none" w="sm" len="sm"/>
          </a:ln>
        </p:spPr>
        <p:txBody>
          <a:bodyPr wrap="none">
            <a:spAutoFit/>
          </a:bodyPr>
          <a:lstStyle/>
          <a:p>
            <a:r>
              <a:rPr lang="en-US" sz="5400"/>
              <a:t> </a:t>
            </a:r>
            <a:r>
              <a:rPr lang="en-US" sz="6600"/>
              <a:t> </a:t>
            </a:r>
            <a:endParaRPr lang="en-US" sz="600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57699"/>
                                        </p:tgtEl>
                                        <p:attrNameLst>
                                          <p:attrName>style.visibility</p:attrName>
                                        </p:attrNameLst>
                                      </p:cBhvr>
                                      <p:to>
                                        <p:strVal val="visible"/>
                                      </p:to>
                                    </p:set>
                                    <p:anim calcmode="lin" valueType="num">
                                      <p:cBhvr additive="base">
                                        <p:cTn id="7" dur="500" fill="hold"/>
                                        <p:tgtEl>
                                          <p:spTgt spid="157699"/>
                                        </p:tgtEl>
                                        <p:attrNameLst>
                                          <p:attrName>ppt_x</p:attrName>
                                        </p:attrNameLst>
                                      </p:cBhvr>
                                      <p:tavLst>
                                        <p:tav tm="0">
                                          <p:val>
                                            <p:strVal val="1+#ppt_w/2"/>
                                          </p:val>
                                        </p:tav>
                                        <p:tav tm="100000">
                                          <p:val>
                                            <p:strVal val="#ppt_x"/>
                                          </p:val>
                                        </p:tav>
                                      </p:tavLst>
                                    </p:anim>
                                    <p:anim calcmode="lin" valueType="num">
                                      <p:cBhvr additive="base">
                                        <p:cTn id="8" dur="500" fill="hold"/>
                                        <p:tgtEl>
                                          <p:spTgt spid="15769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57700"/>
                                        </p:tgtEl>
                                        <p:attrNameLst>
                                          <p:attrName>style.visibility</p:attrName>
                                        </p:attrNameLst>
                                      </p:cBhvr>
                                      <p:to>
                                        <p:strVal val="visible"/>
                                      </p:to>
                                    </p:set>
                                    <p:anim calcmode="lin" valueType="num">
                                      <p:cBhvr additive="base">
                                        <p:cTn id="12" dur="500" fill="hold"/>
                                        <p:tgtEl>
                                          <p:spTgt spid="157700"/>
                                        </p:tgtEl>
                                        <p:attrNameLst>
                                          <p:attrName>ppt_x</p:attrName>
                                        </p:attrNameLst>
                                      </p:cBhvr>
                                      <p:tavLst>
                                        <p:tav tm="0">
                                          <p:val>
                                            <p:strVal val="0-#ppt_w/2"/>
                                          </p:val>
                                        </p:tav>
                                        <p:tav tm="100000">
                                          <p:val>
                                            <p:strVal val="#ppt_x"/>
                                          </p:val>
                                        </p:tav>
                                      </p:tavLst>
                                    </p:anim>
                                    <p:anim calcmode="lin" valueType="num">
                                      <p:cBhvr additive="base">
                                        <p:cTn id="13" dur="500" fill="hold"/>
                                        <p:tgtEl>
                                          <p:spTgt spid="1577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animBg="1" autoUpdateAnimBg="0"/>
      <p:bldP spid="15770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99"/>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8600" y="609600"/>
            <a:ext cx="9296400" cy="6094413"/>
          </a:xfrm>
          <a:prstGeom prst="rect">
            <a:avLst/>
          </a:prstGeom>
          <a:noFill/>
          <a:ln w="9525">
            <a:noFill/>
            <a:miter lim="800000"/>
            <a:headEnd/>
            <a:tailEnd/>
          </a:ln>
        </p:spPr>
        <p:txBody>
          <a:bodyPr>
            <a:spAutoFit/>
          </a:bodyPr>
          <a:lstStyle/>
          <a:p>
            <a:pPr eaLnBrk="1" hangingPunct="1"/>
            <a:r>
              <a:rPr lang="en-US" sz="1800">
                <a:solidFill>
                  <a:srgbClr val="FFFF00"/>
                </a:solidFill>
                <a:latin typeface="Arial" pitchFamily="34" charset="0"/>
              </a:rPr>
              <a:t>Definitions of quality on the Web:</a:t>
            </a:r>
            <a:endParaRPr lang="en-US" sz="1800">
              <a:solidFill>
                <a:srgbClr val="FFFF00"/>
              </a:solidFill>
              <a:latin typeface="Times New Roman" pitchFamily="18" charset="0"/>
              <a:cs typeface="Times New Roman" pitchFamily="18" charset="0"/>
            </a:endParaRPr>
          </a:p>
          <a:p>
            <a:pPr lvl="1" algn="l">
              <a:buFontTx/>
              <a:buChar char="•"/>
            </a:pPr>
            <a:r>
              <a:rPr lang="en-US" sz="1600" b="0">
                <a:solidFill>
                  <a:srgbClr val="FFFF00"/>
                </a:solidFill>
                <a:latin typeface="Arial" pitchFamily="34" charset="0"/>
              </a:rPr>
              <a:t> an essential and distinguishing attribute of something or someone; "the quality of mercy is not strained"--Shakespeare </a:t>
            </a:r>
            <a:endParaRPr lang="en-US" sz="2000" b="0">
              <a:solidFill>
                <a:srgbClr val="FFFF00"/>
              </a:solidFill>
              <a:latin typeface="Times New Roman" pitchFamily="18" charset="0"/>
            </a:endParaRPr>
          </a:p>
          <a:p>
            <a:pPr lvl="1" algn="l">
              <a:buFontTx/>
              <a:buChar char="•"/>
            </a:pPr>
            <a:r>
              <a:rPr lang="en-US" sz="1600" b="0">
                <a:solidFill>
                  <a:srgbClr val="FFFF00"/>
                </a:solidFill>
                <a:latin typeface="Arial" pitchFamily="34" charset="0"/>
              </a:rPr>
              <a:t> a degree or grade of excellence or worth; "the quality of students has risen"; "an executive of low caliber" </a:t>
            </a:r>
            <a:endParaRPr lang="en-US" sz="2000" b="0">
              <a:solidFill>
                <a:srgbClr val="FFFF00"/>
              </a:solidFill>
              <a:latin typeface="Times New Roman" pitchFamily="18" charset="0"/>
            </a:endParaRPr>
          </a:p>
          <a:p>
            <a:pPr lvl="1" algn="l">
              <a:buFontTx/>
              <a:buChar char="•"/>
            </a:pPr>
            <a:r>
              <a:rPr lang="en-US" sz="1600" b="0">
                <a:solidFill>
                  <a:srgbClr val="FFFF00"/>
                </a:solidFill>
                <a:latin typeface="Arial" pitchFamily="34" charset="0"/>
              </a:rPr>
              <a:t> a characteristic property that defines the apparent individual nature of something; "each town has a quality all its own"; "the radical character of our demands" </a:t>
            </a:r>
            <a:endParaRPr lang="en-US" sz="2000" b="0">
              <a:solidFill>
                <a:srgbClr val="FFFF00"/>
              </a:solidFill>
              <a:latin typeface="Times New Roman" pitchFamily="18" charset="0"/>
            </a:endParaRPr>
          </a:p>
          <a:p>
            <a:pPr lvl="1" algn="l">
              <a:buFontTx/>
              <a:buChar char="•"/>
            </a:pPr>
            <a:r>
              <a:rPr lang="en-US" sz="1600" b="0">
                <a:solidFill>
                  <a:srgbClr val="FFFF00"/>
                </a:solidFill>
                <a:latin typeface="Arial" pitchFamily="34" charset="0"/>
              </a:rPr>
              <a:t> timbre: (music) the distinctive property of a complex sound (a voice or noise or musical sound); "the timbre of her soprano was rich and lovely"; "the muffled tones of the broken bell summoned them to meet" </a:t>
            </a:r>
            <a:endParaRPr lang="en-US" sz="2000" b="0">
              <a:solidFill>
                <a:srgbClr val="FFFF00"/>
              </a:solidFill>
              <a:latin typeface="Times New Roman" pitchFamily="18" charset="0"/>
            </a:endParaRPr>
          </a:p>
          <a:p>
            <a:pPr lvl="1" algn="l">
              <a:buFontTx/>
              <a:buChar char="•"/>
            </a:pPr>
            <a:r>
              <a:rPr lang="en-US" sz="1600" b="0">
                <a:solidFill>
                  <a:srgbClr val="FFFF00"/>
                </a:solidFill>
                <a:latin typeface="Arial" pitchFamily="34" charset="0"/>
              </a:rPr>
              <a:t> choice: of superior grade; "choice wines"; "prime beef"; "prize carnations"; "quality paper"; "select peaches" </a:t>
            </a:r>
            <a:endParaRPr lang="en-US" sz="2000" b="0">
              <a:solidFill>
                <a:srgbClr val="FFFF00"/>
              </a:solidFill>
              <a:latin typeface="Times New Roman" pitchFamily="18" charset="0"/>
            </a:endParaRPr>
          </a:p>
          <a:p>
            <a:pPr lvl="1" algn="l">
              <a:buFontTx/>
              <a:buChar char="•"/>
            </a:pPr>
            <a:r>
              <a:rPr lang="en-US" sz="1600" b="0">
                <a:solidFill>
                  <a:srgbClr val="FFFF00"/>
                </a:solidFill>
                <a:latin typeface="Arial" pitchFamily="34" charset="0"/>
              </a:rPr>
              <a:t> of high social status; "people of quality"; "a quality family" </a:t>
            </a:r>
            <a:br>
              <a:rPr lang="en-US" sz="1600" b="0">
                <a:solidFill>
                  <a:srgbClr val="FFFF00"/>
                </a:solidFill>
                <a:latin typeface="Arial" pitchFamily="34" charset="0"/>
              </a:rPr>
            </a:br>
            <a:r>
              <a:rPr lang="en-US" sz="1600" b="0">
                <a:solidFill>
                  <a:srgbClr val="FFFF00"/>
                </a:solidFill>
                <a:latin typeface="Arial" pitchFamily="34" charset="0"/>
                <a:hlinkClick r:id="rId3"/>
              </a:rPr>
              <a:t>wordnet.princeton.edu/perl/webwn</a:t>
            </a:r>
            <a:r>
              <a:rPr lang="en-US" sz="2000" b="0">
                <a:solidFill>
                  <a:srgbClr val="FFFF00"/>
                </a:solidFill>
                <a:latin typeface="Arial" pitchFamily="34" charset="0"/>
              </a:rPr>
              <a:t> </a:t>
            </a:r>
            <a:endParaRPr lang="en-US" sz="4000" b="0">
              <a:solidFill>
                <a:srgbClr val="FFFF00"/>
              </a:solidFill>
              <a:latin typeface="Times New Roman" pitchFamily="18" charset="0"/>
            </a:endParaRPr>
          </a:p>
          <a:p>
            <a:pPr lvl="1" algn="l">
              <a:buFontTx/>
              <a:buChar char="•"/>
            </a:pPr>
            <a:r>
              <a:rPr lang="en-US" sz="1600" b="0">
                <a:solidFill>
                  <a:srgbClr val="FFFF00"/>
                </a:solidFill>
                <a:latin typeface="Arial" pitchFamily="34" charset="0"/>
              </a:rPr>
              <a:t> Quality can refer to: # A specific characteristic of an object (the qualities of ice - i.e. its properties)# The essence of an object (the quality of ice - i.e. "iceness")# The achievement or excellence of an object (good quality ice - i.e. not of inferior grade)# The meaning of excellence ...</a:t>
            </a:r>
            <a:br>
              <a:rPr lang="en-US" sz="1600" b="0">
                <a:solidFill>
                  <a:srgbClr val="FFFF00"/>
                </a:solidFill>
                <a:latin typeface="Arial" pitchFamily="34" charset="0"/>
              </a:rPr>
            </a:br>
            <a:r>
              <a:rPr lang="en-US" sz="1600" b="0">
                <a:solidFill>
                  <a:srgbClr val="FFFF00"/>
                </a:solidFill>
                <a:latin typeface="Arial" pitchFamily="34" charset="0"/>
                <a:hlinkClick r:id="rId4"/>
              </a:rPr>
              <a:t>en.wikipedia.org/wiki/Quality</a:t>
            </a:r>
            <a:r>
              <a:rPr lang="en-US" sz="2000" b="0">
                <a:solidFill>
                  <a:srgbClr val="FFFF00"/>
                </a:solidFill>
                <a:latin typeface="Arial" pitchFamily="34" charset="0"/>
              </a:rPr>
              <a:t> </a:t>
            </a:r>
            <a:endParaRPr lang="en-US" sz="4000" b="0">
              <a:solidFill>
                <a:srgbClr val="FFFF00"/>
              </a:solidFill>
              <a:latin typeface="Times New Roman" pitchFamily="18" charset="0"/>
            </a:endParaRPr>
          </a:p>
          <a:p>
            <a:pPr algn="l"/>
            <a:endParaRPr lang="en-US" sz="4000" b="0">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99"/>
        </a:solidFill>
        <a:effectLst/>
      </p:bgPr>
    </p:bg>
    <p:spTree>
      <p:nvGrpSpPr>
        <p:cNvPr id="1" name=""/>
        <p:cNvGrpSpPr/>
        <p:nvPr/>
      </p:nvGrpSpPr>
      <p:grpSpPr>
        <a:xfrm>
          <a:off x="0" y="0"/>
          <a:ext cx="0" cy="0"/>
          <a:chOff x="0" y="0"/>
          <a:chExt cx="0" cy="0"/>
        </a:xfrm>
      </p:grpSpPr>
      <p:sp>
        <p:nvSpPr>
          <p:cNvPr id="15362" name="Rectangle 3074"/>
          <p:cNvSpPr>
            <a:spLocks noChangeArrowheads="1"/>
          </p:cNvSpPr>
          <p:nvPr/>
        </p:nvSpPr>
        <p:spPr bwMode="auto">
          <a:xfrm>
            <a:off x="0" y="0"/>
            <a:ext cx="9144000" cy="6832600"/>
          </a:xfrm>
          <a:prstGeom prst="rect">
            <a:avLst/>
          </a:prstGeom>
          <a:noFill/>
          <a:ln w="9525">
            <a:noFill/>
            <a:miter lim="800000"/>
            <a:headEnd/>
            <a:tailEnd/>
          </a:ln>
        </p:spPr>
        <p:txBody>
          <a:bodyPr>
            <a:spAutoFit/>
          </a:bodyPr>
          <a:lstStyle/>
          <a:p>
            <a:pPr algn="l" eaLnBrk="1" hangingPunct="1"/>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Quality is rapper Talib Kweli's second album. It was released on December 16, 2002 under Rawkus Records. It had much critical acclaim and had some commercial appeal from the song "Get By" produced by Kanye West. </a:t>
            </a:r>
            <a:br>
              <a:rPr lang="en-US" sz="1200" b="0">
                <a:solidFill>
                  <a:srgbClr val="FFFF00"/>
                </a:solidFill>
                <a:latin typeface="Arial" pitchFamily="34" charset="0"/>
              </a:rPr>
            </a:br>
            <a:r>
              <a:rPr lang="en-US" sz="1200" b="0">
                <a:solidFill>
                  <a:srgbClr val="FFFF00"/>
                </a:solidFill>
                <a:latin typeface="Arial" pitchFamily="34" charset="0"/>
                <a:hlinkClick r:id="rId3"/>
              </a:rPr>
              <a:t>en.wikipedia.org/wiki/Quality (album)</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 totality of features and characteristics of a product or service that bear on its ability to satisfy stated or implied needs.</a:t>
            </a:r>
            <a:br>
              <a:rPr lang="en-US" sz="1200" b="0">
                <a:solidFill>
                  <a:srgbClr val="FFFF00"/>
                </a:solidFill>
                <a:latin typeface="Arial" pitchFamily="34" charset="0"/>
              </a:rPr>
            </a:br>
            <a:r>
              <a:rPr lang="en-US" sz="1200" b="0">
                <a:solidFill>
                  <a:srgbClr val="FFFF00"/>
                </a:solidFill>
                <a:latin typeface="Arial" pitchFamily="34" charset="0"/>
                <a:hlinkClick r:id="rId4"/>
              </a:rPr>
              <a:t>strategis.ic.gc.ca/epic/site/stco-levc.nsf/en/h_qw00037e.html</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Consistent performance of a uniform product meeting the customer's needs for economy and function</a:t>
            </a:r>
            <a:br>
              <a:rPr lang="en-US" sz="1200" b="0">
                <a:solidFill>
                  <a:srgbClr val="FFFF00"/>
                </a:solidFill>
                <a:latin typeface="Arial" pitchFamily="34" charset="0"/>
              </a:rPr>
            </a:br>
            <a:r>
              <a:rPr lang="en-US" sz="1200" b="0">
                <a:solidFill>
                  <a:srgbClr val="FFFF00"/>
                </a:solidFill>
                <a:latin typeface="Arial" pitchFamily="34" charset="0"/>
                <a:hlinkClick r:id="rId5"/>
              </a:rPr>
              <a:t>www.gmpallet.com/glossary/</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In publishing parlance, the word quality in reference to a book category (such as quality fiction) or format (quality paperback) is a term of art - individual works or lines so described are presented as outstanding products.</a:t>
            </a:r>
            <a:br>
              <a:rPr lang="en-US" sz="1200" b="0">
                <a:solidFill>
                  <a:srgbClr val="FFFF00"/>
                </a:solidFill>
                <a:latin typeface="Arial" pitchFamily="34" charset="0"/>
              </a:rPr>
            </a:br>
            <a:r>
              <a:rPr lang="en-US" sz="1200" b="0">
                <a:solidFill>
                  <a:srgbClr val="FFFF00"/>
                </a:solidFill>
                <a:latin typeface="Arial" pitchFamily="34" charset="0"/>
                <a:hlinkClick r:id="rId6"/>
              </a:rPr>
              <a:t>www.sedgeband.com/glossary.html</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Relates to the characteristics by which customers or stakeholders judge an organisation, product or service. Assessment of quality involves use of information gathered from interested parties to identify differences between user's expectations and experiences.</a:t>
            </a:r>
            <a:br>
              <a:rPr lang="en-US" sz="1200" b="0">
                <a:solidFill>
                  <a:srgbClr val="FFFF00"/>
                </a:solidFill>
                <a:latin typeface="Arial" pitchFamily="34" charset="0"/>
              </a:rPr>
            </a:br>
            <a:r>
              <a:rPr lang="en-US" sz="1200" b="0">
                <a:solidFill>
                  <a:srgbClr val="FFFF00"/>
                </a:solidFill>
                <a:latin typeface="Arial" pitchFamily="34" charset="0"/>
                <a:hlinkClick r:id="rId7"/>
              </a:rPr>
              <a:t>www.aph.gov.au/DPS/publications/anrep2003/glossary.html</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In the context of GIS data, quality usually refers to how fit the data are for a particular purpose.</a:t>
            </a:r>
            <a:br>
              <a:rPr lang="en-US" sz="1200" b="0">
                <a:solidFill>
                  <a:srgbClr val="FFFF00"/>
                </a:solidFill>
                <a:latin typeface="Arial" pitchFamily="34" charset="0"/>
              </a:rPr>
            </a:br>
            <a:r>
              <a:rPr lang="en-US" sz="1200" b="0">
                <a:solidFill>
                  <a:srgbClr val="FFFF00"/>
                </a:solidFill>
                <a:latin typeface="Arial" pitchFamily="34" charset="0"/>
                <a:hlinkClick r:id="rId8"/>
              </a:rPr>
              <a:t>ahds.ac.uk/history/creating/guides/gis/sect101.html</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 degree of excellence of a thing.</a:t>
            </a:r>
            <a:br>
              <a:rPr lang="en-US" sz="1200" b="0">
                <a:solidFill>
                  <a:srgbClr val="FFFF00"/>
                </a:solidFill>
                <a:latin typeface="Arial" pitchFamily="34" charset="0"/>
              </a:rPr>
            </a:br>
            <a:r>
              <a:rPr lang="en-US" sz="1200" b="0">
                <a:solidFill>
                  <a:srgbClr val="FFFF00"/>
                </a:solidFill>
                <a:latin typeface="Arial" pitchFamily="34" charset="0"/>
                <a:hlinkClick r:id="rId9"/>
              </a:rPr>
              <a:t>www.esperanzaproperties.com/glossary.php</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 absence of any defect. The characteristics of a system that conforms to the original design. A system of quality would have the following characteristics: 1. Maintainability (easy to add new functions), 2. Conformance to specifications (fulfilling end user requirements), 3. ...</a:t>
            </a:r>
            <a:br>
              <a:rPr lang="en-US" sz="1200" b="0">
                <a:solidFill>
                  <a:srgbClr val="FFFF00"/>
                </a:solidFill>
                <a:latin typeface="Arial" pitchFamily="34" charset="0"/>
              </a:rPr>
            </a:br>
            <a:r>
              <a:rPr lang="en-US" sz="1200" b="0">
                <a:solidFill>
                  <a:srgbClr val="FFFF00"/>
                </a:solidFill>
                <a:latin typeface="Arial" pitchFamily="34" charset="0"/>
                <a:hlinkClick r:id="rId10"/>
              </a:rPr>
              <a:t>it.csumb.edu/departments/data/glossary.html</a:t>
            </a:r>
            <a:r>
              <a:rPr lang="en-US" sz="1600" b="0">
                <a:solidFill>
                  <a:srgbClr val="FFFF00"/>
                </a:solidFill>
                <a:latin typeface="Arial" pitchFamily="34" charset="0"/>
              </a:rPr>
              <a:t> </a:t>
            </a:r>
            <a:endParaRPr lang="en-US" b="0">
              <a:solidFill>
                <a:srgbClr val="FFFF00"/>
              </a:solidFill>
              <a:latin typeface="Times New Roman" pitchFamily="18" charset="0"/>
            </a:endParaRPr>
          </a:p>
          <a:p>
            <a:pPr algn="l"/>
            <a:endParaRPr lang="en-US" b="0">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99"/>
        </a:solidFill>
        <a:effectLst/>
      </p:bgPr>
    </p:bg>
    <p:spTree>
      <p:nvGrpSpPr>
        <p:cNvPr id="1" name=""/>
        <p:cNvGrpSpPr/>
        <p:nvPr/>
      </p:nvGrpSpPr>
      <p:grpSpPr>
        <a:xfrm>
          <a:off x="0" y="0"/>
          <a:ext cx="0" cy="0"/>
          <a:chOff x="0" y="0"/>
          <a:chExt cx="0" cy="0"/>
        </a:xfrm>
      </p:grpSpPr>
      <p:sp>
        <p:nvSpPr>
          <p:cNvPr id="16386" name="Rectangle 1026"/>
          <p:cNvSpPr>
            <a:spLocks noChangeArrowheads="1"/>
          </p:cNvSpPr>
          <p:nvPr/>
        </p:nvSpPr>
        <p:spPr bwMode="auto">
          <a:xfrm>
            <a:off x="0" y="333375"/>
            <a:ext cx="9144000" cy="6000750"/>
          </a:xfrm>
          <a:prstGeom prst="rect">
            <a:avLst/>
          </a:prstGeom>
          <a:noFill/>
          <a:ln w="9525">
            <a:noFill/>
            <a:miter lim="800000"/>
            <a:headEnd/>
            <a:tailEnd/>
          </a:ln>
        </p:spPr>
        <p:txBody>
          <a:bodyPr>
            <a:spAutoFit/>
          </a:bodyPr>
          <a:lstStyle/>
          <a:p>
            <a:pPr algn="l" eaLnBrk="1" hangingPunct="1"/>
            <a:endParaRPr lang="en-US" sz="1200"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 character of a chord given by its third, fifth, and seventh. The qualities are major, dominant, minor, tonic minor, half-diminished and diminished. In theory augmented major and augmented (dominant) would also be 'qualities' but they are usually just considered alterations.</a:t>
            </a:r>
            <a:br>
              <a:rPr lang="en-US" sz="1200" b="0">
                <a:solidFill>
                  <a:srgbClr val="FFFF00"/>
                </a:solidFill>
                <a:latin typeface="Arial" pitchFamily="34" charset="0"/>
              </a:rPr>
            </a:br>
            <a:r>
              <a:rPr lang="en-US" sz="1200" b="0">
                <a:solidFill>
                  <a:srgbClr val="FFFF00"/>
                </a:solidFill>
                <a:latin typeface="Arial" pitchFamily="34" charset="0"/>
                <a:hlinkClick r:id="rId3"/>
              </a:rPr>
              <a:t>www.apassion4jazz.net/glossary4.html</a:t>
            </a:r>
            <a:r>
              <a:rPr lang="en-US" sz="1200" b="0">
                <a:solidFill>
                  <a:srgbClr val="FFFF00"/>
                </a:solidFill>
                <a:latin typeface="Arial" pitchFamily="34" charset="0"/>
              </a:rPr>
              <a:t> </a:t>
            </a:r>
            <a:endParaRPr lang="en-US" sz="1200"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Wiley Publications are known for their quality of content and high standards of production.</a:t>
            </a:r>
            <a:br>
              <a:rPr lang="en-US" sz="1200" b="0">
                <a:solidFill>
                  <a:srgbClr val="FFFF00"/>
                </a:solidFill>
                <a:latin typeface="Arial" pitchFamily="34" charset="0"/>
              </a:rPr>
            </a:br>
            <a:r>
              <a:rPr lang="en-US" sz="1200" b="0">
                <a:solidFill>
                  <a:srgbClr val="FFFF00"/>
                </a:solidFill>
                <a:latin typeface="Arial" pitchFamily="34" charset="0"/>
                <a:hlinkClick r:id="rId4"/>
              </a:rPr>
              <a:t>www.wiley.com/legacy/wileychi/ecc/publish.html</a:t>
            </a:r>
            <a:r>
              <a:rPr lang="en-US" sz="1200" b="0">
                <a:solidFill>
                  <a:srgbClr val="FFFF00"/>
                </a:solidFill>
                <a:latin typeface="Arial" pitchFamily="34" charset="0"/>
              </a:rPr>
              <a:t> </a:t>
            </a:r>
            <a:endParaRPr lang="en-US" sz="1200"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A subjective classification of a structure intended to describe materials used, workmanship, architectural attractiveness, functional design, and the like.</a:t>
            </a:r>
            <a:br>
              <a:rPr lang="en-US" sz="1200" b="0">
                <a:solidFill>
                  <a:srgbClr val="FFFF00"/>
                </a:solidFill>
                <a:latin typeface="Arial" pitchFamily="34" charset="0"/>
              </a:rPr>
            </a:br>
            <a:r>
              <a:rPr lang="en-US" sz="1200" b="0">
                <a:solidFill>
                  <a:srgbClr val="FFFF00"/>
                </a:solidFill>
                <a:latin typeface="Arial" pitchFamily="34" charset="0"/>
                <a:hlinkClick r:id="rId5"/>
              </a:rPr>
              <a:t>www.pcpao.org/glossary_contents.html</a:t>
            </a:r>
            <a:r>
              <a:rPr lang="en-US" sz="1200" b="0">
                <a:solidFill>
                  <a:srgbClr val="FFFF00"/>
                </a:solidFill>
                <a:latin typeface="Arial" pitchFamily="34" charset="0"/>
              </a:rPr>
              <a:t> </a:t>
            </a:r>
            <a:endParaRPr lang="en-US" sz="1200"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We advice against the use of the rankings as global or partial indicator of quality. Impact or visibility describes better our aims, but in the particular context of promotion of open and universal access to the scientific activities and results through the Web.</a:t>
            </a:r>
            <a:br>
              <a:rPr lang="en-US" sz="1200" b="0">
                <a:solidFill>
                  <a:srgbClr val="FFFF00"/>
                </a:solidFill>
                <a:latin typeface="Arial" pitchFamily="34" charset="0"/>
              </a:rPr>
            </a:br>
            <a:r>
              <a:rPr lang="en-US" sz="1200" b="0">
                <a:solidFill>
                  <a:srgbClr val="FFFF00"/>
                </a:solidFill>
                <a:latin typeface="Arial" pitchFamily="34" charset="0"/>
                <a:hlinkClick r:id="rId6"/>
              </a:rPr>
              <a:t>www.webometrics.info/glossary.html</a:t>
            </a:r>
            <a:r>
              <a:rPr lang="en-US" sz="1200" b="0">
                <a:solidFill>
                  <a:srgbClr val="FFFF00"/>
                </a:solidFill>
                <a:latin typeface="Arial" pitchFamily="34" charset="0"/>
              </a:rPr>
              <a:t> </a:t>
            </a:r>
            <a:endParaRPr lang="en-US" sz="1200"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All Acromag products undergo rigid quality control procedures to ensure compliance with our published specifications. Customers are welcome to observe our standard inspection procedures at a nominal charge. </a:t>
            </a:r>
            <a:r>
              <a:rPr lang="en-US" sz="1200" b="0">
                <a:solidFill>
                  <a:srgbClr val="FFFF00"/>
                </a:solidFill>
                <a:latin typeface="Arial" pitchFamily="34" charset="0"/>
                <a:hlinkClick r:id="rId7"/>
              </a:rPr>
              <a:t>www.acromag.com/aa_terms.cfm</a:t>
            </a:r>
            <a:r>
              <a:rPr lang="en-US" sz="1200" b="0">
                <a:solidFill>
                  <a:srgbClr val="FFFF00"/>
                </a:solidFill>
                <a:latin typeface="Arial" pitchFamily="34" charset="0"/>
              </a:rPr>
              <a:t> </a:t>
            </a:r>
            <a:endParaRPr lang="en-US" sz="1200"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Definition: The percentage of data obtained that is "good" (eg not affected by clouds) Data Type: integer Possible Values: 0 &lt;= x &lt;= 100 Default: none Origin: WSC Instrument: Source: Rate of change: per sequence Comment: Never used. See the Warning page.</a:t>
            </a:r>
            <a:br>
              <a:rPr lang="en-US" sz="1200" b="0">
                <a:solidFill>
                  <a:srgbClr val="FFFF00"/>
                </a:solidFill>
                <a:latin typeface="Arial" pitchFamily="34" charset="0"/>
              </a:rPr>
            </a:br>
            <a:r>
              <a:rPr lang="en-US" sz="1200" b="0">
                <a:solidFill>
                  <a:srgbClr val="FFFF00"/>
                </a:solidFill>
                <a:latin typeface="Arial" pitchFamily="34" charset="0"/>
                <a:hlinkClick r:id="rId8"/>
              </a:rPr>
              <a:t>bass2000.bagn.obs-mip.fr/New2003/Pages/thesaurus2001.html</a:t>
            </a:r>
            <a:r>
              <a:rPr lang="en-US" sz="1200" b="0">
                <a:solidFill>
                  <a:srgbClr val="FFFF00"/>
                </a:solidFill>
                <a:latin typeface="Arial" pitchFamily="34" charset="0"/>
              </a:rPr>
              <a:t> </a:t>
            </a:r>
            <a:endParaRPr lang="en-US" sz="1200"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Absorbent, Ink.</a:t>
            </a:r>
            <a:br>
              <a:rPr lang="en-US" sz="1200" b="0">
                <a:solidFill>
                  <a:srgbClr val="FFFF00"/>
                </a:solidFill>
                <a:latin typeface="Arial" pitchFamily="34" charset="0"/>
              </a:rPr>
            </a:br>
            <a:r>
              <a:rPr lang="en-US" sz="1200" b="0">
                <a:solidFill>
                  <a:srgbClr val="FFFF00"/>
                </a:solidFill>
                <a:latin typeface="Arial" pitchFamily="34" charset="0"/>
                <a:hlinkClick r:id="rId9"/>
              </a:rPr>
              <a:t>www.absorbentprinting.com/help/glossary.php</a:t>
            </a:r>
            <a:r>
              <a:rPr lang="en-US" sz="1200" b="0">
                <a:solidFill>
                  <a:srgbClr val="FFFF00"/>
                </a:solidFill>
                <a:latin typeface="Arial" pitchFamily="34" charset="0"/>
              </a:rPr>
              <a:t> </a:t>
            </a:r>
            <a:endParaRPr lang="en-US" sz="1200"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 totality of an entity</a:t>
            </a:r>
            <a:r>
              <a:rPr lang="en-US" sz="1200" b="0">
                <a:solidFill>
                  <a:srgbClr val="FFFF00"/>
                </a:solidFill>
                <a:latin typeface="Times New Roman" pitchFamily="18" charset="0"/>
              </a:rPr>
              <a:t>’</a:t>
            </a:r>
            <a:r>
              <a:rPr lang="en-US" sz="1200" b="0">
                <a:solidFill>
                  <a:srgbClr val="FFFF00"/>
                </a:solidFill>
                <a:latin typeface="Arial" pitchFamily="34" charset="0"/>
              </a:rPr>
              <a:t>s properties which make it capable of satisfying an expressed or hypothetic need, that is, acceptability or suitability for a given purpose;</a:t>
            </a:r>
            <a:br>
              <a:rPr lang="en-US" sz="1200" b="0">
                <a:solidFill>
                  <a:srgbClr val="FFFF00"/>
                </a:solidFill>
                <a:latin typeface="Arial" pitchFamily="34" charset="0"/>
              </a:rPr>
            </a:br>
            <a:r>
              <a:rPr lang="en-US" sz="1200" b="0">
                <a:solidFill>
                  <a:srgbClr val="FFFF00"/>
                </a:solidFill>
                <a:latin typeface="Arial" pitchFamily="34" charset="0"/>
                <a:hlinkClick r:id="rId10"/>
              </a:rPr>
              <a:t>www.unizg.hr/tempusprojects/glossary.htm</a:t>
            </a:r>
            <a:r>
              <a:rPr lang="en-US" sz="1200" b="0">
                <a:solidFill>
                  <a:srgbClr val="FFFF00"/>
                </a:solidFill>
                <a:latin typeface="Arial" pitchFamily="34" charset="0"/>
              </a:rPr>
              <a:t> </a:t>
            </a:r>
            <a:endParaRPr lang="en-US" sz="1200"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Status summary. Scale runs from 0 - 10. This value is determined by 'sigma = int(VEL_RES/VEL_RMS)'. If 'sigma' is 3 standard deviations or less, the QUALITY value is '0' and the image is clean and sharp. ...</a:t>
            </a:r>
            <a:br>
              <a:rPr lang="en-US" sz="1200" b="0">
                <a:solidFill>
                  <a:srgbClr val="FFFF00"/>
                </a:solidFill>
                <a:latin typeface="Arial" pitchFamily="34" charset="0"/>
              </a:rPr>
            </a:br>
            <a:r>
              <a:rPr lang="en-US" sz="1200" b="0">
                <a:solidFill>
                  <a:srgbClr val="FFFF00"/>
                </a:solidFill>
                <a:latin typeface="Arial" pitchFamily="34" charset="0"/>
                <a:hlinkClick r:id="rId11"/>
              </a:rPr>
              <a:t>physics.usc.edu/solar/FITS.html</a:t>
            </a:r>
            <a:r>
              <a:rPr lang="en-US" sz="1200" b="0">
                <a:solidFill>
                  <a:srgbClr val="FFFF00"/>
                </a:solidFill>
                <a:latin typeface="Arial" pitchFamily="34" charset="0"/>
              </a:rPr>
              <a:t> </a:t>
            </a:r>
            <a:endParaRPr lang="en-US" sz="1200" b="0">
              <a:solidFill>
                <a:srgbClr val="FFFF00"/>
              </a:solidFill>
              <a:latin typeface="Times New Roman" pitchFamily="18" charset="0"/>
            </a:endParaRPr>
          </a:p>
          <a:p>
            <a:pPr algn="l"/>
            <a:endParaRPr lang="en-US" sz="1200" b="0">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99"/>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9750" y="0"/>
            <a:ext cx="8172450" cy="6616700"/>
          </a:xfrm>
          <a:prstGeom prst="rect">
            <a:avLst/>
          </a:prstGeom>
          <a:noFill/>
          <a:ln w="9525">
            <a:noFill/>
            <a:miter lim="800000"/>
            <a:headEnd/>
            <a:tailEnd/>
          </a:ln>
        </p:spPr>
        <p:txBody>
          <a:bodyPr>
            <a:spAutoFit/>
          </a:bodyPr>
          <a:lstStyle/>
          <a:p>
            <a:pPr algn="l" eaLnBrk="1" hangingPunct="1"/>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 composite of material attributes, including performance features and characteristic, of a product or service to satisfy a given need.</a:t>
            </a:r>
            <a:br>
              <a:rPr lang="en-US" sz="1200" b="0">
                <a:solidFill>
                  <a:srgbClr val="FFFF00"/>
                </a:solidFill>
                <a:latin typeface="Arial" pitchFamily="34" charset="0"/>
              </a:rPr>
            </a:br>
            <a:r>
              <a:rPr lang="en-US" sz="1200" b="0">
                <a:solidFill>
                  <a:srgbClr val="FFFF00"/>
                </a:solidFill>
                <a:latin typeface="Arial" pitchFamily="34" charset="0"/>
                <a:hlinkClick r:id="rId3"/>
              </a:rPr>
              <a:t>www.mmd.admin.state.mn.us/mn06008.htm</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Meeting expectation and requirements, stated and un-stated, of the customer.</a:t>
            </a:r>
            <a:br>
              <a:rPr lang="en-US" sz="1200" b="0">
                <a:solidFill>
                  <a:srgbClr val="FFFF00"/>
                </a:solidFill>
                <a:latin typeface="Arial" pitchFamily="34" charset="0"/>
              </a:rPr>
            </a:br>
            <a:r>
              <a:rPr lang="en-US" sz="1200" b="0">
                <a:solidFill>
                  <a:srgbClr val="FFFF00"/>
                </a:solidFill>
                <a:latin typeface="Arial" pitchFamily="34" charset="0"/>
                <a:hlinkClick r:id="rId4"/>
              </a:rPr>
              <a:t>www.vmec.org/glossary/</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 penetrating power of a photon beam, described in terms of half-value layer.</a:t>
            </a:r>
            <a:br>
              <a:rPr lang="en-US" sz="1200" b="0">
                <a:solidFill>
                  <a:srgbClr val="FFFF00"/>
                </a:solidFill>
                <a:latin typeface="Arial" pitchFamily="34" charset="0"/>
              </a:rPr>
            </a:br>
            <a:r>
              <a:rPr lang="en-US" sz="1200" b="0">
                <a:solidFill>
                  <a:srgbClr val="FFFF00"/>
                </a:solidFill>
                <a:latin typeface="Arial" pitchFamily="34" charset="0"/>
                <a:hlinkClick r:id="rId5"/>
              </a:rPr>
              <a:t>www.xrt.upenn.edu/Glossary.shtml</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to be at a high degree of excellence; something that is good or well done</a:t>
            </a:r>
            <a:br>
              <a:rPr lang="en-US" sz="1200" b="0">
                <a:solidFill>
                  <a:srgbClr val="FFFF00"/>
                </a:solidFill>
                <a:latin typeface="Arial" pitchFamily="34" charset="0"/>
              </a:rPr>
            </a:br>
            <a:r>
              <a:rPr lang="en-US" sz="1200" b="0">
                <a:solidFill>
                  <a:srgbClr val="FFFF00"/>
                </a:solidFill>
                <a:latin typeface="Arial" pitchFamily="34" charset="0"/>
                <a:hlinkClick r:id="rId6"/>
              </a:rPr>
              <a:t>www.groundwater.org/kc/kidsvocab.html</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 filling of time. Reality: sensation in general; points to being (in time). Negation: not-being in time.</a:t>
            </a:r>
            <a:br>
              <a:rPr lang="en-US" sz="1200" b="0">
                <a:solidFill>
                  <a:srgbClr val="FFFF00"/>
                </a:solidFill>
                <a:latin typeface="Arial" pitchFamily="34" charset="0"/>
              </a:rPr>
            </a:br>
            <a:r>
              <a:rPr lang="en-US" sz="1200" b="0">
                <a:solidFill>
                  <a:srgbClr val="FFFF00"/>
                </a:solidFill>
                <a:latin typeface="Arial" pitchFamily="34" charset="0"/>
                <a:hlinkClick r:id="rId7"/>
              </a:rPr>
              <a:t>www.bright.net/~jclarke/kant/princip1.html</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A subjective term used to describe how good or bad a wine is. Quality wines can be found at all price points.</a:t>
            </a:r>
            <a:br>
              <a:rPr lang="en-US" sz="1200" b="0">
                <a:solidFill>
                  <a:srgbClr val="FFFF00"/>
                </a:solidFill>
                <a:latin typeface="Arial" pitchFamily="34" charset="0"/>
              </a:rPr>
            </a:br>
            <a:r>
              <a:rPr lang="en-US" sz="1200" b="0">
                <a:solidFill>
                  <a:srgbClr val="FFFF00"/>
                </a:solidFill>
                <a:latin typeface="Arial" pitchFamily="34" charset="0"/>
                <a:hlinkClick r:id="rId8"/>
              </a:rPr>
              <a:t>www.winediva.com.au/articles/a-zwineterms.asp</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Thermodynamic term that indicates the relative amount of liquid present in saturated steam as a percent of the total weight. The quality of steam is 100 percent minus the percent of liquid. Dry saturated steam has a quality of 100 percent.</a:t>
            </a:r>
            <a:br>
              <a:rPr lang="en-US" sz="1200" b="0">
                <a:solidFill>
                  <a:srgbClr val="FFFF00"/>
                </a:solidFill>
                <a:latin typeface="Arial" pitchFamily="34" charset="0"/>
              </a:rPr>
            </a:br>
            <a:r>
              <a:rPr lang="en-US" sz="1200" b="0">
                <a:solidFill>
                  <a:srgbClr val="FFFF00"/>
                </a:solidFill>
                <a:latin typeface="Arial" pitchFamily="34" charset="0"/>
                <a:hlinkClick r:id="rId9"/>
              </a:rPr>
              <a:t>www.gaumer.com/Tech_glossary.pasp</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A criterion used in evaluating information. Quality describes how good an information source is in comparison to other, similar sources.</a:t>
            </a:r>
            <a:br>
              <a:rPr lang="en-US" sz="1200" b="0">
                <a:solidFill>
                  <a:srgbClr val="FFFF00"/>
                </a:solidFill>
                <a:latin typeface="Arial" pitchFamily="34" charset="0"/>
              </a:rPr>
            </a:br>
            <a:r>
              <a:rPr lang="en-US" sz="1200" b="0">
                <a:solidFill>
                  <a:srgbClr val="FFFF00"/>
                </a:solidFill>
                <a:latin typeface="Arial" pitchFamily="34" charset="0"/>
                <a:hlinkClick r:id="rId10"/>
              </a:rPr>
              <a:t>lib.nmsu.edu/instruction/healthsci/vocab.html</a:t>
            </a:r>
            <a:r>
              <a:rPr lang="en-US" sz="1600" b="0">
                <a:solidFill>
                  <a:srgbClr val="FFFF00"/>
                </a:solidFill>
                <a:latin typeface="Arial" pitchFamily="34" charset="0"/>
              </a:rPr>
              <a:t> </a:t>
            </a:r>
            <a:endParaRPr lang="en-US" b="0">
              <a:solidFill>
                <a:srgbClr val="FFFF00"/>
              </a:solidFill>
              <a:latin typeface="Times New Roman" pitchFamily="18" charset="0"/>
            </a:endParaRPr>
          </a:p>
          <a:p>
            <a:pPr lvl="1" algn="l">
              <a:buFontTx/>
              <a:buChar char="•"/>
            </a:pPr>
            <a:r>
              <a:rPr lang="en-US" sz="1200" b="0">
                <a:solidFill>
                  <a:srgbClr val="FFFF00"/>
                </a:solidFill>
                <a:latin typeface="Arial" pitchFamily="34" charset="0"/>
              </a:rPr>
              <a:t>The State will be the sole judge in determining </a:t>
            </a:r>
            <a:r>
              <a:rPr lang="en-US" sz="1200" b="0">
                <a:solidFill>
                  <a:srgbClr val="FFFF00"/>
                </a:solidFill>
                <a:latin typeface="Times New Roman" pitchFamily="18" charset="0"/>
              </a:rPr>
              <a:t>“</a:t>
            </a:r>
            <a:r>
              <a:rPr lang="en-US" sz="1200" b="0">
                <a:solidFill>
                  <a:srgbClr val="FFFF00"/>
                </a:solidFill>
                <a:latin typeface="Arial" pitchFamily="34" charset="0"/>
              </a:rPr>
              <a:t>equals</a:t>
            </a:r>
            <a:r>
              <a:rPr lang="en-US" sz="1200" b="0">
                <a:solidFill>
                  <a:srgbClr val="FFFF00"/>
                </a:solidFill>
                <a:latin typeface="Times New Roman" pitchFamily="18" charset="0"/>
              </a:rPr>
              <a:t>”</a:t>
            </a:r>
            <a:r>
              <a:rPr lang="en-US" sz="1200" b="0">
                <a:solidFill>
                  <a:srgbClr val="FFFF00"/>
                </a:solidFill>
                <a:latin typeface="Arial" pitchFamily="34" charset="0"/>
              </a:rPr>
              <a:t> with regard to quality, price and performance. All products delivered shall be newly manufactured and of the manufacturer</a:t>
            </a:r>
            <a:r>
              <a:rPr lang="en-US" sz="1200" b="0">
                <a:solidFill>
                  <a:srgbClr val="FFFF00"/>
                </a:solidFill>
                <a:latin typeface="Times New Roman" pitchFamily="18" charset="0"/>
              </a:rPr>
              <a:t>’</a:t>
            </a:r>
            <a:r>
              <a:rPr lang="en-US" sz="1200" b="0">
                <a:solidFill>
                  <a:srgbClr val="FFFF00"/>
                </a:solidFill>
                <a:latin typeface="Arial" pitchFamily="34" charset="0"/>
              </a:rPr>
              <a:t>s current model, unless otherwise specified.</a:t>
            </a:r>
            <a:br>
              <a:rPr lang="en-US" sz="1200" b="0">
                <a:solidFill>
                  <a:srgbClr val="FFFF00"/>
                </a:solidFill>
                <a:latin typeface="Arial" pitchFamily="34" charset="0"/>
              </a:rPr>
            </a:br>
            <a:r>
              <a:rPr lang="en-US" sz="1200" b="0">
                <a:solidFill>
                  <a:srgbClr val="FFFF00"/>
                </a:solidFill>
                <a:latin typeface="Arial" pitchFamily="34" charset="0"/>
                <a:hlinkClick r:id="rId11"/>
              </a:rPr>
              <a:t>https://www.cu.edu/psc/purchasing/vendor/po-terms.html</a:t>
            </a:r>
            <a:endParaRPr lang="en-US" sz="1600" b="0">
              <a:solidFill>
                <a:srgbClr val="FFFF00"/>
              </a:solidFill>
              <a:latin typeface="Times New Roman" pitchFamily="18" charset="0"/>
            </a:endParaRPr>
          </a:p>
          <a:p>
            <a:pPr algn="l"/>
            <a:endParaRPr lang="en-US" b="0">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ext Box 2"/>
          <p:cNvSpPr txBox="1">
            <a:spLocks noChangeArrowheads="1"/>
          </p:cNvSpPr>
          <p:nvPr/>
        </p:nvSpPr>
        <p:spPr bwMode="auto">
          <a:xfrm>
            <a:off x="428625" y="1285875"/>
            <a:ext cx="8382000" cy="4421188"/>
          </a:xfrm>
          <a:prstGeom prst="rect">
            <a:avLst/>
          </a:prstGeom>
          <a:noFill/>
          <a:ln w="12700">
            <a:noFill/>
            <a:miter lim="800000"/>
            <a:headEnd type="none" w="sm" len="sm"/>
            <a:tailEnd type="none" w="sm" len="sm"/>
          </a:ln>
          <a:effectLst/>
        </p:spPr>
        <p:txBody>
          <a:bodyPr>
            <a:spAutoFit/>
          </a:bodyPr>
          <a:lstStyle/>
          <a:p>
            <a:pPr lvl="4" algn="l">
              <a:defRPr/>
            </a:pPr>
            <a:r>
              <a:rPr lang="en-US" sz="7200" b="0" dirty="0">
                <a:effectLst>
                  <a:outerShdw blurRad="38100" dist="38100" dir="2700000" algn="tl">
                    <a:srgbClr val="FFFFFF"/>
                  </a:outerShdw>
                </a:effectLst>
              </a:rPr>
              <a:t>   </a:t>
            </a:r>
            <a:r>
              <a:rPr lang="en-US" sz="7200" dirty="0"/>
              <a:t>Google search</a:t>
            </a:r>
          </a:p>
          <a:p>
            <a:pPr algn="l">
              <a:defRPr/>
            </a:pPr>
            <a:r>
              <a:rPr lang="en-US" sz="4800" b="0" dirty="0"/>
              <a:t>Quality 	 		 </a:t>
            </a:r>
            <a:r>
              <a:rPr lang="en-US" sz="4800" b="0" dirty="0"/>
              <a:t>1,810</a:t>
            </a:r>
            <a:r>
              <a:rPr lang="th-TH" sz="4400" b="0" dirty="0"/>
              <a:t>,000,000</a:t>
            </a:r>
            <a:r>
              <a:rPr lang="th-TH" dirty="0"/>
              <a:t> </a:t>
            </a:r>
            <a:r>
              <a:rPr lang="en-US" sz="4800" b="0" dirty="0"/>
              <a:t> websites</a:t>
            </a:r>
          </a:p>
          <a:p>
            <a:pPr algn="l">
              <a:defRPr/>
            </a:pPr>
            <a:r>
              <a:rPr lang="en-US" sz="4800" b="0" dirty="0"/>
              <a:t>Definition of Quality 	    </a:t>
            </a:r>
            <a:r>
              <a:rPr lang="th-TH" sz="4400" b="0" dirty="0"/>
              <a:t>478,</a:t>
            </a:r>
            <a:r>
              <a:rPr lang="en-US" sz="4400" b="0" dirty="0"/>
              <a:t>0</a:t>
            </a:r>
            <a:r>
              <a:rPr lang="th-TH" sz="4400" b="0" dirty="0"/>
              <a:t>00,000</a:t>
            </a:r>
            <a:r>
              <a:rPr lang="th-TH" dirty="0"/>
              <a:t> </a:t>
            </a:r>
            <a:r>
              <a:rPr lang="en-US" sz="4800" b="0" dirty="0"/>
              <a:t> websites</a:t>
            </a:r>
          </a:p>
          <a:p>
            <a:pPr algn="l">
              <a:defRPr/>
            </a:pPr>
            <a:r>
              <a:rPr lang="en-US" sz="4800" b="0" dirty="0"/>
              <a:t>Quality of university 	  </a:t>
            </a:r>
            <a:r>
              <a:rPr lang="th-TH" sz="4400" b="0" dirty="0"/>
              <a:t>1010,000,000 </a:t>
            </a:r>
            <a:r>
              <a:rPr lang="en-US" sz="4800" b="0" dirty="0"/>
              <a:t> </a:t>
            </a:r>
            <a:r>
              <a:rPr lang="en-US" sz="4800" b="0" dirty="0"/>
              <a:t>websites</a:t>
            </a:r>
          </a:p>
          <a:p>
            <a:pPr algn="l">
              <a:defRPr/>
            </a:pPr>
            <a:r>
              <a:rPr lang="en-US" b="0" dirty="0">
                <a:latin typeface="Times New Roman" pitchFamily="18" charset="0"/>
              </a:rPr>
              <a:t>  </a:t>
            </a:r>
          </a:p>
          <a:p>
            <a:pPr algn="l">
              <a:defRPr/>
            </a:pPr>
            <a:r>
              <a:rPr lang="en-US" sz="3600" b="0" dirty="0">
                <a:latin typeface="Times New Roman" pitchFamily="18" charset="0"/>
              </a:rPr>
              <a:t> </a:t>
            </a:r>
          </a:p>
        </p:txBody>
      </p:sp>
      <p:sp>
        <p:nvSpPr>
          <p:cNvPr id="18435" name="TextBox 2"/>
          <p:cNvSpPr txBox="1">
            <a:spLocks noChangeArrowheads="1"/>
          </p:cNvSpPr>
          <p:nvPr/>
        </p:nvSpPr>
        <p:spPr bwMode="auto">
          <a:xfrm>
            <a:off x="6429375" y="4857750"/>
            <a:ext cx="1754188" cy="584200"/>
          </a:xfrm>
          <a:prstGeom prst="rect">
            <a:avLst/>
          </a:prstGeom>
          <a:noFill/>
          <a:ln w="9525">
            <a:noFill/>
            <a:miter lim="800000"/>
            <a:headEnd/>
            <a:tailEnd/>
          </a:ln>
        </p:spPr>
        <p:txBody>
          <a:bodyPr wrap="none">
            <a:spAutoFit/>
          </a:bodyPr>
          <a:lstStyle/>
          <a:p>
            <a:r>
              <a:rPr lang="en-US"/>
              <a:t>9 April 20174</a:t>
            </a:r>
            <a:endParaRPr lang="th-TH"/>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Text Box 2"/>
          <p:cNvSpPr txBox="1">
            <a:spLocks noChangeArrowheads="1"/>
          </p:cNvSpPr>
          <p:nvPr/>
        </p:nvSpPr>
        <p:spPr bwMode="auto">
          <a:xfrm>
            <a:off x="492125" y="1371600"/>
            <a:ext cx="8651875" cy="5214938"/>
          </a:xfrm>
          <a:prstGeom prst="rect">
            <a:avLst/>
          </a:prstGeom>
          <a:noFill/>
          <a:ln w="9525">
            <a:noFill/>
            <a:miter lim="800000"/>
            <a:headEnd/>
            <a:tailEnd/>
          </a:ln>
        </p:spPr>
        <p:txBody>
          <a:bodyPr>
            <a:spAutoFit/>
          </a:bodyPr>
          <a:lstStyle/>
          <a:p>
            <a:pPr algn="l">
              <a:buFontTx/>
              <a:buChar char="•"/>
            </a:pPr>
            <a:r>
              <a:rPr lang="th-TH" sz="4800" b="0">
                <a:solidFill>
                  <a:srgbClr val="FFFF00"/>
                </a:solidFill>
              </a:rPr>
              <a:t> สอดคล้องกับวิสัยทัศน์</a:t>
            </a:r>
            <a:r>
              <a:rPr lang="en-US" sz="4800" b="0">
                <a:solidFill>
                  <a:srgbClr val="FFFF00"/>
                </a:solidFill>
              </a:rPr>
              <a:t>-</a:t>
            </a:r>
            <a:r>
              <a:rPr lang="th-TH" sz="4800" b="0">
                <a:solidFill>
                  <a:srgbClr val="FFFF00"/>
                </a:solidFill>
              </a:rPr>
              <a:t>พันธกิจ</a:t>
            </a:r>
            <a:r>
              <a:rPr lang="en-US" sz="4800" b="0">
                <a:solidFill>
                  <a:srgbClr val="FFFF00"/>
                </a:solidFill>
              </a:rPr>
              <a:t>-</a:t>
            </a:r>
            <a:r>
              <a:rPr lang="th-TH" sz="4800" b="0">
                <a:solidFill>
                  <a:srgbClr val="FFFF00"/>
                </a:solidFill>
              </a:rPr>
              <a:t>วัตถุประสงค์</a:t>
            </a:r>
          </a:p>
          <a:p>
            <a:pPr algn="l">
              <a:buFontTx/>
              <a:buChar char="•"/>
            </a:pPr>
            <a:r>
              <a:rPr lang="th-TH" sz="4800" b="0">
                <a:solidFill>
                  <a:srgbClr val="FFFF00"/>
                </a:solidFill>
              </a:rPr>
              <a:t> บรรลุเกณฑ์ที่ตั้งไว้</a:t>
            </a:r>
            <a:r>
              <a:rPr lang="en-US" sz="4800" b="0">
                <a:solidFill>
                  <a:srgbClr val="FFFF00"/>
                </a:solidFill>
              </a:rPr>
              <a:t>(</a:t>
            </a:r>
            <a:r>
              <a:rPr lang="th-TH" sz="4800" b="0">
                <a:solidFill>
                  <a:srgbClr val="FFFF00"/>
                </a:solidFill>
              </a:rPr>
              <a:t>การเป็นไปตามข้อกำหนด)</a:t>
            </a:r>
          </a:p>
          <a:p>
            <a:pPr algn="l">
              <a:buFontTx/>
              <a:buChar char="•"/>
            </a:pPr>
            <a:r>
              <a:rPr lang="th-TH" sz="4800" b="0">
                <a:solidFill>
                  <a:srgbClr val="FFFF00"/>
                </a:solidFill>
              </a:rPr>
              <a:t> ความเป็นเลิศที่วัดได้ด้วยเกณฑ์ที่ตายตัว </a:t>
            </a:r>
          </a:p>
          <a:p>
            <a:pPr algn="l">
              <a:buFontTx/>
              <a:buChar char="•"/>
            </a:pPr>
            <a:r>
              <a:rPr lang="th-TH" sz="4800" b="0">
                <a:solidFill>
                  <a:srgbClr val="FFFF00"/>
                </a:solidFill>
              </a:rPr>
              <a:t> คุ้มค่ากับการลงทุน</a:t>
            </a:r>
          </a:p>
          <a:p>
            <a:pPr algn="l">
              <a:buFontTx/>
              <a:buChar char="•"/>
            </a:pPr>
            <a:r>
              <a:rPr lang="th-TH" sz="4800" b="0">
                <a:solidFill>
                  <a:srgbClr val="FFFF00"/>
                </a:solidFill>
              </a:rPr>
              <a:t> ความเหมาะสมกับสถานการณ์</a:t>
            </a:r>
          </a:p>
          <a:p>
            <a:pPr algn="l">
              <a:buFontTx/>
              <a:buChar char="•"/>
            </a:pPr>
            <a:r>
              <a:rPr lang="th-TH" sz="4800" b="0">
                <a:solidFill>
                  <a:srgbClr val="FFFF00"/>
                </a:solidFill>
              </a:rPr>
              <a:t> การพัฒนาอย่างต่อเนื่อง</a:t>
            </a:r>
          </a:p>
          <a:p>
            <a:pPr algn="l">
              <a:buFontTx/>
              <a:buChar char="•"/>
            </a:pPr>
            <a:r>
              <a:rPr lang="th-TH" sz="4800" b="0">
                <a:solidFill>
                  <a:srgbClr val="FFFF00"/>
                </a:solidFill>
              </a:rPr>
              <a:t> ความพึงพอใจของลูกค้า</a:t>
            </a:r>
          </a:p>
        </p:txBody>
      </p:sp>
      <p:sp>
        <p:nvSpPr>
          <p:cNvPr id="19459" name="Text Box 3"/>
          <p:cNvSpPr txBox="1">
            <a:spLocks noChangeArrowheads="1"/>
          </p:cNvSpPr>
          <p:nvPr/>
        </p:nvSpPr>
        <p:spPr bwMode="auto">
          <a:xfrm>
            <a:off x="2286000" y="381000"/>
            <a:ext cx="4300538" cy="1098550"/>
          </a:xfrm>
          <a:prstGeom prst="rect">
            <a:avLst/>
          </a:prstGeom>
          <a:noFill/>
          <a:ln w="9525">
            <a:noFill/>
            <a:miter lim="800000"/>
            <a:headEnd/>
            <a:tailEnd/>
          </a:ln>
        </p:spPr>
        <p:txBody>
          <a:bodyPr wrap="none">
            <a:spAutoFit/>
          </a:bodyPr>
          <a:lstStyle/>
          <a:p>
            <a:r>
              <a:rPr lang="th-TH" sz="6000">
                <a:solidFill>
                  <a:srgbClr val="FFFFFF"/>
                </a:solidFill>
              </a:rPr>
              <a:t> </a:t>
            </a:r>
            <a:r>
              <a:rPr lang="th-TH" sz="6600">
                <a:solidFill>
                  <a:srgbClr val="FFFFFF"/>
                </a:solidFill>
              </a:rPr>
              <a:t>คุณภาพ  หมายถึง</a:t>
            </a:r>
            <a:endParaRPr lang="th-TH" sz="600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7714"/>
                                        </p:tgtEl>
                                        <p:attrNameLst>
                                          <p:attrName>style.visibility</p:attrName>
                                        </p:attrNameLst>
                                      </p:cBhvr>
                                      <p:to>
                                        <p:strVal val="visible"/>
                                      </p:to>
                                    </p:set>
                                    <p:animEffect transition="in" filter="blinds(horizontal)">
                                      <p:cBhvr>
                                        <p:cTn id="7" dur="500"/>
                                        <p:tgtEl>
                                          <p:spTgt spid="627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graphicFrame>
        <p:nvGraphicFramePr>
          <p:cNvPr id="2050" name="Object 1026"/>
          <p:cNvGraphicFramePr>
            <a:graphicFrameLocks noChangeAspect="1"/>
          </p:cNvGraphicFramePr>
          <p:nvPr/>
        </p:nvGraphicFramePr>
        <p:xfrm>
          <a:off x="714375" y="476250"/>
          <a:ext cx="8429625" cy="6000750"/>
        </p:xfrm>
        <a:graphic>
          <a:graphicData uri="http://schemas.openxmlformats.org/presentationml/2006/ole">
            <p:oleObj spid="_x0000_s2050" name="Document" r:id="rId4" imgW="5524623" imgH="3934125" progId="Word.Document.8">
              <p:embed/>
            </p:oleObj>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914400" y="990600"/>
            <a:ext cx="7467600" cy="4586288"/>
          </a:xfrm>
          <a:prstGeom prst="rect">
            <a:avLst/>
          </a:prstGeom>
          <a:noFill/>
          <a:ln w="28575">
            <a:noFill/>
            <a:miter lim="800000"/>
            <a:headEnd type="none" w="sm" len="sm"/>
            <a:tailEnd type="none" w="sm" len="sm"/>
          </a:ln>
        </p:spPr>
        <p:txBody>
          <a:bodyPr>
            <a:spAutoFit/>
          </a:bodyPr>
          <a:lstStyle/>
          <a:p>
            <a:pPr>
              <a:spcBef>
                <a:spcPct val="50000"/>
              </a:spcBef>
            </a:pPr>
            <a:r>
              <a:rPr lang="th-TH" sz="6600">
                <a:solidFill>
                  <a:srgbClr val="FFFFFF"/>
                </a:solidFill>
              </a:rPr>
              <a:t>พรบ. การศึกษา 2542</a:t>
            </a:r>
            <a:r>
              <a:rPr lang="en-US" sz="4000">
                <a:solidFill>
                  <a:srgbClr val="FFFFFF"/>
                </a:solidFill>
              </a:rPr>
              <a:t> </a:t>
            </a:r>
            <a:endParaRPr lang="th-TH" sz="4000">
              <a:solidFill>
                <a:srgbClr val="FFFFFF"/>
              </a:solidFill>
            </a:endParaRPr>
          </a:p>
          <a:p>
            <a:pPr algn="l">
              <a:lnSpc>
                <a:spcPct val="50000"/>
              </a:lnSpc>
              <a:spcBef>
                <a:spcPct val="50000"/>
              </a:spcBef>
            </a:pPr>
            <a:r>
              <a:rPr lang="th-TH" sz="4000" u="sng">
                <a:solidFill>
                  <a:srgbClr val="FFFFFF"/>
                </a:solidFill>
              </a:rPr>
              <a:t>ความมุ่งหมายและหลักการจัดการศึกษา</a:t>
            </a:r>
            <a:r>
              <a:rPr lang="th-TH" sz="4000">
                <a:solidFill>
                  <a:srgbClr val="FFFFFF"/>
                </a:solidFill>
              </a:rPr>
              <a:t> </a:t>
            </a:r>
          </a:p>
          <a:p>
            <a:pPr algn="l">
              <a:lnSpc>
                <a:spcPct val="60000"/>
              </a:lnSpc>
              <a:spcBef>
                <a:spcPct val="50000"/>
              </a:spcBef>
            </a:pPr>
            <a:endParaRPr lang="th-TH" sz="800">
              <a:solidFill>
                <a:srgbClr val="FFFFFF"/>
              </a:solidFill>
            </a:endParaRPr>
          </a:p>
          <a:p>
            <a:pPr algn="l">
              <a:spcBef>
                <a:spcPct val="50000"/>
              </a:spcBef>
            </a:pPr>
            <a:r>
              <a:rPr lang="th-TH" sz="4000">
                <a:solidFill>
                  <a:srgbClr val="FFFFFF"/>
                </a:solidFill>
              </a:rPr>
              <a:t>	</a:t>
            </a:r>
            <a:r>
              <a:rPr lang="th-TH" sz="4000" u="sng">
                <a:solidFill>
                  <a:srgbClr val="FFFFFF"/>
                </a:solidFill>
              </a:rPr>
              <a:t>มาตรา 6</a:t>
            </a:r>
            <a:r>
              <a:rPr lang="th-TH" sz="4000">
                <a:solidFill>
                  <a:srgbClr val="FFFFFF"/>
                </a:solidFill>
              </a:rPr>
              <a:t>  มุ่งพัฒนาคนไทยให้เป็นมนุษย์ที่สมบูรณ์ทั้งร่างกาย  จิตใจ  สติปัญญา  ความรู้และคุณธรรมมีจริยธรรมและวัฒนธรรมในการดำรงชีวิต  สามารถอยู่ร่วมกับผู้อื่นได้อย่างมีความสุข</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026"/>
          <p:cNvSpPr txBox="1">
            <a:spLocks noChangeArrowheads="1"/>
          </p:cNvSpPr>
          <p:nvPr/>
        </p:nvSpPr>
        <p:spPr bwMode="auto">
          <a:xfrm>
            <a:off x="304800" y="685800"/>
            <a:ext cx="8534400" cy="5584825"/>
          </a:xfrm>
          <a:prstGeom prst="rect">
            <a:avLst/>
          </a:prstGeom>
          <a:noFill/>
          <a:ln w="28575">
            <a:noFill/>
            <a:miter lim="800000"/>
            <a:headEnd type="none" w="sm" len="sm"/>
            <a:tailEnd type="none" w="sm" len="sm"/>
          </a:ln>
        </p:spPr>
        <p:txBody>
          <a:bodyPr>
            <a:spAutoFit/>
          </a:bodyPr>
          <a:lstStyle/>
          <a:p>
            <a:pPr algn="l">
              <a:spcBef>
                <a:spcPct val="50000"/>
              </a:spcBef>
            </a:pPr>
            <a:r>
              <a:rPr lang="th-TH" sz="3600">
                <a:solidFill>
                  <a:srgbClr val="FFFF00"/>
                </a:solidFill>
              </a:rPr>
              <a:t>	</a:t>
            </a:r>
            <a:r>
              <a:rPr lang="th-TH" sz="3600" u="sng">
                <a:solidFill>
                  <a:srgbClr val="FFFF00"/>
                </a:solidFill>
              </a:rPr>
              <a:t>มาตรา 7</a:t>
            </a:r>
            <a:r>
              <a:rPr lang="th-TH" sz="3600">
                <a:solidFill>
                  <a:srgbClr val="FFFF00"/>
                </a:solidFill>
              </a:rPr>
              <a:t>  กระบวนการเรียนรู้ต้องมุ่งปลูกฝังจิตสำนึกที่ถูกต้องเกี่ยวกับการเมืองการปกครองในระบอบประชาธิปไตยอันมีพระมหากษัตริย์เป็นประมุข  รู้จักรักษาและส่งเสริมสิทธิหน้าที่  เสรีภาพ  ความเคารพกฎหมาย  ความเสมอภาค  และศักดิ์ศรีความเป็นมนุษย์  มีความภาคภูมิใจในความเป็นไทย  รู้จักรักษาผลประโยชน์ส่วนรวมและของประเทศชาติ  รวมทั้งส่งเสริมศาสนา  ศิลปวัฒนธรรมของชาติ  การกีฬา  ภูมิปัญญาท้องถิ่น  ภูมิปัญญาไทยและความรู้อันเป็นสากล  ตลอดจนอนุรักษ์ทรัพยากรธรรมชาติ  และสิ่งแวดล้อม  มีความสามารถในการประกอบอาชีพ  รู้จักพึ่งตนเอง  มีความริเริ่มสร้างสรรค์   ใฝ่รู้  และเรียนรู้ด้วยตนเองอย่างต่อเนื่อง</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050"/>
          <p:cNvSpPr txBox="1">
            <a:spLocks noChangeArrowheads="1"/>
          </p:cNvSpPr>
          <p:nvPr/>
        </p:nvSpPr>
        <p:spPr bwMode="auto">
          <a:xfrm>
            <a:off x="533400" y="1295400"/>
            <a:ext cx="8229600" cy="4359275"/>
          </a:xfrm>
          <a:prstGeom prst="rect">
            <a:avLst/>
          </a:prstGeom>
          <a:noFill/>
          <a:ln w="28575">
            <a:noFill/>
            <a:miter lim="800000"/>
            <a:headEnd type="none" w="sm" len="sm"/>
            <a:tailEnd type="none" w="sm" len="sm"/>
          </a:ln>
        </p:spPr>
        <p:txBody>
          <a:bodyPr>
            <a:spAutoFit/>
          </a:bodyPr>
          <a:lstStyle/>
          <a:p>
            <a:pPr algn="l">
              <a:spcBef>
                <a:spcPct val="50000"/>
              </a:spcBef>
            </a:pPr>
            <a:r>
              <a:rPr lang="th-TH" sz="4000" u="sng">
                <a:solidFill>
                  <a:srgbClr val="FFFF00"/>
                </a:solidFill>
              </a:rPr>
              <a:t>มาตรา 8</a:t>
            </a:r>
            <a:r>
              <a:rPr lang="th-TH" sz="4000">
                <a:solidFill>
                  <a:srgbClr val="FFFF00"/>
                </a:solidFill>
              </a:rPr>
              <a:t>   การจัดการศึกษาให้ยึดหลักดังนี้</a:t>
            </a:r>
          </a:p>
          <a:p>
            <a:pPr algn="l">
              <a:spcBef>
                <a:spcPct val="50000"/>
              </a:spcBef>
            </a:pPr>
            <a:r>
              <a:rPr lang="th-TH" sz="4000">
                <a:solidFill>
                  <a:srgbClr val="FFFF00"/>
                </a:solidFill>
              </a:rPr>
              <a:t>	1)  เป็นการศึกษาตลอดชีวิตสำหรับประชาชน</a:t>
            </a:r>
          </a:p>
          <a:p>
            <a:pPr algn="l">
              <a:spcBef>
                <a:spcPct val="50000"/>
              </a:spcBef>
            </a:pPr>
            <a:r>
              <a:rPr lang="th-TH" sz="4000">
                <a:solidFill>
                  <a:srgbClr val="FFFF00"/>
                </a:solidFill>
              </a:rPr>
              <a:t>	2)  ให้สังคมมีส่วนร่วมในการจัดการศึกษา</a:t>
            </a:r>
          </a:p>
          <a:p>
            <a:pPr algn="l">
              <a:spcBef>
                <a:spcPct val="50000"/>
              </a:spcBef>
            </a:pPr>
            <a:r>
              <a:rPr lang="th-TH" sz="4000">
                <a:solidFill>
                  <a:srgbClr val="FFFF00"/>
                </a:solidFill>
              </a:rPr>
              <a:t>	3)  การพัฒนาสาระและกระบวนการเรียนรู้ให้เป็นไป</a:t>
            </a:r>
          </a:p>
          <a:p>
            <a:pPr algn="l">
              <a:spcBef>
                <a:spcPct val="50000"/>
              </a:spcBef>
            </a:pPr>
            <a:r>
              <a:rPr lang="th-TH" sz="4000">
                <a:solidFill>
                  <a:srgbClr val="FFFF00"/>
                </a:solidFill>
              </a:rPr>
              <a:t>                 อย่างต่อเนื่อง</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050"/>
          <p:cNvSpPr txBox="1">
            <a:spLocks noChangeArrowheads="1"/>
          </p:cNvSpPr>
          <p:nvPr/>
        </p:nvSpPr>
        <p:spPr bwMode="auto">
          <a:xfrm>
            <a:off x="609600" y="1447800"/>
            <a:ext cx="8534400" cy="4862513"/>
          </a:xfrm>
          <a:prstGeom prst="rect">
            <a:avLst/>
          </a:prstGeom>
          <a:noFill/>
          <a:ln w="12700">
            <a:noFill/>
            <a:miter lim="800000"/>
            <a:headEnd type="none" w="sm" len="sm"/>
            <a:tailEnd type="none" w="sm" len="sm"/>
          </a:ln>
        </p:spPr>
        <p:txBody>
          <a:bodyPr>
            <a:spAutoFit/>
          </a:bodyPr>
          <a:lstStyle/>
          <a:p>
            <a:pPr algn="l">
              <a:buFontTx/>
              <a:buChar char="•"/>
            </a:pPr>
            <a:r>
              <a:rPr lang="th-TH" sz="5400">
                <a:solidFill>
                  <a:schemeClr val="hlink"/>
                </a:solidFill>
              </a:rPr>
              <a:t> </a:t>
            </a:r>
            <a:r>
              <a:rPr lang="th-TH" sz="5400">
                <a:solidFill>
                  <a:srgbClr val="FFFFFF"/>
                </a:solidFill>
              </a:rPr>
              <a:t>เป้าหมายของ </a:t>
            </a:r>
            <a:r>
              <a:rPr lang="en-US" sz="5400">
                <a:solidFill>
                  <a:srgbClr val="FFFFFF"/>
                </a:solidFill>
              </a:rPr>
              <a:t>IQA</a:t>
            </a:r>
          </a:p>
          <a:p>
            <a:pPr algn="l">
              <a:buFontTx/>
              <a:buChar char="•"/>
            </a:pPr>
            <a:r>
              <a:rPr lang="en-US" sz="5400">
                <a:solidFill>
                  <a:srgbClr val="FFFF00"/>
                </a:solidFill>
              </a:rPr>
              <a:t> </a:t>
            </a:r>
            <a:r>
              <a:rPr lang="th-TH" sz="5400">
                <a:solidFill>
                  <a:srgbClr val="FFFF00"/>
                </a:solidFill>
              </a:rPr>
              <a:t>กระบวนการประเมิน </a:t>
            </a:r>
            <a:r>
              <a:rPr lang="en-US" sz="5400">
                <a:solidFill>
                  <a:srgbClr val="FFFF00"/>
                </a:solidFill>
              </a:rPr>
              <a:t>IQA</a:t>
            </a:r>
          </a:p>
          <a:p>
            <a:pPr algn="l">
              <a:buFontTx/>
              <a:buChar char="•"/>
            </a:pPr>
            <a:r>
              <a:rPr lang="th-TH" sz="5400">
                <a:solidFill>
                  <a:schemeClr val="hlink"/>
                </a:solidFill>
              </a:rPr>
              <a:t> </a:t>
            </a:r>
            <a:r>
              <a:rPr lang="th-TH" sz="5400">
                <a:solidFill>
                  <a:srgbClr val="FFFFFF"/>
                </a:solidFill>
              </a:rPr>
              <a:t>เทคนิคการเป็นเลขานุการ</a:t>
            </a:r>
          </a:p>
          <a:p>
            <a:pPr algn="l">
              <a:buFontTx/>
              <a:buChar char="•"/>
            </a:pPr>
            <a:r>
              <a:rPr lang="th-TH" sz="5400">
                <a:solidFill>
                  <a:srgbClr val="FFFF00"/>
                </a:solidFill>
              </a:rPr>
              <a:t> การเตรียมการยกร่างการเขียนรายงาน </a:t>
            </a:r>
          </a:p>
          <a:p>
            <a:pPr algn="l">
              <a:buFontTx/>
              <a:buChar char="•"/>
            </a:pPr>
            <a:r>
              <a:rPr lang="th-TH" sz="5400">
                <a:solidFill>
                  <a:srgbClr val="FFFF00"/>
                </a:solidFill>
              </a:rPr>
              <a:t> บทบาทหน้าที่และจรรยาบรรณ</a:t>
            </a:r>
          </a:p>
          <a:p>
            <a:pPr algn="l">
              <a:buFontTx/>
              <a:buChar char="•"/>
            </a:pPr>
            <a:r>
              <a:rPr lang="en-US" sz="4000" b="0">
                <a:solidFill>
                  <a:srgbClr val="00FF00"/>
                </a:solidFill>
              </a:rPr>
              <a:t> </a:t>
            </a:r>
            <a:r>
              <a:rPr lang="th-TH" sz="4000" b="0">
                <a:solidFill>
                  <a:srgbClr val="00FF00"/>
                </a:solidFill>
              </a:rPr>
              <a:t>  </a:t>
            </a:r>
            <a:r>
              <a:rPr lang="th-TH" sz="4000">
                <a:solidFill>
                  <a:srgbClr val="00FF00"/>
                </a:solidFill>
              </a:rPr>
              <a:t>การประเมินคุณภาพผลการประเมิน-การประเมินอภิมาน</a:t>
            </a:r>
          </a:p>
        </p:txBody>
      </p:sp>
      <p:sp>
        <p:nvSpPr>
          <p:cNvPr id="7171" name="Text Box 2051"/>
          <p:cNvSpPr txBox="1">
            <a:spLocks noChangeArrowheads="1"/>
          </p:cNvSpPr>
          <p:nvPr/>
        </p:nvSpPr>
        <p:spPr bwMode="auto">
          <a:xfrm>
            <a:off x="4525963" y="2406650"/>
            <a:ext cx="434975" cy="1098550"/>
          </a:xfrm>
          <a:prstGeom prst="rect">
            <a:avLst/>
          </a:prstGeom>
          <a:noFill/>
          <a:ln w="12700">
            <a:noFill/>
            <a:miter lim="800000"/>
            <a:headEnd type="none" w="sm" len="sm"/>
            <a:tailEnd type="none" w="sm" len="sm"/>
          </a:ln>
        </p:spPr>
        <p:txBody>
          <a:bodyPr wrap="none">
            <a:spAutoFit/>
          </a:bodyPr>
          <a:lstStyle/>
          <a:p>
            <a:r>
              <a:rPr lang="en-US" sz="5400"/>
              <a:t> </a:t>
            </a:r>
            <a:r>
              <a:rPr lang="en-US" sz="6600"/>
              <a:t> </a:t>
            </a:r>
            <a:endParaRPr lang="en-US" sz="6000">
              <a:solidFill>
                <a:srgbClr val="000099"/>
              </a:solidFill>
            </a:endParaRPr>
          </a:p>
        </p:txBody>
      </p:sp>
      <p:sp>
        <p:nvSpPr>
          <p:cNvPr id="7172" name="Text Box 2052"/>
          <p:cNvSpPr txBox="1">
            <a:spLocks noChangeArrowheads="1"/>
          </p:cNvSpPr>
          <p:nvPr/>
        </p:nvSpPr>
        <p:spPr bwMode="auto">
          <a:xfrm>
            <a:off x="2514600" y="304800"/>
            <a:ext cx="4060825" cy="1311275"/>
          </a:xfrm>
          <a:prstGeom prst="rect">
            <a:avLst/>
          </a:prstGeom>
          <a:noFill/>
          <a:ln w="12700">
            <a:noFill/>
            <a:miter lim="800000"/>
            <a:headEnd type="none" w="sm" len="sm"/>
            <a:tailEnd type="none" w="sm" len="sm"/>
          </a:ln>
        </p:spPr>
        <p:txBody>
          <a:bodyPr wrap="none">
            <a:spAutoFit/>
          </a:bodyPr>
          <a:lstStyle/>
          <a:p>
            <a:r>
              <a:rPr lang="en-US" sz="8000">
                <a:solidFill>
                  <a:srgbClr val="FFFFFF"/>
                </a:solidFill>
              </a:rPr>
              <a:t>OBJECTIVE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050"/>
          <p:cNvSpPr>
            <a:spLocks noGrp="1" noChangeArrowheads="1"/>
          </p:cNvSpPr>
          <p:nvPr>
            <p:ph type="title"/>
          </p:nvPr>
        </p:nvSpPr>
        <p:spPr>
          <a:xfrm>
            <a:off x="533400" y="152400"/>
            <a:ext cx="8229600" cy="1143000"/>
          </a:xfrm>
        </p:spPr>
        <p:txBody>
          <a:bodyPr/>
          <a:lstStyle/>
          <a:p>
            <a:pPr algn="ctr"/>
            <a:r>
              <a:rPr lang="th-TH" sz="6000" b="1" i="0" u="sng" smtClean="0">
                <a:solidFill>
                  <a:srgbClr val="FFFF00"/>
                </a:solidFill>
              </a:rPr>
              <a:t>มาตรฐานการศึกษาของชาติ</a:t>
            </a:r>
          </a:p>
        </p:txBody>
      </p:sp>
      <p:graphicFrame>
        <p:nvGraphicFramePr>
          <p:cNvPr id="632835" name="Group 2051"/>
          <p:cNvGraphicFramePr>
            <a:graphicFrameLocks noGrp="1"/>
          </p:cNvGraphicFramePr>
          <p:nvPr>
            <p:ph type="tbl" idx="1"/>
          </p:nvPr>
        </p:nvGraphicFramePr>
        <p:xfrm>
          <a:off x="304800" y="1143000"/>
          <a:ext cx="8458200" cy="5319713"/>
        </p:xfrm>
        <a:graphic>
          <a:graphicData uri="http://schemas.openxmlformats.org/drawingml/2006/table">
            <a:tbl>
              <a:tblPr/>
              <a:tblGrid>
                <a:gridCol w="8458200"/>
              </a:tblGrid>
              <a:tr h="6143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5400" b="0" i="0" u="none" strike="noStrike" cap="none" normalizeH="0" baseline="0" smtClean="0">
                          <a:ln>
                            <a:noFill/>
                          </a:ln>
                          <a:solidFill>
                            <a:schemeClr val="tx1"/>
                          </a:solidFill>
                          <a:effectLst/>
                          <a:latin typeface="Angsana New" pitchFamily="18" charset="-34"/>
                          <a:cs typeface="Angsana New" pitchFamily="18" charset="-34"/>
                        </a:rPr>
                        <a:t>3 </a:t>
                      </a:r>
                      <a:r>
                        <a:rPr kumimoji="0" lang="th-TH" sz="5400" b="0" i="0" u="none" strike="noStrike" cap="none" normalizeH="0" baseline="0" smtClean="0">
                          <a:ln>
                            <a:noFill/>
                          </a:ln>
                          <a:solidFill>
                            <a:schemeClr val="tx1"/>
                          </a:solidFill>
                          <a:effectLst/>
                          <a:latin typeface="Angsana New" pitchFamily="18" charset="-34"/>
                          <a:cs typeface="Angsana New" pitchFamily="18" charset="-34"/>
                        </a:rPr>
                        <a:t>มาตรฐาน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950">
                <a:tc>
                  <a:txBody>
                    <a:bodyPr/>
                    <a:lstStyle/>
                    <a:p>
                      <a:pPr marL="533400" marR="0" lvl="0" indent="-533400" algn="l" defTabSz="914400" rtl="0" eaLnBrk="0" fontAlgn="base" latinLnBrk="0" hangingPunct="0">
                        <a:lnSpc>
                          <a:spcPct val="100000"/>
                        </a:lnSpc>
                        <a:spcBef>
                          <a:spcPct val="0"/>
                        </a:spcBef>
                        <a:spcAft>
                          <a:spcPct val="0"/>
                        </a:spcAft>
                        <a:buClr>
                          <a:srgbClr val="FFFFFF"/>
                        </a:buClr>
                        <a:buSzTx/>
                        <a:buFontTx/>
                        <a:buAutoNum type="arabicPeriod"/>
                        <a:tabLst/>
                      </a:pPr>
                      <a:r>
                        <a:rPr kumimoji="0" lang="th-TH" sz="5400" b="0" i="0" u="none" strike="noStrike" cap="none" normalizeH="0" baseline="0" smtClean="0">
                          <a:ln>
                            <a:noFill/>
                          </a:ln>
                          <a:solidFill>
                            <a:srgbClr val="FFFFFF"/>
                          </a:solidFill>
                          <a:effectLst/>
                          <a:latin typeface="Angsana New" pitchFamily="18" charset="-34"/>
                          <a:cs typeface="Angsana New" pitchFamily="18" charset="-34"/>
                        </a:rPr>
                        <a:t>มาตรฐานด้านคนไทยที่พึงประสงค์</a:t>
                      </a:r>
                      <a:r>
                        <a:rPr kumimoji="0" lang="en-US" sz="5400" b="0" i="0" u="none" strike="noStrike" cap="none" normalizeH="0" baseline="0" smtClean="0">
                          <a:ln>
                            <a:noFill/>
                          </a:ln>
                          <a:solidFill>
                            <a:srgbClr val="FFFFFF"/>
                          </a:solidFill>
                          <a:effectLst/>
                          <a:latin typeface="Angsana New" pitchFamily="18" charset="-34"/>
                          <a:cs typeface="Angsana New" pitchFamily="18" charset="-34"/>
                        </a:rPr>
                        <a:t>  </a:t>
                      </a:r>
                      <a:endParaRPr kumimoji="0" lang="th-TH" sz="5400" b="0" i="0" u="none" strike="noStrike" cap="none" normalizeH="0" baseline="0" smtClean="0">
                        <a:ln>
                          <a:noFill/>
                        </a:ln>
                        <a:solidFill>
                          <a:srgbClr val="FFFFFF"/>
                        </a:solidFill>
                        <a:effectLst/>
                        <a:latin typeface="Angsana New" pitchFamily="18" charset="-34"/>
                        <a:cs typeface="Angsana New" pitchFamily="18" charset="-34"/>
                      </a:endParaRPr>
                    </a:p>
                    <a:p>
                      <a:pPr marL="533400" marR="0" lvl="0" indent="-533400" algn="l" defTabSz="914400" rtl="0" eaLnBrk="0" fontAlgn="base" latinLnBrk="0" hangingPunct="0">
                        <a:lnSpc>
                          <a:spcPct val="100000"/>
                        </a:lnSpc>
                        <a:spcBef>
                          <a:spcPct val="0"/>
                        </a:spcBef>
                        <a:spcAft>
                          <a:spcPct val="0"/>
                        </a:spcAft>
                        <a:buClrTx/>
                        <a:buSzTx/>
                        <a:buFontTx/>
                        <a:buNone/>
                        <a:tabLst/>
                      </a:pPr>
                      <a:r>
                        <a:rPr kumimoji="0" lang="th-TH" sz="5400" b="0" i="0" u="none" strike="noStrike" cap="none" normalizeH="0" baseline="0" smtClean="0">
                          <a:ln>
                            <a:noFill/>
                          </a:ln>
                          <a:solidFill>
                            <a:srgbClr val="FFFF00"/>
                          </a:solidFill>
                          <a:effectLst/>
                          <a:latin typeface="Angsana New" pitchFamily="18" charset="-34"/>
                          <a:cs typeface="Angsana New" pitchFamily="18" charset="-34"/>
                        </a:rPr>
                        <a:t>     </a:t>
                      </a:r>
                      <a:r>
                        <a:rPr kumimoji="0" lang="th-TH" sz="5400" b="1" i="0" u="none" strike="noStrike" cap="none" normalizeH="0" baseline="0" smtClean="0">
                          <a:ln>
                            <a:noFill/>
                          </a:ln>
                          <a:solidFill>
                            <a:srgbClr val="FFFF00"/>
                          </a:solidFill>
                          <a:effectLst/>
                          <a:latin typeface="Angsana New" pitchFamily="18" charset="-34"/>
                          <a:cs typeface="Angsana New" pitchFamily="18" charset="-34"/>
                        </a:rPr>
                        <a:t>เก่ง + ดี + มีความสุข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0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h-TH" sz="5400" b="0" i="0" u="none" strike="noStrike" cap="none" normalizeH="0" baseline="0" smtClean="0">
                          <a:ln>
                            <a:noFill/>
                          </a:ln>
                          <a:solidFill>
                            <a:srgbClr val="FFFFFF"/>
                          </a:solidFill>
                          <a:effectLst/>
                          <a:latin typeface="Angsana New" pitchFamily="18" charset="-34"/>
                          <a:cs typeface="Angsana New" pitchFamily="18" charset="-34"/>
                        </a:rPr>
                        <a:t>2. มาตรฐานด้านการจัดการศึกษา</a:t>
                      </a:r>
                      <a:r>
                        <a:rPr kumimoji="0" lang="en-US" sz="5400" b="0" i="0" u="none" strike="noStrike" cap="none" normalizeH="0" baseline="0" smtClean="0">
                          <a:ln>
                            <a:noFill/>
                          </a:ln>
                          <a:solidFill>
                            <a:srgbClr val="FFFFFF"/>
                          </a:solidFill>
                          <a:effectLst/>
                          <a:latin typeface="Angsana New" pitchFamily="18" charset="-34"/>
                          <a:cs typeface="Angsana New" pitchFamily="18" charset="-34"/>
                        </a:rPr>
                        <a:t> </a:t>
                      </a:r>
                      <a:endParaRPr kumimoji="0" lang="th-TH" sz="5400" b="1" i="0" u="none" strike="noStrike" cap="none" normalizeH="0" baseline="0" smtClean="0">
                        <a:ln>
                          <a:noFill/>
                        </a:ln>
                        <a:solidFill>
                          <a:srgbClr val="FFFFFF"/>
                        </a:solidFill>
                        <a:effectLst/>
                        <a:latin typeface="Angsana New" pitchFamily="18" charset="-34"/>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5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h-TH" sz="5400" b="0" i="0" u="none" strike="noStrike" cap="none" normalizeH="0" baseline="0" smtClean="0">
                          <a:ln>
                            <a:noFill/>
                          </a:ln>
                          <a:solidFill>
                            <a:srgbClr val="FFFFFF"/>
                          </a:solidFill>
                          <a:effectLst/>
                          <a:latin typeface="Angsana New" pitchFamily="18" charset="-34"/>
                          <a:cs typeface="Angsana New" pitchFamily="18" charset="-34"/>
                        </a:rPr>
                        <a:t>3. มาตรฐานด้านการสร้างและพัฒนาสังคม   </a:t>
                      </a:r>
                    </a:p>
                    <a:p>
                      <a:pPr marL="0" marR="0" lvl="0" indent="0" algn="l" defTabSz="914400" rtl="0" eaLnBrk="0" fontAlgn="base" latinLnBrk="0" hangingPunct="0">
                        <a:lnSpc>
                          <a:spcPct val="100000"/>
                        </a:lnSpc>
                        <a:spcBef>
                          <a:spcPct val="0"/>
                        </a:spcBef>
                        <a:spcAft>
                          <a:spcPct val="0"/>
                        </a:spcAft>
                        <a:buClrTx/>
                        <a:buSzTx/>
                        <a:buFontTx/>
                        <a:buNone/>
                        <a:tabLst/>
                      </a:pPr>
                      <a:r>
                        <a:rPr kumimoji="0" lang="th-TH" sz="5400" b="0" i="0" u="none" strike="noStrike" cap="none" normalizeH="0" baseline="0" smtClean="0">
                          <a:ln>
                            <a:noFill/>
                          </a:ln>
                          <a:solidFill>
                            <a:srgbClr val="FFFFFF"/>
                          </a:solidFill>
                          <a:effectLst/>
                          <a:latin typeface="Angsana New" pitchFamily="18" charset="-34"/>
                          <a:cs typeface="Angsana New" pitchFamily="18" charset="-34"/>
                        </a:rPr>
                        <a:t>    แห่งการเรียนรู้/</a:t>
                      </a:r>
                      <a:r>
                        <a:rPr kumimoji="0" lang="en-US" sz="5400" b="0" i="0" u="none" strike="noStrike" cap="none" normalizeH="0" baseline="0" smtClean="0">
                          <a:ln>
                            <a:noFill/>
                          </a:ln>
                          <a:solidFill>
                            <a:srgbClr val="FFFFFF"/>
                          </a:solidFill>
                          <a:effectLst/>
                          <a:latin typeface="Angsana New" pitchFamily="18" charset="-34"/>
                          <a:cs typeface="Angsana New" pitchFamily="18" charset="-34"/>
                        </a:rPr>
                        <a:t> </a:t>
                      </a:r>
                      <a:r>
                        <a:rPr kumimoji="0" lang="th-TH" sz="5400" b="0" i="0" u="none" strike="noStrike" cap="none" normalizeH="0" baseline="0" smtClean="0">
                          <a:ln>
                            <a:noFill/>
                          </a:ln>
                          <a:solidFill>
                            <a:srgbClr val="FFFFFF"/>
                          </a:solidFill>
                          <a:effectLst/>
                          <a:latin typeface="Angsana New" pitchFamily="18" charset="-34"/>
                          <a:cs typeface="Angsana New" pitchFamily="18" charset="-34"/>
                        </a:rPr>
                        <a:t>สังคมฐานความรู้</a:t>
                      </a:r>
                      <a:r>
                        <a:rPr kumimoji="0" lang="en-US" sz="5400" b="0" i="0" u="none" strike="noStrike" cap="none" normalizeH="0" baseline="0" smtClean="0">
                          <a:ln>
                            <a:noFill/>
                          </a:ln>
                          <a:solidFill>
                            <a:srgbClr val="FFFFFF"/>
                          </a:solidFill>
                          <a:effectLst/>
                          <a:latin typeface="Angsana New" pitchFamily="18" charset="-34"/>
                          <a:cs typeface="Angsana New" pitchFamily="18" charset="-34"/>
                        </a:rPr>
                        <a:t>  </a:t>
                      </a:r>
                      <a:endParaRPr kumimoji="0" lang="th-TH" sz="5400" b="0" i="0" u="none" strike="noStrike" cap="none" normalizeH="0" baseline="0" smtClean="0">
                        <a:ln>
                          <a:noFill/>
                        </a:ln>
                        <a:solidFill>
                          <a:srgbClr val="FFFFFF"/>
                        </a:solidFill>
                        <a:effectLst/>
                        <a:latin typeface="Angsana New" pitchFamily="18" charset="-34"/>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533400" y="152400"/>
            <a:ext cx="8229600" cy="1143000"/>
          </a:xfrm>
        </p:spPr>
        <p:txBody>
          <a:bodyPr/>
          <a:lstStyle/>
          <a:p>
            <a:pPr algn="ctr"/>
            <a:r>
              <a:rPr lang="th-TH" sz="7200" b="1" u="sng" smtClean="0">
                <a:solidFill>
                  <a:schemeClr val="tx1"/>
                </a:solidFill>
              </a:rPr>
              <a:t>มาตรฐานอุดมศึกษา</a:t>
            </a:r>
          </a:p>
        </p:txBody>
      </p:sp>
      <p:graphicFrame>
        <p:nvGraphicFramePr>
          <p:cNvPr id="633859" name="Group 1027"/>
          <p:cNvGraphicFramePr>
            <a:graphicFrameLocks noGrp="1"/>
          </p:cNvGraphicFramePr>
          <p:nvPr>
            <p:ph type="tbl" idx="1"/>
          </p:nvPr>
        </p:nvGraphicFramePr>
        <p:xfrm>
          <a:off x="304800" y="1371600"/>
          <a:ext cx="8458200" cy="4697413"/>
        </p:xfrm>
        <a:graphic>
          <a:graphicData uri="http://schemas.openxmlformats.org/drawingml/2006/table">
            <a:tbl>
              <a:tblPr/>
              <a:tblGrid>
                <a:gridCol w="8458200"/>
              </a:tblGrid>
              <a:tr h="6143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6600" b="0" i="0" u="none" strike="noStrike" cap="none" normalizeH="0" baseline="0" smtClean="0">
                          <a:ln>
                            <a:noFill/>
                          </a:ln>
                          <a:solidFill>
                            <a:srgbClr val="FFFF00"/>
                          </a:solidFill>
                          <a:effectLst/>
                          <a:latin typeface="Angsana New" pitchFamily="18" charset="-34"/>
                          <a:cs typeface="Angsana New" pitchFamily="18" charset="-34"/>
                        </a:rPr>
                        <a:t>3 </a:t>
                      </a:r>
                      <a:r>
                        <a:rPr kumimoji="0" lang="th-TH" sz="6600" b="0" i="0" u="none" strike="noStrike" cap="none" normalizeH="0" baseline="0" smtClean="0">
                          <a:ln>
                            <a:noFill/>
                          </a:ln>
                          <a:solidFill>
                            <a:srgbClr val="FFFF00"/>
                          </a:solidFill>
                          <a:effectLst/>
                          <a:latin typeface="Angsana New" pitchFamily="18" charset="-34"/>
                          <a:cs typeface="Angsana New" pitchFamily="18" charset="-34"/>
                        </a:rPr>
                        <a:t>มาตรฐาน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h-TH" sz="3600" b="0" i="0" u="none" strike="noStrike" cap="none" normalizeH="0" baseline="0" smtClean="0">
                          <a:ln>
                            <a:noFill/>
                          </a:ln>
                          <a:solidFill>
                            <a:srgbClr val="FFFF00"/>
                          </a:solidFill>
                          <a:effectLst/>
                          <a:latin typeface="Angsana New" pitchFamily="18" charset="-34"/>
                          <a:cs typeface="Angsana New" pitchFamily="18" charset="-34"/>
                        </a:rPr>
                        <a:t>1. มาตรฐานด้านคุณภาพบัณฑิต</a:t>
                      </a:r>
                      <a:r>
                        <a:rPr kumimoji="0" lang="en-US" sz="3600" b="0" i="0" u="none" strike="noStrike" cap="none" normalizeH="0" baseline="0" smtClean="0">
                          <a:ln>
                            <a:noFill/>
                          </a:ln>
                          <a:solidFill>
                            <a:srgbClr val="FFFF00"/>
                          </a:solidFill>
                          <a:effectLst/>
                          <a:latin typeface="Angsana New" pitchFamily="18" charset="-34"/>
                          <a:cs typeface="Angsana New" pitchFamily="18" charset="-34"/>
                        </a:rPr>
                        <a:t>  </a:t>
                      </a:r>
                      <a:endParaRPr kumimoji="0" lang="th-TH" sz="3600" b="0" i="0" u="none" strike="noStrike" cap="none" normalizeH="0" baseline="0" smtClean="0">
                        <a:ln>
                          <a:noFill/>
                        </a:ln>
                        <a:solidFill>
                          <a:srgbClr val="FFFF00"/>
                        </a:solidFill>
                        <a:effectLst/>
                        <a:latin typeface="Angsana New" pitchFamily="18" charset="-34"/>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65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h-TH" sz="3600" b="0" i="0" u="none" strike="noStrike" cap="none" normalizeH="0" baseline="0" smtClean="0">
                          <a:ln>
                            <a:noFill/>
                          </a:ln>
                          <a:solidFill>
                            <a:srgbClr val="FFFF00"/>
                          </a:solidFill>
                          <a:effectLst/>
                          <a:latin typeface="Angsana New" pitchFamily="18" charset="-34"/>
                          <a:cs typeface="Angsana New" pitchFamily="18" charset="-34"/>
                        </a:rPr>
                        <a:t>2. มาตรฐานด้านการบริหารจัดการอุดมศึกษา</a:t>
                      </a:r>
                      <a:r>
                        <a:rPr kumimoji="0" lang="en-US" sz="3600" b="0" i="0" u="none" strike="noStrike" cap="none" normalizeH="0" baseline="0" smtClean="0">
                          <a:ln>
                            <a:noFill/>
                          </a:ln>
                          <a:solidFill>
                            <a:srgbClr val="FFFF00"/>
                          </a:solidFill>
                          <a:effectLst/>
                          <a:latin typeface="Angsana New" pitchFamily="18" charset="-34"/>
                          <a:cs typeface="Angsana New" pitchFamily="18" charset="-34"/>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h-TH" sz="3600" b="0" i="0" u="none" strike="noStrike" cap="none" normalizeH="0" baseline="0" smtClean="0">
                          <a:ln>
                            <a:noFill/>
                          </a:ln>
                          <a:solidFill>
                            <a:srgbClr val="FFFF00"/>
                          </a:solidFill>
                          <a:effectLst/>
                          <a:latin typeface="Angsana New" pitchFamily="18" charset="-34"/>
                          <a:cs typeface="Angsana New" pitchFamily="18" charset="-34"/>
                        </a:rPr>
                        <a:t>    </a:t>
                      </a:r>
                      <a:r>
                        <a:rPr kumimoji="0" lang="th-TH" sz="3600" b="1" i="0" u="none" strike="noStrike" cap="none" normalizeH="0" baseline="0" smtClean="0">
                          <a:ln>
                            <a:noFill/>
                          </a:ln>
                          <a:solidFill>
                            <a:srgbClr val="FFFF00"/>
                          </a:solidFill>
                          <a:effectLst/>
                          <a:latin typeface="Angsana New" pitchFamily="18" charset="-34"/>
                          <a:cs typeface="Angsana New" pitchFamily="18" charset="-34"/>
                        </a:rPr>
                        <a:t>ก. มาตรฐานด้านธรรมาภิบาลของการบริหารการอุดมศึกษา</a:t>
                      </a:r>
                      <a:r>
                        <a:rPr kumimoji="0" lang="en-US" sz="3600" b="1" i="0" u="none" strike="noStrike" cap="none" normalizeH="0" baseline="0" smtClean="0">
                          <a:ln>
                            <a:noFill/>
                          </a:ln>
                          <a:solidFill>
                            <a:srgbClr val="FFFF00"/>
                          </a:solidFill>
                          <a:effectLst/>
                          <a:latin typeface="Angsana New" pitchFamily="18" charset="-34"/>
                          <a:cs typeface="Angsana New" pitchFamily="18" charset="-34"/>
                        </a:rPr>
                        <a:t>  </a:t>
                      </a:r>
                      <a:endParaRPr kumimoji="0" lang="th-TH" sz="3600" b="1" i="0" u="none" strike="noStrike" cap="none" normalizeH="0" baseline="0" smtClean="0">
                        <a:ln>
                          <a:noFill/>
                        </a:ln>
                        <a:solidFill>
                          <a:srgbClr val="FFFF00"/>
                        </a:solidFill>
                        <a:effectLst/>
                        <a:latin typeface="Angsana New" pitchFamily="18" charset="-34"/>
                        <a:cs typeface="Angsana New" pitchFamily="18" charset="-3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smtClean="0">
                          <a:ln>
                            <a:noFill/>
                          </a:ln>
                          <a:solidFill>
                            <a:srgbClr val="FFFF00"/>
                          </a:solidFill>
                          <a:effectLst/>
                          <a:latin typeface="Angsana New" pitchFamily="18" charset="-34"/>
                          <a:cs typeface="Angsana New" pitchFamily="18" charset="-34"/>
                        </a:rPr>
                        <a:t> </a:t>
                      </a:r>
                      <a:r>
                        <a:rPr kumimoji="0" lang="th-TH" sz="3600" b="1" i="0" u="none" strike="noStrike" cap="none" normalizeH="0" baseline="0" smtClean="0">
                          <a:ln>
                            <a:noFill/>
                          </a:ln>
                          <a:solidFill>
                            <a:srgbClr val="FFFF00"/>
                          </a:solidFill>
                          <a:effectLst/>
                          <a:latin typeface="Angsana New" pitchFamily="18" charset="-34"/>
                          <a:cs typeface="Angsana New" pitchFamily="18" charset="-34"/>
                        </a:rPr>
                        <a:t>   ข. มาตรฐานด้านพันธกิจของการบริหารการอุดมศึกษา</a:t>
                      </a:r>
                      <a:r>
                        <a:rPr kumimoji="0" lang="en-US" sz="3600" b="1" i="0" u="none" strike="noStrike" cap="none" normalizeH="0" baseline="0" smtClean="0">
                          <a:ln>
                            <a:noFill/>
                          </a:ln>
                          <a:solidFill>
                            <a:srgbClr val="FFFF00"/>
                          </a:solidFill>
                          <a:effectLst/>
                          <a:latin typeface="Angsana New" pitchFamily="18" charset="-34"/>
                          <a:cs typeface="Angsana New" pitchFamily="18" charset="-34"/>
                        </a:rPr>
                        <a:t>  </a:t>
                      </a:r>
                      <a:endParaRPr kumimoji="0" lang="th-TH" sz="3600" b="1" i="0" u="none" strike="noStrike" cap="none" normalizeH="0" baseline="0" smtClean="0">
                        <a:ln>
                          <a:noFill/>
                        </a:ln>
                        <a:solidFill>
                          <a:srgbClr val="FFFF00"/>
                        </a:solidFill>
                        <a:effectLst/>
                        <a:latin typeface="Angsana New" pitchFamily="18" charset="-34"/>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5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h-TH" sz="3600" b="0" i="0" u="none" strike="noStrike" cap="none" normalizeH="0" baseline="0" smtClean="0">
                          <a:ln>
                            <a:noFill/>
                          </a:ln>
                          <a:solidFill>
                            <a:srgbClr val="FFFF00"/>
                          </a:solidFill>
                          <a:effectLst/>
                          <a:latin typeface="Angsana New" pitchFamily="18" charset="-34"/>
                          <a:cs typeface="Angsana New" pitchFamily="18" charset="-34"/>
                        </a:rPr>
                        <a:t>3. มาตรฐานด้านการสร้างและพัฒนาสังคมฐานความรู้</a:t>
                      </a:r>
                      <a:r>
                        <a:rPr kumimoji="0" lang="en-US" sz="3600" b="0" i="0" u="none" strike="noStrike" cap="none" normalizeH="0" baseline="0" smtClean="0">
                          <a:ln>
                            <a:noFill/>
                          </a:ln>
                          <a:solidFill>
                            <a:srgbClr val="FFFF00"/>
                          </a:solidFill>
                          <a:effectLst/>
                          <a:latin typeface="Angsana New" pitchFamily="18" charset="-34"/>
                          <a:cs typeface="Angsana New" pitchFamily="18" charset="-34"/>
                        </a:rPr>
                        <a:t>  </a:t>
                      </a:r>
                      <a:endParaRPr kumimoji="0" lang="th-TH" sz="3600" b="0" i="0" u="none" strike="noStrike" cap="none" normalizeH="0" baseline="0" smtClean="0">
                        <a:ln>
                          <a:noFill/>
                        </a:ln>
                        <a:solidFill>
                          <a:srgbClr val="FFFF00"/>
                        </a:solidFill>
                        <a:effectLst/>
                        <a:latin typeface="Angsana New" pitchFamily="18" charset="-34"/>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28600" y="762000"/>
            <a:ext cx="8686800" cy="4292600"/>
          </a:xfrm>
          <a:prstGeom prst="rect">
            <a:avLst/>
          </a:prstGeom>
          <a:noFill/>
          <a:ln w="9525">
            <a:noFill/>
            <a:miter lim="800000"/>
            <a:headEnd/>
            <a:tailEnd/>
          </a:ln>
        </p:spPr>
        <p:txBody>
          <a:bodyPr>
            <a:spAutoFit/>
          </a:bodyPr>
          <a:lstStyle/>
          <a:p>
            <a:pPr algn="l">
              <a:lnSpc>
                <a:spcPct val="120000"/>
              </a:lnSpc>
            </a:pPr>
            <a:r>
              <a:rPr lang="th-TH" sz="5400" u="sng">
                <a:solidFill>
                  <a:srgbClr val="FFFFFF"/>
                </a:solidFill>
              </a:rPr>
              <a:t>คุณภาพของสถานศึกษา</a:t>
            </a:r>
            <a:r>
              <a:rPr lang="th-TH" sz="4800" u="sng">
                <a:solidFill>
                  <a:srgbClr val="FFFFFF"/>
                </a:solidFill>
              </a:rPr>
              <a:t> - </a:t>
            </a:r>
            <a:r>
              <a:rPr lang="th-TH" sz="4800" i="1" u="sng">
                <a:solidFill>
                  <a:srgbClr val="FFFFFF"/>
                </a:solidFill>
              </a:rPr>
              <a:t>ผลผลิตของสถานศึกษา</a:t>
            </a:r>
            <a:endParaRPr lang="th-TH" sz="4400">
              <a:solidFill>
                <a:srgbClr val="FFFFFF"/>
              </a:solidFill>
            </a:endParaRPr>
          </a:p>
          <a:p>
            <a:pPr algn="l">
              <a:lnSpc>
                <a:spcPct val="120000"/>
              </a:lnSpc>
            </a:pPr>
            <a:r>
              <a:rPr lang="en-US" sz="4400">
                <a:solidFill>
                  <a:srgbClr val="FFFFFF"/>
                </a:solidFill>
              </a:rPr>
              <a:t>	</a:t>
            </a:r>
            <a:r>
              <a:rPr lang="th-TH" sz="4400">
                <a:solidFill>
                  <a:srgbClr val="FFFFFF"/>
                </a:solidFill>
              </a:rPr>
              <a:t>1.  คุณภาพบัณฑิต		</a:t>
            </a:r>
            <a:r>
              <a:rPr lang="en-US" sz="4400">
                <a:solidFill>
                  <a:srgbClr val="FFFFFF"/>
                </a:solidFill>
              </a:rPr>
              <a:t>	</a:t>
            </a:r>
            <a:r>
              <a:rPr lang="en-US" sz="4400">
                <a:solidFill>
                  <a:srgbClr val="FFFFFF"/>
                </a:solidFill>
                <a:latin typeface="Times New Roman" pitchFamily="18" charset="0"/>
              </a:rPr>
              <a:t>……</a:t>
            </a:r>
            <a:r>
              <a:rPr lang="en-US" sz="4400">
                <a:solidFill>
                  <a:srgbClr val="FFFFFF"/>
                </a:solidFill>
              </a:rPr>
              <a:t>?</a:t>
            </a:r>
            <a:endParaRPr lang="th-TH" sz="4400">
              <a:solidFill>
                <a:srgbClr val="FFFFFF"/>
              </a:solidFill>
            </a:endParaRPr>
          </a:p>
          <a:p>
            <a:pPr algn="l">
              <a:lnSpc>
                <a:spcPct val="120000"/>
              </a:lnSpc>
            </a:pPr>
            <a:r>
              <a:rPr lang="th-TH" sz="4400">
                <a:solidFill>
                  <a:srgbClr val="FFFFFF"/>
                </a:solidFill>
              </a:rPr>
              <a:t>	2.  คุณภาพงานวิจัย</a:t>
            </a:r>
            <a:r>
              <a:rPr lang="en-US" sz="4400">
                <a:solidFill>
                  <a:srgbClr val="FFFFFF"/>
                </a:solidFill>
              </a:rPr>
              <a:t>			</a:t>
            </a:r>
            <a:r>
              <a:rPr lang="en-US" sz="4400">
                <a:solidFill>
                  <a:srgbClr val="FFFFFF"/>
                </a:solidFill>
                <a:latin typeface="Times New Roman" pitchFamily="18" charset="0"/>
              </a:rPr>
              <a:t>……</a:t>
            </a:r>
            <a:r>
              <a:rPr lang="en-US" sz="4400">
                <a:solidFill>
                  <a:srgbClr val="FFFFFF"/>
                </a:solidFill>
              </a:rPr>
              <a:t>?</a:t>
            </a:r>
            <a:endParaRPr lang="th-TH" sz="4400">
              <a:solidFill>
                <a:srgbClr val="FFFFFF"/>
              </a:solidFill>
            </a:endParaRPr>
          </a:p>
          <a:p>
            <a:pPr algn="l">
              <a:lnSpc>
                <a:spcPct val="120000"/>
              </a:lnSpc>
            </a:pPr>
            <a:r>
              <a:rPr lang="th-TH" sz="4400">
                <a:solidFill>
                  <a:srgbClr val="FFFFFF"/>
                </a:solidFill>
              </a:rPr>
              <a:t>	3.  คุณภาพงานบริการวิชาการ</a:t>
            </a:r>
            <a:r>
              <a:rPr lang="en-US" sz="4400">
                <a:solidFill>
                  <a:srgbClr val="FFFFFF"/>
                </a:solidFill>
              </a:rPr>
              <a:t>		</a:t>
            </a:r>
            <a:r>
              <a:rPr lang="en-US" sz="4400">
                <a:solidFill>
                  <a:srgbClr val="FFFFFF"/>
                </a:solidFill>
                <a:latin typeface="Times New Roman" pitchFamily="18" charset="0"/>
              </a:rPr>
              <a:t>……</a:t>
            </a:r>
            <a:r>
              <a:rPr lang="en-US" sz="4400">
                <a:solidFill>
                  <a:srgbClr val="FFFFFF"/>
                </a:solidFill>
              </a:rPr>
              <a:t>?</a:t>
            </a:r>
            <a:endParaRPr lang="th-TH" sz="4400">
              <a:solidFill>
                <a:srgbClr val="FFFFFF"/>
              </a:solidFill>
            </a:endParaRPr>
          </a:p>
          <a:p>
            <a:pPr algn="l">
              <a:lnSpc>
                <a:spcPct val="120000"/>
              </a:lnSpc>
            </a:pPr>
            <a:r>
              <a:rPr lang="th-TH" sz="4400">
                <a:solidFill>
                  <a:srgbClr val="FFFFFF"/>
                </a:solidFill>
              </a:rPr>
              <a:t>	4.  คุณภาพงานทำนุบำรุงศิลปฯ</a:t>
            </a:r>
            <a:r>
              <a:rPr lang="en-US" sz="4400">
                <a:solidFill>
                  <a:srgbClr val="FFFFFF"/>
                </a:solidFill>
              </a:rPr>
              <a:t>	</a:t>
            </a:r>
            <a:r>
              <a:rPr lang="en-US" sz="4400">
                <a:solidFill>
                  <a:srgbClr val="FFFFFF"/>
                </a:solidFill>
                <a:latin typeface="Times New Roman" pitchFamily="18" charset="0"/>
              </a:rPr>
              <a:t>……</a:t>
            </a:r>
            <a:r>
              <a:rPr lang="en-US" sz="4400">
                <a:solidFill>
                  <a:srgbClr val="FFFFFF"/>
                </a:solidFill>
              </a:rPr>
              <a:t>?</a:t>
            </a:r>
            <a:endParaRPr lang="th-TH" sz="4400">
              <a:solidFill>
                <a:srgbClr val="FFFFFF"/>
              </a:solidFill>
            </a:endParaRPr>
          </a:p>
        </p:txBody>
      </p:sp>
      <p:sp>
        <p:nvSpPr>
          <p:cNvPr id="25603" name="Text Box 3"/>
          <p:cNvSpPr txBox="1">
            <a:spLocks noChangeArrowheads="1"/>
          </p:cNvSpPr>
          <p:nvPr/>
        </p:nvSpPr>
        <p:spPr bwMode="auto">
          <a:xfrm>
            <a:off x="1676400" y="5486400"/>
            <a:ext cx="6172200" cy="914400"/>
          </a:xfrm>
          <a:prstGeom prst="rect">
            <a:avLst/>
          </a:prstGeom>
          <a:noFill/>
          <a:ln w="12700">
            <a:noFill/>
            <a:miter lim="800000"/>
            <a:headEnd type="none" w="sm" len="sm"/>
            <a:tailEnd type="none" w="sm" len="sm"/>
          </a:ln>
        </p:spPr>
        <p:txBody>
          <a:bodyPr>
            <a:spAutoFit/>
          </a:bodyPr>
          <a:lstStyle/>
          <a:p>
            <a:pPr>
              <a:spcBef>
                <a:spcPct val="50000"/>
              </a:spcBef>
            </a:pPr>
            <a:r>
              <a:rPr lang="th-TH" sz="5400">
                <a:solidFill>
                  <a:srgbClr val="FFFF00"/>
                </a:solidFill>
              </a:rPr>
              <a:t>ปริมาณและคุณภาพของ</a:t>
            </a:r>
            <a:r>
              <a:rPr lang="th-TH" sz="5400" i="1">
                <a:solidFill>
                  <a:srgbClr val="FFFF00"/>
                </a:solidFill>
              </a:rPr>
              <a:t>ผลผลิต</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026"/>
          <p:cNvSpPr txBox="1">
            <a:spLocks noChangeArrowheads="1"/>
          </p:cNvSpPr>
          <p:nvPr/>
        </p:nvSpPr>
        <p:spPr bwMode="auto">
          <a:xfrm>
            <a:off x="533400" y="609600"/>
            <a:ext cx="8153400" cy="5026025"/>
          </a:xfrm>
          <a:prstGeom prst="rect">
            <a:avLst/>
          </a:prstGeom>
          <a:noFill/>
          <a:ln w="9525">
            <a:noFill/>
            <a:miter lim="800000"/>
            <a:headEnd/>
            <a:tailEnd/>
          </a:ln>
        </p:spPr>
        <p:txBody>
          <a:bodyPr>
            <a:spAutoFit/>
          </a:bodyPr>
          <a:lstStyle/>
          <a:p>
            <a:pPr algn="l">
              <a:lnSpc>
                <a:spcPct val="150000"/>
              </a:lnSpc>
            </a:pPr>
            <a:r>
              <a:rPr lang="th-TH" sz="5400"/>
              <a:t>การประกันคุณภาพ </a:t>
            </a:r>
            <a:r>
              <a:rPr lang="th-TH" sz="5400" u="sng"/>
              <a:t>การศึกษา (OLE)-EA</a:t>
            </a:r>
            <a:endParaRPr lang="th-TH" sz="5400"/>
          </a:p>
          <a:p>
            <a:pPr algn="l">
              <a:lnSpc>
                <a:spcPct val="150000"/>
              </a:lnSpc>
            </a:pPr>
            <a:r>
              <a:rPr lang="th-TH" sz="5400"/>
              <a:t>การประกันคุณภาพ </a:t>
            </a:r>
            <a:r>
              <a:rPr lang="th-TH" sz="5400" u="sng"/>
              <a:t>วิชาการ-QAA</a:t>
            </a:r>
            <a:endParaRPr lang="th-TH" sz="5400"/>
          </a:p>
          <a:p>
            <a:pPr algn="l">
              <a:lnSpc>
                <a:spcPct val="150000"/>
              </a:lnSpc>
            </a:pPr>
            <a:r>
              <a:rPr lang="th-TH" sz="5400"/>
              <a:t>การประกันคุณภาพ </a:t>
            </a:r>
            <a:r>
              <a:rPr lang="th-TH" sz="5400" u="sng"/>
              <a:t>สถานศึกษา-IA</a:t>
            </a:r>
            <a:endParaRPr lang="th-TH" sz="5400"/>
          </a:p>
          <a:p>
            <a:pPr algn="l">
              <a:lnSpc>
                <a:spcPct val="150000"/>
              </a:lnSpc>
            </a:pPr>
            <a:r>
              <a:rPr lang="th-TH" sz="5400"/>
              <a:t>การประกันคุณภาพ </a:t>
            </a:r>
            <a:r>
              <a:rPr lang="th-TH" sz="5400" u="sng"/>
              <a:t>โรงพยาบาล -HA</a:t>
            </a:r>
            <a:endParaRPr lang="th-TH" sz="3600"/>
          </a:p>
        </p:txBody>
      </p:sp>
      <p:sp>
        <p:nvSpPr>
          <p:cNvPr id="26627" name="Line 1027"/>
          <p:cNvSpPr>
            <a:spLocks noChangeShapeType="1"/>
          </p:cNvSpPr>
          <p:nvPr/>
        </p:nvSpPr>
        <p:spPr bwMode="auto">
          <a:xfrm flipV="1">
            <a:off x="6858000" y="2209800"/>
            <a:ext cx="1143000" cy="609600"/>
          </a:xfrm>
          <a:prstGeom prst="line">
            <a:avLst/>
          </a:prstGeom>
          <a:noFill/>
          <a:ln w="38100">
            <a:solidFill>
              <a:schemeClr val="tx1"/>
            </a:solidFill>
            <a:round/>
            <a:headEnd/>
            <a:tailEnd/>
          </a:ln>
        </p:spPr>
        <p:txBody>
          <a:bodyPr wrap="none" anchor="ctr"/>
          <a:lstStyle/>
          <a:p>
            <a:endParaRPr lang="th-TH"/>
          </a:p>
        </p:txBody>
      </p:sp>
      <p:sp>
        <p:nvSpPr>
          <p:cNvPr id="26628" name="Line 1028"/>
          <p:cNvSpPr>
            <a:spLocks noChangeShapeType="1"/>
          </p:cNvSpPr>
          <p:nvPr/>
        </p:nvSpPr>
        <p:spPr bwMode="auto">
          <a:xfrm>
            <a:off x="6858000" y="2819400"/>
            <a:ext cx="1066800" cy="609600"/>
          </a:xfrm>
          <a:prstGeom prst="line">
            <a:avLst/>
          </a:prstGeom>
          <a:noFill/>
          <a:ln w="38100">
            <a:solidFill>
              <a:schemeClr val="tx1"/>
            </a:solidFill>
            <a:round/>
            <a:headEnd/>
            <a:tailEnd/>
          </a:ln>
        </p:spPr>
        <p:txBody>
          <a:bodyPr wrap="none" anchor="ctr"/>
          <a:lstStyle/>
          <a:p>
            <a:endParaRPr lang="th-TH"/>
          </a:p>
        </p:txBody>
      </p:sp>
      <p:sp>
        <p:nvSpPr>
          <p:cNvPr id="26629" name="Line 1029"/>
          <p:cNvSpPr>
            <a:spLocks noChangeShapeType="1"/>
          </p:cNvSpPr>
          <p:nvPr/>
        </p:nvSpPr>
        <p:spPr bwMode="auto">
          <a:xfrm flipV="1">
            <a:off x="6934200" y="2819400"/>
            <a:ext cx="1066800" cy="0"/>
          </a:xfrm>
          <a:prstGeom prst="line">
            <a:avLst/>
          </a:prstGeom>
          <a:noFill/>
          <a:ln w="38100">
            <a:solidFill>
              <a:schemeClr val="tx1"/>
            </a:solidFill>
            <a:round/>
            <a:headEnd/>
            <a:tailEnd/>
          </a:ln>
        </p:spPr>
        <p:txBody>
          <a:bodyPr wrap="none" anchor="ctr"/>
          <a:lstStyle/>
          <a:p>
            <a:endParaRPr lang="th-TH"/>
          </a:p>
        </p:txBody>
      </p:sp>
      <p:sp>
        <p:nvSpPr>
          <p:cNvPr id="26630" name="Text Box 1030"/>
          <p:cNvSpPr txBox="1">
            <a:spLocks noChangeArrowheads="1"/>
          </p:cNvSpPr>
          <p:nvPr/>
        </p:nvSpPr>
        <p:spPr bwMode="auto">
          <a:xfrm>
            <a:off x="7961313" y="1676400"/>
            <a:ext cx="619125" cy="2235200"/>
          </a:xfrm>
          <a:prstGeom prst="rect">
            <a:avLst/>
          </a:prstGeom>
          <a:noFill/>
          <a:ln w="9525">
            <a:noFill/>
            <a:miter lim="800000"/>
            <a:headEnd/>
            <a:tailEnd/>
          </a:ln>
        </p:spPr>
        <p:txBody>
          <a:bodyPr wrap="none">
            <a:spAutoFit/>
          </a:bodyPr>
          <a:lstStyle/>
          <a:p>
            <a:pPr algn="l">
              <a:lnSpc>
                <a:spcPct val="130000"/>
              </a:lnSpc>
            </a:pPr>
            <a:r>
              <a:rPr lang="en-US" sz="3600"/>
              <a:t>EA</a:t>
            </a:r>
          </a:p>
          <a:p>
            <a:pPr algn="l">
              <a:lnSpc>
                <a:spcPct val="130000"/>
              </a:lnSpc>
            </a:pPr>
            <a:r>
              <a:rPr lang="en-US" sz="3600"/>
              <a:t>RA</a:t>
            </a:r>
          </a:p>
          <a:p>
            <a:pPr algn="l">
              <a:lnSpc>
                <a:spcPct val="130000"/>
              </a:lnSpc>
            </a:pPr>
            <a:r>
              <a:rPr lang="en-US" sz="3600"/>
              <a:t>SA</a:t>
            </a:r>
          </a:p>
        </p:txBody>
      </p:sp>
      <p:sp>
        <p:nvSpPr>
          <p:cNvPr id="26631" name="Oval 1031"/>
          <p:cNvSpPr>
            <a:spLocks noChangeArrowheads="1"/>
          </p:cNvSpPr>
          <p:nvPr/>
        </p:nvSpPr>
        <p:spPr bwMode="auto">
          <a:xfrm>
            <a:off x="1143000" y="5486400"/>
            <a:ext cx="6781800" cy="11430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th-TH"/>
          </a:p>
        </p:txBody>
      </p:sp>
      <p:sp>
        <p:nvSpPr>
          <p:cNvPr id="26632" name="Text Box 1032"/>
          <p:cNvSpPr txBox="1">
            <a:spLocks noChangeArrowheads="1"/>
          </p:cNvSpPr>
          <p:nvPr/>
        </p:nvSpPr>
        <p:spPr bwMode="auto">
          <a:xfrm>
            <a:off x="1524000" y="5715000"/>
            <a:ext cx="6324600" cy="762000"/>
          </a:xfrm>
          <a:prstGeom prst="rect">
            <a:avLst/>
          </a:prstGeom>
          <a:noFill/>
          <a:ln w="12700">
            <a:noFill/>
            <a:miter lim="800000"/>
            <a:headEnd type="none" w="sm" len="sm"/>
            <a:tailEnd type="none" w="sm" len="sm"/>
          </a:ln>
        </p:spPr>
        <p:txBody>
          <a:bodyPr>
            <a:spAutoFit/>
          </a:bodyPr>
          <a:lstStyle/>
          <a:p>
            <a:pPr algn="l"/>
            <a:r>
              <a:rPr lang="th-TH" sz="4400" i="1">
                <a:solidFill>
                  <a:srgbClr val="990000"/>
                </a:solidFill>
              </a:rPr>
              <a:t>ผ่านการประกันคุณภาพ หมายความว่า </a:t>
            </a:r>
            <a:r>
              <a:rPr lang="en-US" sz="4400" i="1">
                <a:solidFill>
                  <a:srgbClr val="990000"/>
                </a:solidFill>
              </a:rPr>
              <a:t>?</a:t>
            </a:r>
            <a:endParaRPr lang="th-TH" sz="4400" i="1">
              <a:solidFill>
                <a:srgbClr val="9900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66FFFF"/>
        </a:solidFill>
        <a:effectLst/>
      </p:bgPr>
    </p:bg>
    <p:spTree>
      <p:nvGrpSpPr>
        <p:cNvPr id="1" name=""/>
        <p:cNvGrpSpPr/>
        <p:nvPr/>
      </p:nvGrpSpPr>
      <p:grpSpPr>
        <a:xfrm>
          <a:off x="0" y="0"/>
          <a:ext cx="0" cy="0"/>
          <a:chOff x="0" y="0"/>
          <a:chExt cx="0" cy="0"/>
        </a:xfrm>
      </p:grpSpPr>
      <p:sp>
        <p:nvSpPr>
          <p:cNvPr id="599042" name="Rectangle 2"/>
          <p:cNvSpPr>
            <a:spLocks noChangeArrowheads="1"/>
          </p:cNvSpPr>
          <p:nvPr/>
        </p:nvSpPr>
        <p:spPr bwMode="auto">
          <a:xfrm>
            <a:off x="304800" y="609600"/>
            <a:ext cx="8458200" cy="5715000"/>
          </a:xfrm>
          <a:prstGeom prst="rect">
            <a:avLst/>
          </a:prstGeom>
          <a:solidFill>
            <a:srgbClr val="0000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0099"/>
            </a:extrusionClr>
          </a:sp3d>
        </p:spPr>
        <p:txBody>
          <a:bodyPr wrap="none" anchor="ctr">
            <a:flatTx/>
          </a:bodyPr>
          <a:lstStyle/>
          <a:p>
            <a:r>
              <a:rPr lang="en-US" sz="7200"/>
              <a:t> </a:t>
            </a:r>
          </a:p>
        </p:txBody>
      </p:sp>
      <p:sp>
        <p:nvSpPr>
          <p:cNvPr id="27651" name="Text Box 3"/>
          <p:cNvSpPr txBox="1">
            <a:spLocks noChangeArrowheads="1"/>
          </p:cNvSpPr>
          <p:nvPr/>
        </p:nvSpPr>
        <p:spPr bwMode="auto">
          <a:xfrm>
            <a:off x="609600" y="974725"/>
            <a:ext cx="7856538" cy="4268788"/>
          </a:xfrm>
          <a:prstGeom prst="rect">
            <a:avLst/>
          </a:prstGeom>
          <a:noFill/>
          <a:ln w="12700">
            <a:noFill/>
            <a:miter lim="800000"/>
            <a:headEnd type="none" w="sm" len="sm"/>
            <a:tailEnd type="none" w="sm" len="sm"/>
          </a:ln>
        </p:spPr>
        <p:txBody>
          <a:bodyPr wrap="none">
            <a:spAutoFit/>
          </a:bodyPr>
          <a:lstStyle/>
          <a:p>
            <a:r>
              <a:rPr lang="en-US" sz="10600">
                <a:solidFill>
                  <a:srgbClr val="66FFFF"/>
                </a:solidFill>
              </a:rPr>
              <a:t>Quality is a Journey</a:t>
            </a:r>
          </a:p>
          <a:p>
            <a:r>
              <a:rPr lang="en-US" sz="6600" u="sng">
                <a:solidFill>
                  <a:schemeClr val="tx2"/>
                </a:solidFill>
              </a:rPr>
              <a:t>Quality is not a destination</a:t>
            </a:r>
            <a:r>
              <a:rPr lang="en-US" sz="8000" u="sng">
                <a:solidFill>
                  <a:schemeClr val="tx2"/>
                </a:solidFill>
              </a:rPr>
              <a:t> </a:t>
            </a:r>
          </a:p>
          <a:p>
            <a:r>
              <a:rPr lang="en-US" sz="8800" i="1">
                <a:solidFill>
                  <a:srgbClr val="00FF00"/>
                </a:solidFill>
              </a:rPr>
              <a:t>Indicator is a life</a:t>
            </a:r>
            <a:endParaRPr lang="en-US" sz="6600">
              <a:solidFill>
                <a:srgbClr val="00FF00"/>
              </a:solidFill>
            </a:endParaRPr>
          </a:p>
        </p:txBody>
      </p:sp>
      <p:sp>
        <p:nvSpPr>
          <p:cNvPr id="27652" name="Text Box 4"/>
          <p:cNvSpPr txBox="1">
            <a:spLocks noChangeArrowheads="1"/>
          </p:cNvSpPr>
          <p:nvPr/>
        </p:nvSpPr>
        <p:spPr bwMode="auto">
          <a:xfrm>
            <a:off x="4525963" y="2406650"/>
            <a:ext cx="434975" cy="1098550"/>
          </a:xfrm>
          <a:prstGeom prst="rect">
            <a:avLst/>
          </a:prstGeom>
          <a:noFill/>
          <a:ln w="12700">
            <a:noFill/>
            <a:miter lim="800000"/>
            <a:headEnd type="none" w="sm" len="sm"/>
            <a:tailEnd type="none" w="sm" len="sm"/>
          </a:ln>
        </p:spPr>
        <p:txBody>
          <a:bodyPr wrap="none">
            <a:spAutoFit/>
          </a:bodyPr>
          <a:lstStyle/>
          <a:p>
            <a:r>
              <a:rPr lang="en-US" sz="5400"/>
              <a:t> </a:t>
            </a:r>
            <a:r>
              <a:rPr lang="en-US" sz="6600"/>
              <a:t> </a:t>
            </a:r>
            <a:endParaRPr lang="en-US" sz="600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99042"/>
                                        </p:tgtEl>
                                        <p:attrNameLst>
                                          <p:attrName>style.visibility</p:attrName>
                                        </p:attrNameLst>
                                      </p:cBhvr>
                                      <p:to>
                                        <p:strVal val="visible"/>
                                      </p:to>
                                    </p:set>
                                    <p:anim calcmode="lin" valueType="num">
                                      <p:cBhvr additive="base">
                                        <p:cTn id="7" dur="500" fill="hold"/>
                                        <p:tgtEl>
                                          <p:spTgt spid="599042"/>
                                        </p:tgtEl>
                                        <p:attrNameLst>
                                          <p:attrName>ppt_x</p:attrName>
                                        </p:attrNameLst>
                                      </p:cBhvr>
                                      <p:tavLst>
                                        <p:tav tm="0">
                                          <p:val>
                                            <p:strVal val="1+#ppt_w/2"/>
                                          </p:val>
                                        </p:tav>
                                        <p:tav tm="100000">
                                          <p:val>
                                            <p:strVal val="#ppt_x"/>
                                          </p:val>
                                        </p:tav>
                                      </p:tavLst>
                                    </p:anim>
                                    <p:anim calcmode="lin" valueType="num">
                                      <p:cBhvr additive="base">
                                        <p:cTn id="8" dur="500" fill="hold"/>
                                        <p:tgtEl>
                                          <p:spTgt spid="5990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2"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66FFFF"/>
        </a:solidFill>
        <a:effectLst/>
      </p:bgPr>
    </p:bg>
    <p:spTree>
      <p:nvGrpSpPr>
        <p:cNvPr id="1" name=""/>
        <p:cNvGrpSpPr/>
        <p:nvPr/>
      </p:nvGrpSpPr>
      <p:grpSpPr>
        <a:xfrm>
          <a:off x="0" y="0"/>
          <a:ext cx="0" cy="0"/>
          <a:chOff x="0" y="0"/>
          <a:chExt cx="0" cy="0"/>
        </a:xfrm>
      </p:grpSpPr>
      <p:sp>
        <p:nvSpPr>
          <p:cNvPr id="28674" name="AutoShape 2050"/>
          <p:cNvSpPr>
            <a:spLocks noChangeArrowheads="1"/>
          </p:cNvSpPr>
          <p:nvPr/>
        </p:nvSpPr>
        <p:spPr bwMode="auto">
          <a:xfrm>
            <a:off x="609600" y="838200"/>
            <a:ext cx="8077200" cy="5105400"/>
          </a:xfrm>
          <a:prstGeom prst="foldedCorner">
            <a:avLst>
              <a:gd name="adj" fmla="val 12500"/>
            </a:avLst>
          </a:prstGeom>
          <a:solidFill>
            <a:srgbClr val="FFFF00"/>
          </a:solidFill>
          <a:ln w="9525">
            <a:solidFill>
              <a:srgbClr val="FFFF00"/>
            </a:solidFill>
            <a:round/>
            <a:headEnd/>
            <a:tailEnd/>
          </a:ln>
        </p:spPr>
        <p:txBody>
          <a:bodyPr wrap="none" anchor="ctr"/>
          <a:lstStyle/>
          <a:p>
            <a:endParaRPr lang="en-US" sz="2800" b="0"/>
          </a:p>
        </p:txBody>
      </p:sp>
      <p:sp>
        <p:nvSpPr>
          <p:cNvPr id="28675" name="Rectangle 2051"/>
          <p:cNvSpPr>
            <a:spLocks noGrp="1" noChangeArrowheads="1"/>
          </p:cNvSpPr>
          <p:nvPr>
            <p:ph type="ctrTitle"/>
          </p:nvPr>
        </p:nvSpPr>
        <p:spPr>
          <a:xfrm>
            <a:off x="1066800" y="1295400"/>
            <a:ext cx="7086600" cy="2681288"/>
          </a:xfrm>
          <a:solidFill>
            <a:srgbClr val="66FFFF"/>
          </a:solidFill>
          <a:ln>
            <a:solidFill>
              <a:srgbClr val="66FFFF"/>
            </a:solidFill>
          </a:ln>
        </p:spPr>
        <p:txBody>
          <a:bodyPr/>
          <a:lstStyle/>
          <a:p>
            <a:pPr algn="ctr"/>
            <a:r>
              <a:rPr lang="en-US" sz="7200" b="1" smtClean="0">
                <a:solidFill>
                  <a:srgbClr val="660033"/>
                </a:solidFill>
              </a:rPr>
              <a:t>We have good schools </a:t>
            </a:r>
            <a:br>
              <a:rPr lang="en-US" sz="7200" b="1" smtClean="0">
                <a:solidFill>
                  <a:srgbClr val="660033"/>
                </a:solidFill>
              </a:rPr>
            </a:br>
            <a:r>
              <a:rPr lang="en-US" sz="7200" b="1" smtClean="0">
                <a:solidFill>
                  <a:srgbClr val="660033"/>
                </a:solidFill>
              </a:rPr>
              <a:t>but bad education  </a:t>
            </a:r>
            <a:endParaRPr lang="en-US" sz="6000" b="1" smtClean="0">
              <a:solidFill>
                <a:srgbClr val="660033"/>
              </a:solidFill>
            </a:endParaRPr>
          </a:p>
        </p:txBody>
      </p:sp>
      <p:graphicFrame>
        <p:nvGraphicFramePr>
          <p:cNvPr id="600068" name="Group 2052"/>
          <p:cNvGraphicFramePr>
            <a:graphicFrameLocks noGrp="1"/>
          </p:cNvGraphicFramePr>
          <p:nvPr/>
        </p:nvGraphicFramePr>
        <p:xfrm>
          <a:off x="1524000" y="4419600"/>
          <a:ext cx="6119813" cy="865188"/>
        </p:xfrm>
        <a:graphic>
          <a:graphicData uri="http://schemas.openxmlformats.org/drawingml/2006/table">
            <a:tbl>
              <a:tblPr/>
              <a:tblGrid>
                <a:gridCol w="6119813"/>
              </a:tblGrid>
              <a:tr h="865188">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4400" b="1" i="0" u="none" strike="noStrike" cap="none" normalizeH="0" baseline="0" smtClean="0">
                          <a:ln>
                            <a:noFill/>
                          </a:ln>
                          <a:solidFill>
                            <a:schemeClr val="tx1"/>
                          </a:solidFill>
                          <a:effectLst/>
                          <a:latin typeface="Angsana New" pitchFamily="18" charset="-34"/>
                          <a:cs typeface="Angsana New" pitchFamily="18" charset="-34"/>
                        </a:rPr>
                        <a:t>Professor Thronton Husen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66FFFF"/>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subTitle" idx="1"/>
          </p:nvPr>
        </p:nvSpPr>
        <p:spPr>
          <a:xfrm>
            <a:off x="304800" y="1600200"/>
            <a:ext cx="8424863" cy="3455988"/>
          </a:xfrm>
        </p:spPr>
        <p:txBody>
          <a:bodyPr/>
          <a:lstStyle/>
          <a:p>
            <a:pPr algn="l"/>
            <a:r>
              <a:rPr lang="th-TH" sz="6000" b="1" smtClean="0">
                <a:solidFill>
                  <a:srgbClr val="A50021"/>
                </a:solidFill>
              </a:rPr>
              <a:t>“</a:t>
            </a:r>
            <a:r>
              <a:rPr lang="en-US" sz="6000" b="1" smtClean="0">
                <a:solidFill>
                  <a:srgbClr val="A50021"/>
                </a:solidFill>
              </a:rPr>
              <a:t> </a:t>
            </a:r>
            <a:r>
              <a:rPr lang="th-TH" sz="6000" b="1" smtClean="0">
                <a:solidFill>
                  <a:srgbClr val="A50021"/>
                </a:solidFill>
              </a:rPr>
              <a:t> คุณภาพของมหาวิทยาลัยขึ้นอยู่กับ</a:t>
            </a:r>
            <a:endParaRPr lang="en-US" sz="6000" b="1" smtClean="0">
              <a:solidFill>
                <a:srgbClr val="A50021"/>
              </a:solidFill>
            </a:endParaRPr>
          </a:p>
          <a:p>
            <a:pPr algn="l"/>
            <a:r>
              <a:rPr lang="th-TH" sz="6000" b="1" smtClean="0">
                <a:solidFill>
                  <a:srgbClr val="A50021"/>
                </a:solidFill>
              </a:rPr>
              <a:t>    ความเข้มแข็งของสภามหาวิทยาลัย </a:t>
            </a:r>
            <a:r>
              <a:rPr lang="en-US" sz="6000" b="1" smtClean="0">
                <a:solidFill>
                  <a:srgbClr val="A50021"/>
                </a:solidFill>
              </a:rPr>
              <a:t> </a:t>
            </a:r>
            <a:r>
              <a:rPr lang="th-TH" sz="6000" b="1" smtClean="0">
                <a:solidFill>
                  <a:srgbClr val="A50021"/>
                </a:solidFill>
              </a:rPr>
              <a:t>”</a:t>
            </a:r>
          </a:p>
          <a:p>
            <a:pPr algn="l"/>
            <a:endParaRPr lang="th-TH" sz="6000" b="1" smtClean="0">
              <a:solidFill>
                <a:srgbClr val="A50021"/>
              </a:solidFill>
            </a:endParaRPr>
          </a:p>
          <a:p>
            <a:pPr algn="l"/>
            <a:r>
              <a:rPr lang="en-US" sz="4400" b="1" smtClean="0">
                <a:solidFill>
                  <a:schemeClr val="bg1"/>
                </a:solidFill>
              </a:rPr>
              <a:t>   </a:t>
            </a:r>
            <a:r>
              <a:rPr lang="th-TH" sz="4400" b="1" smtClean="0">
                <a:solidFill>
                  <a:schemeClr val="bg1"/>
                </a:solidFill>
              </a:rPr>
              <a:t>“</a:t>
            </a:r>
            <a:r>
              <a:rPr lang="en-US" sz="4400" b="1" smtClean="0">
                <a:solidFill>
                  <a:schemeClr val="bg1"/>
                </a:solidFill>
              </a:rPr>
              <a:t> </a:t>
            </a:r>
            <a:r>
              <a:rPr lang="th-TH" sz="4400" b="1" smtClean="0">
                <a:solidFill>
                  <a:schemeClr val="bg1"/>
                </a:solidFill>
              </a:rPr>
              <a:t>อาจารย์เป็นอย่างไร มหาวิทยาลัยก็เป็นอย่างนั้น</a:t>
            </a:r>
            <a:r>
              <a:rPr lang="en-US" sz="4400" b="1" smtClean="0">
                <a:solidFill>
                  <a:schemeClr val="bg1"/>
                </a:solidFill>
              </a:rPr>
              <a:t> </a:t>
            </a:r>
            <a:r>
              <a:rPr lang="th-TH" sz="4400" b="1" smtClean="0">
                <a:solidFill>
                  <a:schemeClr val="bg1"/>
                </a:solidFill>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66FFFF"/>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304800" y="1752600"/>
            <a:ext cx="8497888" cy="2971800"/>
          </a:xfrm>
        </p:spPr>
        <p:txBody>
          <a:bodyPr/>
          <a:lstStyle/>
          <a:p>
            <a:pPr algn="ctr"/>
            <a:r>
              <a:rPr lang="th-TH" sz="5400" b="1" smtClean="0">
                <a:solidFill>
                  <a:schemeClr val="bg1"/>
                </a:solidFill>
                <a:latin typeface="Times New Roman" pitchFamily="18" charset="0"/>
              </a:rPr>
              <a:t>“</a:t>
            </a:r>
            <a:r>
              <a:rPr lang="en-US" sz="5400" b="1" smtClean="0">
                <a:solidFill>
                  <a:schemeClr val="bg1"/>
                </a:solidFill>
              </a:rPr>
              <a:t>People do not perform what you expect</a:t>
            </a:r>
            <a:r>
              <a:rPr lang="th-TH" sz="5400" b="1" smtClean="0">
                <a:solidFill>
                  <a:schemeClr val="bg1"/>
                </a:solidFill>
              </a:rPr>
              <a:t>,</a:t>
            </a:r>
            <a:r>
              <a:rPr lang="en-US" sz="5400" b="1" smtClean="0">
                <a:solidFill>
                  <a:schemeClr val="bg1"/>
                </a:solidFill>
              </a:rPr>
              <a:t/>
            </a:r>
            <a:br>
              <a:rPr lang="en-US" sz="5400" b="1" smtClean="0">
                <a:solidFill>
                  <a:schemeClr val="bg1"/>
                </a:solidFill>
              </a:rPr>
            </a:br>
            <a:r>
              <a:rPr lang="en-US" sz="5400" b="1" smtClean="0">
                <a:solidFill>
                  <a:schemeClr val="bg1"/>
                </a:solidFill>
              </a:rPr>
              <a:t>But they do perform what you inspect</a:t>
            </a:r>
            <a:r>
              <a:rPr lang="th-TH" sz="5400" b="1" smtClean="0">
                <a:solidFill>
                  <a:schemeClr val="bg1"/>
                </a:solidFill>
                <a:latin typeface="Times New Roman" pitchFamily="18" charset="0"/>
              </a:rPr>
              <a:t>”</a:t>
            </a:r>
            <a:r>
              <a:rPr lang="th-TH" sz="5400" b="1" smtClean="0">
                <a:solidFill>
                  <a:schemeClr val="bg1"/>
                </a:solidFill>
              </a:rPr>
              <a:t/>
            </a:r>
            <a:br>
              <a:rPr lang="th-TH" sz="5400" b="1" smtClean="0">
                <a:solidFill>
                  <a:schemeClr val="bg1"/>
                </a:solidFill>
              </a:rPr>
            </a:br>
            <a:endParaRPr lang="th-TH" sz="5400" b="1" smtClean="0">
              <a:solidFill>
                <a:schemeClr val="bg1"/>
              </a:solidFill>
            </a:endParaRPr>
          </a:p>
        </p:txBody>
      </p:sp>
      <p:graphicFrame>
        <p:nvGraphicFramePr>
          <p:cNvPr id="602115" name="Group 3"/>
          <p:cNvGraphicFramePr>
            <a:graphicFrameLocks noGrp="1"/>
          </p:cNvGraphicFramePr>
          <p:nvPr/>
        </p:nvGraphicFramePr>
        <p:xfrm>
          <a:off x="2771775" y="4581525"/>
          <a:ext cx="3600450" cy="701675"/>
        </p:xfrm>
        <a:graphic>
          <a:graphicData uri="http://schemas.openxmlformats.org/drawingml/2006/table">
            <a:tbl>
              <a:tblPr/>
              <a:tblGrid>
                <a:gridCol w="3600450"/>
              </a:tblGrid>
              <a:tr h="0">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th-TH" sz="4000" b="1" i="0" u="none" strike="noStrike" cap="none" normalizeH="0" baseline="0" smtClean="0">
                          <a:ln>
                            <a:noFill/>
                          </a:ln>
                          <a:solidFill>
                            <a:schemeClr val="tx1"/>
                          </a:solidFill>
                          <a:effectLst/>
                          <a:latin typeface="Angsana New" pitchFamily="18" charset="-34"/>
                          <a:cs typeface="Angsana New" pitchFamily="18" charset="-34"/>
                        </a:rPr>
                        <a:t> อมเรศ ศิลาอ่อน</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336600"/>
        </a:solid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295400" y="1219200"/>
            <a:ext cx="6751638" cy="3565525"/>
          </a:xfrm>
          <a:prstGeom prst="rect">
            <a:avLst/>
          </a:prstGeom>
          <a:noFill/>
          <a:ln w="9525">
            <a:noFill/>
            <a:miter lim="800000"/>
            <a:headEnd/>
            <a:tailEnd/>
          </a:ln>
        </p:spPr>
        <p:txBody>
          <a:bodyPr wrap="none">
            <a:spAutoFit/>
          </a:bodyPr>
          <a:lstStyle/>
          <a:p>
            <a:pPr algn="l">
              <a:buFontTx/>
              <a:buChar char="•"/>
            </a:pPr>
            <a:r>
              <a:rPr lang="en-US" sz="4800" b="0">
                <a:solidFill>
                  <a:srgbClr val="FFFF00"/>
                </a:solidFill>
              </a:rPr>
              <a:t> Social change</a:t>
            </a:r>
          </a:p>
          <a:p>
            <a:pPr algn="l">
              <a:buFontTx/>
              <a:buChar char="•"/>
            </a:pPr>
            <a:r>
              <a:rPr lang="en-US" sz="4800" b="0">
                <a:solidFill>
                  <a:srgbClr val="FFFF00"/>
                </a:solidFill>
              </a:rPr>
              <a:t> Technology change</a:t>
            </a:r>
          </a:p>
          <a:p>
            <a:pPr algn="l">
              <a:buFontTx/>
              <a:buChar char="•"/>
            </a:pPr>
            <a:r>
              <a:rPr lang="en-US" sz="4400" b="0">
                <a:solidFill>
                  <a:srgbClr val="FFFF00"/>
                </a:solidFill>
              </a:rPr>
              <a:t> Value change (cost-effectiveness)              </a:t>
            </a:r>
          </a:p>
          <a:p>
            <a:pPr algn="l">
              <a:buFontTx/>
              <a:buChar char="•"/>
            </a:pPr>
            <a:r>
              <a:rPr lang="en-US" sz="4400" b="0">
                <a:solidFill>
                  <a:srgbClr val="FFFF00"/>
                </a:solidFill>
              </a:rPr>
              <a:t> Customer  satisfaction  change </a:t>
            </a:r>
          </a:p>
          <a:p>
            <a:pPr algn="l"/>
            <a:r>
              <a:rPr lang="en-US" sz="4400" b="0">
                <a:solidFill>
                  <a:srgbClr val="FFFF00"/>
                </a:solidFill>
              </a:rPr>
              <a:t>    (Needs, Expectation, Specification)</a:t>
            </a:r>
          </a:p>
        </p:txBody>
      </p:sp>
      <p:sp>
        <p:nvSpPr>
          <p:cNvPr id="31747" name="Text Box 3"/>
          <p:cNvSpPr txBox="1">
            <a:spLocks noChangeArrowheads="1"/>
          </p:cNvSpPr>
          <p:nvPr/>
        </p:nvSpPr>
        <p:spPr bwMode="auto">
          <a:xfrm>
            <a:off x="1479550" y="304800"/>
            <a:ext cx="5530850" cy="1098550"/>
          </a:xfrm>
          <a:prstGeom prst="rect">
            <a:avLst/>
          </a:prstGeom>
          <a:noFill/>
          <a:ln w="9525">
            <a:noFill/>
            <a:miter lim="800000"/>
            <a:headEnd/>
            <a:tailEnd/>
          </a:ln>
        </p:spPr>
        <p:txBody>
          <a:bodyPr wrap="none">
            <a:spAutoFit/>
          </a:bodyPr>
          <a:lstStyle/>
          <a:p>
            <a:pPr algn="l"/>
            <a:r>
              <a:rPr lang="th-TH" sz="6600">
                <a:solidFill>
                  <a:srgbClr val="FFFFFF"/>
                </a:solidFill>
              </a:rPr>
              <a:t> ปัจจัยที่มีผลต่อคุณภาพ</a:t>
            </a:r>
          </a:p>
        </p:txBody>
      </p:sp>
      <p:sp>
        <p:nvSpPr>
          <p:cNvPr id="31748" name="Text Box 4"/>
          <p:cNvSpPr txBox="1">
            <a:spLocks noChangeArrowheads="1"/>
          </p:cNvSpPr>
          <p:nvPr/>
        </p:nvSpPr>
        <p:spPr bwMode="auto">
          <a:xfrm>
            <a:off x="990600" y="4953000"/>
            <a:ext cx="7631113" cy="1446213"/>
          </a:xfrm>
          <a:prstGeom prst="rect">
            <a:avLst/>
          </a:prstGeom>
          <a:solidFill>
            <a:srgbClr val="0066FF"/>
          </a:solidFill>
          <a:ln w="12700">
            <a:solidFill>
              <a:srgbClr val="0066FF"/>
            </a:solidFill>
            <a:miter lim="800000"/>
            <a:headEnd type="none" w="sm" len="sm"/>
            <a:tailEnd type="none" w="sm" len="sm"/>
          </a:ln>
        </p:spPr>
        <p:txBody>
          <a:bodyPr wrap="none">
            <a:spAutoFit/>
          </a:bodyPr>
          <a:lstStyle/>
          <a:p>
            <a:pPr algn="l"/>
            <a:r>
              <a:rPr lang="en-US" sz="8800" i="1"/>
              <a:t>Quality is dynamic stage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01638" y="-4763"/>
            <a:ext cx="2716212" cy="1311276"/>
          </a:xfrm>
          <a:prstGeom prst="rect">
            <a:avLst/>
          </a:prstGeom>
          <a:noFill/>
          <a:ln w="12700">
            <a:noFill/>
            <a:miter lim="800000"/>
            <a:headEnd type="none" w="sm" len="sm"/>
            <a:tailEnd type="none" w="sm" len="sm"/>
          </a:ln>
        </p:spPr>
        <p:txBody>
          <a:bodyPr wrap="none">
            <a:spAutoFit/>
          </a:bodyPr>
          <a:lstStyle/>
          <a:p>
            <a:r>
              <a:rPr lang="en-US" sz="8000" i="1" u="sng">
                <a:solidFill>
                  <a:srgbClr val="FFFFFF"/>
                </a:solidFill>
              </a:rPr>
              <a:t>Principle</a:t>
            </a:r>
            <a:endParaRPr lang="en-US" sz="2800" i="1" u="sng"/>
          </a:p>
        </p:txBody>
      </p:sp>
      <p:sp>
        <p:nvSpPr>
          <p:cNvPr id="32771" name="Text Box 3"/>
          <p:cNvSpPr txBox="1">
            <a:spLocks noChangeArrowheads="1"/>
          </p:cNvSpPr>
          <p:nvPr/>
        </p:nvSpPr>
        <p:spPr bwMode="auto">
          <a:xfrm>
            <a:off x="1066800" y="1600200"/>
            <a:ext cx="7086600" cy="4813300"/>
          </a:xfrm>
          <a:prstGeom prst="rect">
            <a:avLst/>
          </a:prstGeom>
          <a:noFill/>
          <a:ln w="12700">
            <a:noFill/>
            <a:miter lim="800000"/>
            <a:headEnd type="none" w="sm" len="sm"/>
            <a:tailEnd type="none" w="sm" len="sm"/>
          </a:ln>
        </p:spPr>
        <p:txBody>
          <a:bodyPr>
            <a:spAutoFit/>
          </a:bodyPr>
          <a:lstStyle/>
          <a:p>
            <a:pPr>
              <a:lnSpc>
                <a:spcPct val="80000"/>
              </a:lnSpc>
              <a:spcBef>
                <a:spcPct val="50000"/>
              </a:spcBef>
            </a:pPr>
            <a:r>
              <a:rPr lang="th-TH" sz="11700" b="0">
                <a:solidFill>
                  <a:srgbClr val="FFFFFF"/>
                </a:solidFill>
              </a:rPr>
              <a:t>IQA  vs  EQA</a:t>
            </a:r>
            <a:endParaRPr lang="th-TH" sz="11700" b="0"/>
          </a:p>
          <a:p>
            <a:pPr algn="l">
              <a:spcBef>
                <a:spcPct val="50000"/>
              </a:spcBef>
              <a:buFontTx/>
              <a:buChar char="•"/>
            </a:pPr>
            <a:r>
              <a:rPr lang="th-TH" sz="4800" b="0">
                <a:solidFill>
                  <a:srgbClr val="FFFF66"/>
                </a:solidFill>
              </a:rPr>
              <a:t> ใครนำไปใช้ประโยชน์</a:t>
            </a:r>
          </a:p>
          <a:p>
            <a:pPr algn="l">
              <a:spcBef>
                <a:spcPct val="50000"/>
              </a:spcBef>
              <a:buFontTx/>
              <a:buChar char="•"/>
            </a:pPr>
            <a:r>
              <a:rPr lang="th-TH" sz="4800" b="0">
                <a:solidFill>
                  <a:srgbClr val="FFFF66"/>
                </a:solidFill>
              </a:rPr>
              <a:t>  ใช้มาตรฐานของใคร</a:t>
            </a:r>
          </a:p>
          <a:p>
            <a:pPr algn="l">
              <a:spcBef>
                <a:spcPct val="50000"/>
              </a:spcBef>
              <a:buFontTx/>
              <a:buChar char="•"/>
            </a:pPr>
            <a:r>
              <a:rPr lang="th-TH" sz="4800" b="0">
                <a:solidFill>
                  <a:srgbClr val="FFFF66"/>
                </a:solidFill>
              </a:rPr>
              <a:t>  ความเหมือนที่แตกต่างในการพัฒนา</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609600"/>
            <a:ext cx="9144000" cy="2957513"/>
          </a:xfrm>
          <a:prstGeom prst="rect">
            <a:avLst/>
          </a:prstGeom>
          <a:noFill/>
          <a:ln w="9525">
            <a:noFill/>
            <a:miter lim="800000"/>
            <a:headEnd/>
            <a:tailEnd/>
          </a:ln>
        </p:spPr>
        <p:txBody>
          <a:bodyPr>
            <a:spAutoFit/>
          </a:bodyPr>
          <a:lstStyle/>
          <a:p>
            <a:pPr indent="457200" algn="l" eaLnBrk="1" hangingPunct="1"/>
            <a:r>
              <a:rPr lang="th-TH" sz="4800">
                <a:latin typeface="Times New Roman" pitchFamily="18" charset="0"/>
              </a:rPr>
              <a:t>ทำงานโดย</a:t>
            </a:r>
            <a:r>
              <a:rPr lang="th-TH" sz="4800" u="sng">
                <a:latin typeface="Times New Roman" pitchFamily="18" charset="0"/>
              </a:rPr>
              <a:t>ไม่มีการประเมิน</a:t>
            </a:r>
            <a:r>
              <a:rPr lang="th-TH" sz="4800">
                <a:latin typeface="Times New Roman" pitchFamily="18" charset="0"/>
              </a:rPr>
              <a:t>ได้ไหม</a:t>
            </a:r>
            <a:r>
              <a:rPr lang="en-US" sz="4800">
                <a:latin typeface="Times New Roman" pitchFamily="18" charset="0"/>
              </a:rPr>
              <a:t> </a:t>
            </a:r>
            <a:r>
              <a:rPr lang="en-US" sz="4800">
                <a:latin typeface="Times New Roman" pitchFamily="18" charset="0"/>
                <a:cs typeface="Cordia New" pitchFamily="34" charset="-34"/>
              </a:rPr>
              <a:t>? </a:t>
            </a:r>
            <a:endParaRPr lang="en-US" sz="4400">
              <a:latin typeface="Times New Roman" pitchFamily="18" charset="0"/>
              <a:cs typeface="Cordia New" pitchFamily="34" charset="-34"/>
            </a:endParaRPr>
          </a:p>
          <a:p>
            <a:pPr indent="457200" algn="l"/>
            <a:r>
              <a:rPr lang="th-TH" sz="4800">
                <a:latin typeface="Times New Roman" pitchFamily="18" charset="0"/>
              </a:rPr>
              <a:t>เรียนหนังสือโดย</a:t>
            </a:r>
            <a:r>
              <a:rPr lang="th-TH" sz="4800" u="sng">
                <a:latin typeface="Times New Roman" pitchFamily="18" charset="0"/>
              </a:rPr>
              <a:t>ไม่ต้องมีการสอบ</a:t>
            </a:r>
            <a:r>
              <a:rPr lang="th-TH" sz="4800">
                <a:latin typeface="Times New Roman" pitchFamily="18" charset="0"/>
              </a:rPr>
              <a:t>ได้ไหม</a:t>
            </a:r>
            <a:r>
              <a:rPr lang="en-US" sz="4800">
                <a:latin typeface="Times New Roman" pitchFamily="18" charset="0"/>
              </a:rPr>
              <a:t> </a:t>
            </a:r>
            <a:r>
              <a:rPr lang="en-US" sz="4800">
                <a:latin typeface="Times New Roman" pitchFamily="18" charset="0"/>
                <a:cs typeface="Cordia New" pitchFamily="34" charset="-34"/>
              </a:rPr>
              <a:t>?</a:t>
            </a:r>
            <a:endParaRPr lang="en-US" sz="4400">
              <a:latin typeface="Times New Roman" pitchFamily="18" charset="0"/>
              <a:cs typeface="Cordia New" pitchFamily="34" charset="-34"/>
            </a:endParaRPr>
          </a:p>
          <a:p>
            <a:pPr indent="457200" algn="l"/>
            <a:r>
              <a:rPr lang="th-TH" sz="4400">
                <a:latin typeface="Times New Roman" pitchFamily="18" charset="0"/>
              </a:rPr>
              <a:t>สอนหนังสือโดย</a:t>
            </a:r>
            <a:r>
              <a:rPr lang="th-TH" sz="4400" u="sng">
                <a:latin typeface="Times New Roman" pitchFamily="18" charset="0"/>
              </a:rPr>
              <a:t>ไม่ต้องมีการประเมินการสอน</a:t>
            </a:r>
            <a:r>
              <a:rPr lang="th-TH" sz="4400">
                <a:latin typeface="Times New Roman" pitchFamily="18" charset="0"/>
              </a:rPr>
              <a:t>ได้ไหม</a:t>
            </a:r>
            <a:r>
              <a:rPr lang="en-US" sz="4400">
                <a:latin typeface="Times New Roman" pitchFamily="18" charset="0"/>
              </a:rPr>
              <a:t> </a:t>
            </a:r>
            <a:r>
              <a:rPr lang="en-US" sz="4400">
                <a:latin typeface="Times New Roman" pitchFamily="18" charset="0"/>
                <a:cs typeface="Cordia New" pitchFamily="34" charset="-34"/>
              </a:rPr>
              <a:t>?</a:t>
            </a:r>
            <a:endParaRPr lang="en-US" sz="4000">
              <a:latin typeface="Times New Roman" pitchFamily="18" charset="0"/>
              <a:cs typeface="Cordia New" pitchFamily="34" charset="-34"/>
            </a:endParaRPr>
          </a:p>
          <a:p>
            <a:pPr indent="457200" algn="l"/>
            <a:r>
              <a:rPr lang="th-TH" sz="4800">
                <a:latin typeface="Times New Roman" pitchFamily="18" charset="0"/>
              </a:rPr>
              <a:t>เดินทางโดย</a:t>
            </a:r>
            <a:r>
              <a:rPr lang="th-TH" sz="4800" u="sng">
                <a:latin typeface="Times New Roman" pitchFamily="18" charset="0"/>
              </a:rPr>
              <a:t>ไม่ต้องมีเป้าหมายและทิศทาง</a:t>
            </a:r>
            <a:r>
              <a:rPr lang="th-TH" sz="4800">
                <a:latin typeface="Times New Roman" pitchFamily="18" charset="0"/>
              </a:rPr>
              <a:t>ได้ไหม</a:t>
            </a:r>
            <a:r>
              <a:rPr lang="en-US" sz="4800">
                <a:latin typeface="Times New Roman" pitchFamily="18" charset="0"/>
              </a:rPr>
              <a:t> </a:t>
            </a:r>
            <a:r>
              <a:rPr lang="en-US" sz="4800">
                <a:latin typeface="Times New Roman" pitchFamily="18" charset="0"/>
                <a:cs typeface="Cordia New" pitchFamily="34" charset="-34"/>
              </a:rPr>
              <a:t>?</a:t>
            </a:r>
            <a:r>
              <a:rPr lang="en-US" sz="1800">
                <a:latin typeface="Times New Roman" pitchFamily="18" charset="0"/>
                <a:cs typeface="Cordia New" pitchFamily="34" charset="-34"/>
              </a:rPr>
              <a:t>   </a:t>
            </a:r>
          </a:p>
        </p:txBody>
      </p:sp>
      <p:sp>
        <p:nvSpPr>
          <p:cNvPr id="8195" name="Rectangle 3"/>
          <p:cNvSpPr>
            <a:spLocks noChangeArrowheads="1"/>
          </p:cNvSpPr>
          <p:nvPr/>
        </p:nvSpPr>
        <p:spPr bwMode="auto">
          <a:xfrm>
            <a:off x="3581400" y="4038600"/>
            <a:ext cx="5334000" cy="2287588"/>
          </a:xfrm>
          <a:prstGeom prst="rect">
            <a:avLst/>
          </a:prstGeom>
          <a:noFill/>
          <a:ln w="9525">
            <a:noFill/>
            <a:miter lim="800000"/>
            <a:headEnd/>
            <a:tailEnd/>
          </a:ln>
        </p:spPr>
        <p:txBody>
          <a:bodyPr>
            <a:spAutoFit/>
          </a:bodyPr>
          <a:lstStyle/>
          <a:p>
            <a:pPr indent="457200" algn="l" eaLnBrk="1" hangingPunct="1"/>
            <a:r>
              <a:rPr lang="th-TH" sz="4800" b="0">
                <a:latin typeface="Times New Roman" pitchFamily="18" charset="0"/>
              </a:rPr>
              <a:t>ประเมินไปทำไม</a:t>
            </a:r>
            <a:r>
              <a:rPr lang="en-US" sz="4800" b="0">
                <a:latin typeface="Times New Roman" pitchFamily="18" charset="0"/>
                <a:cs typeface="Cordia New" pitchFamily="34" charset="-34"/>
              </a:rPr>
              <a:t> ?</a:t>
            </a:r>
            <a:endParaRPr lang="en-US" sz="4400" b="0">
              <a:latin typeface="Times New Roman" pitchFamily="18" charset="0"/>
              <a:cs typeface="Cordia New" pitchFamily="34" charset="-34"/>
            </a:endParaRPr>
          </a:p>
          <a:p>
            <a:pPr indent="457200" algn="l"/>
            <a:r>
              <a:rPr lang="th-TH" sz="4800" b="0">
                <a:latin typeface="Times New Roman" pitchFamily="18" charset="0"/>
              </a:rPr>
              <a:t>สอบไปทำไม</a:t>
            </a:r>
            <a:r>
              <a:rPr lang="en-US" sz="4800" b="0">
                <a:latin typeface="Times New Roman" pitchFamily="18" charset="0"/>
                <a:cs typeface="Cordia New" pitchFamily="34" charset="-34"/>
              </a:rPr>
              <a:t> ?</a:t>
            </a:r>
            <a:endParaRPr lang="en-US" sz="4400" b="0">
              <a:latin typeface="Times New Roman" pitchFamily="18" charset="0"/>
              <a:cs typeface="Cordia New" pitchFamily="34" charset="-34"/>
            </a:endParaRPr>
          </a:p>
          <a:p>
            <a:pPr indent="457200" algn="l"/>
            <a:r>
              <a:rPr lang="th-TH" sz="4800" b="0">
                <a:latin typeface="Times New Roman" pitchFamily="18" charset="0"/>
              </a:rPr>
              <a:t>กำหนดเป้าหมายไปทำไม</a:t>
            </a:r>
            <a:r>
              <a:rPr lang="en-US" sz="4800" b="0">
                <a:latin typeface="Times New Roman" pitchFamily="18" charset="0"/>
                <a:cs typeface="Cordia New" pitchFamily="34" charset="-34"/>
              </a:rPr>
              <a:t> ?</a:t>
            </a:r>
            <a:r>
              <a:rPr lang="en-US" sz="4400" b="0">
                <a:latin typeface="Times New Roman" pitchFamily="18" charset="0"/>
              </a:rPr>
              <a:t> </a:t>
            </a:r>
            <a:endParaRPr lang="en-US" sz="7200" b="0">
              <a:latin typeface="Times New Roman" pitchFamily="18" charset="0"/>
            </a:endParaRPr>
          </a:p>
        </p:txBody>
      </p:sp>
      <p:pic>
        <p:nvPicPr>
          <p:cNvPr id="8196" name="Picture 4" descr="pe01460_"/>
          <p:cNvPicPr>
            <a:picLocks noChangeAspect="1" noChangeArrowheads="1"/>
          </p:cNvPicPr>
          <p:nvPr/>
        </p:nvPicPr>
        <p:blipFill>
          <a:blip r:embed="rId3" cstate="print"/>
          <a:srcRect/>
          <a:stretch>
            <a:fillRect/>
          </a:stretch>
        </p:blipFill>
        <p:spPr bwMode="auto">
          <a:xfrm>
            <a:off x="0" y="3886200"/>
            <a:ext cx="2390775"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676400" y="228600"/>
            <a:ext cx="6019800" cy="1066800"/>
          </a:xfrm>
          <a:prstGeom prst="rect">
            <a:avLst/>
          </a:prstGeom>
          <a:solidFill>
            <a:schemeClr val="accent1"/>
          </a:solidFill>
          <a:ln w="9525">
            <a:solidFill>
              <a:schemeClr val="tx1"/>
            </a:solidFill>
            <a:miter lim="800000"/>
            <a:headEnd/>
            <a:tailEnd/>
          </a:ln>
        </p:spPr>
        <p:txBody>
          <a:bodyPr wrap="none" anchor="ctr"/>
          <a:lstStyle/>
          <a:p>
            <a:r>
              <a:rPr lang="th-TH" sz="7200" i="1">
                <a:solidFill>
                  <a:schemeClr val="bg1"/>
                </a:solidFill>
              </a:rPr>
              <a:t>การประเมิน</a:t>
            </a:r>
            <a:endParaRPr lang="th-TH" sz="5400">
              <a:solidFill>
                <a:srgbClr val="006600"/>
              </a:solidFill>
            </a:endParaRPr>
          </a:p>
        </p:txBody>
      </p:sp>
      <p:sp>
        <p:nvSpPr>
          <p:cNvPr id="33795" name="Text Box 3"/>
          <p:cNvSpPr txBox="1">
            <a:spLocks noChangeArrowheads="1"/>
          </p:cNvSpPr>
          <p:nvPr/>
        </p:nvSpPr>
        <p:spPr bwMode="auto">
          <a:xfrm>
            <a:off x="609600" y="1371600"/>
            <a:ext cx="8124825" cy="762000"/>
          </a:xfrm>
          <a:prstGeom prst="rect">
            <a:avLst/>
          </a:prstGeom>
          <a:noFill/>
          <a:ln w="9525">
            <a:noFill/>
            <a:miter lim="800000"/>
            <a:headEnd/>
            <a:tailEnd/>
          </a:ln>
        </p:spPr>
        <p:txBody>
          <a:bodyPr wrap="none">
            <a:spAutoFit/>
          </a:bodyPr>
          <a:lstStyle/>
          <a:p>
            <a:pPr algn="l"/>
            <a:r>
              <a:rPr lang="en-US" sz="4400">
                <a:solidFill>
                  <a:srgbClr val="FFFFFF"/>
                </a:solidFill>
              </a:rPr>
              <a:t>Internal  assessment</a:t>
            </a:r>
            <a:r>
              <a:rPr lang="en-US" sz="4000">
                <a:solidFill>
                  <a:schemeClr val="tx2"/>
                </a:solidFill>
              </a:rPr>
              <a:t>	            </a:t>
            </a:r>
            <a:r>
              <a:rPr lang="en-US" sz="4400">
                <a:solidFill>
                  <a:srgbClr val="FFFF00"/>
                </a:solidFill>
              </a:rPr>
              <a:t>External assessment</a:t>
            </a:r>
            <a:r>
              <a:rPr lang="en-US" sz="4400">
                <a:solidFill>
                  <a:schemeClr val="accent2"/>
                </a:solidFill>
              </a:rPr>
              <a:t> </a:t>
            </a:r>
          </a:p>
        </p:txBody>
      </p:sp>
      <p:sp>
        <p:nvSpPr>
          <p:cNvPr id="33796" name="Text Box 4"/>
          <p:cNvSpPr txBox="1">
            <a:spLocks noChangeArrowheads="1"/>
          </p:cNvSpPr>
          <p:nvPr/>
        </p:nvSpPr>
        <p:spPr bwMode="auto">
          <a:xfrm>
            <a:off x="152400" y="2133600"/>
            <a:ext cx="8991600" cy="4965700"/>
          </a:xfrm>
          <a:prstGeom prst="rect">
            <a:avLst/>
          </a:prstGeom>
          <a:noFill/>
          <a:ln w="9525">
            <a:noFill/>
            <a:miter lim="800000"/>
            <a:headEnd/>
            <a:tailEnd/>
          </a:ln>
        </p:spPr>
        <p:txBody>
          <a:bodyPr>
            <a:spAutoFit/>
          </a:bodyPr>
          <a:lstStyle/>
          <a:p>
            <a:pPr algn="l"/>
            <a:r>
              <a:rPr lang="th-TH">
                <a:solidFill>
                  <a:srgbClr val="FFFFFF"/>
                </a:solidFill>
              </a:rPr>
              <a:t>1. เป้าหมายของ</a:t>
            </a:r>
            <a:r>
              <a:rPr lang="en-US">
                <a:solidFill>
                  <a:srgbClr val="FFFFFF"/>
                </a:solidFill>
              </a:rPr>
              <a:t>สถาบัน</a:t>
            </a:r>
            <a:r>
              <a:rPr lang="th-TH">
                <a:solidFill>
                  <a:schemeClr val="hlink"/>
                </a:solidFill>
              </a:rPr>
              <a:t> 	</a:t>
            </a:r>
            <a:r>
              <a:rPr lang="th-TH"/>
              <a:t>	             </a:t>
            </a:r>
            <a:r>
              <a:rPr lang="th-TH">
                <a:solidFill>
                  <a:srgbClr val="FFFF00"/>
                </a:solidFill>
              </a:rPr>
              <a:t>1. เป้าหมายของ </a:t>
            </a:r>
            <a:r>
              <a:rPr lang="en-US">
                <a:solidFill>
                  <a:srgbClr val="FFFF00"/>
                </a:solidFill>
              </a:rPr>
              <a:t>ประเทศ</a:t>
            </a:r>
            <a:r>
              <a:rPr lang="th-TH">
                <a:solidFill>
                  <a:srgbClr val="FFFF00"/>
                </a:solidFill>
              </a:rPr>
              <a:t> </a:t>
            </a:r>
          </a:p>
          <a:p>
            <a:pPr algn="l"/>
            <a:r>
              <a:rPr lang="th-TH">
                <a:solidFill>
                  <a:srgbClr val="FFFFFF"/>
                </a:solidFill>
              </a:rPr>
              <a:t>    </a:t>
            </a:r>
            <a:r>
              <a:rPr lang="en-US">
                <a:solidFill>
                  <a:srgbClr val="FFFFFF"/>
                </a:solidFill>
              </a:rPr>
              <a:t>มาตรฐาน</a:t>
            </a:r>
            <a:r>
              <a:rPr lang="th-TH">
                <a:solidFill>
                  <a:srgbClr val="FFFFFF"/>
                </a:solidFill>
              </a:rPr>
              <a:t>ของ</a:t>
            </a:r>
            <a:r>
              <a:rPr lang="en-US">
                <a:solidFill>
                  <a:srgbClr val="FFFFFF"/>
                </a:solidFill>
              </a:rPr>
              <a:t>สถาบัน</a:t>
            </a:r>
            <a:r>
              <a:rPr lang="th-TH">
                <a:solidFill>
                  <a:srgbClr val="FFFFFF"/>
                </a:solidFill>
              </a:rPr>
              <a:t> ( +สกอ )                  </a:t>
            </a:r>
            <a:r>
              <a:rPr lang="th-TH">
                <a:solidFill>
                  <a:srgbClr val="FFFF00"/>
                </a:solidFill>
              </a:rPr>
              <a:t>ตามพรบ. การศึกษาแห่งชาติ </a:t>
            </a:r>
            <a:r>
              <a:rPr lang="en-US">
                <a:solidFill>
                  <a:srgbClr val="FFFF00"/>
                </a:solidFill>
              </a:rPr>
              <a:t>2542</a:t>
            </a:r>
          </a:p>
          <a:p>
            <a:pPr algn="l"/>
            <a:r>
              <a:rPr lang="en-US">
                <a:solidFill>
                  <a:srgbClr val="FFFFFF"/>
                </a:solidFill>
              </a:rPr>
              <a:t> </a:t>
            </a:r>
            <a:r>
              <a:rPr lang="th-TH">
                <a:solidFill>
                  <a:srgbClr val="FFFFFF"/>
                </a:solidFill>
              </a:rPr>
              <a:t>   (</a:t>
            </a:r>
            <a:r>
              <a:rPr lang="en-US">
                <a:solidFill>
                  <a:srgbClr val="FFFFFF"/>
                </a:solidFill>
              </a:rPr>
              <a:t>โดย</a:t>
            </a:r>
            <a:r>
              <a:rPr lang="th-TH">
                <a:solidFill>
                  <a:srgbClr val="FFFFFF"/>
                </a:solidFill>
              </a:rPr>
              <a:t>มีพรบ.การศึกษา </a:t>
            </a:r>
            <a:r>
              <a:rPr lang="en-US">
                <a:solidFill>
                  <a:srgbClr val="FFFFFF"/>
                </a:solidFill>
              </a:rPr>
              <a:t>2542 </a:t>
            </a:r>
            <a:endParaRPr lang="th-TH">
              <a:solidFill>
                <a:srgbClr val="FFFFFF"/>
              </a:solidFill>
            </a:endParaRPr>
          </a:p>
          <a:p>
            <a:pPr algn="l"/>
            <a:r>
              <a:rPr lang="th-TH">
                <a:solidFill>
                  <a:srgbClr val="FFFFFF"/>
                </a:solidFill>
              </a:rPr>
              <a:t>    </a:t>
            </a:r>
            <a:r>
              <a:rPr lang="en-US">
                <a:solidFill>
                  <a:srgbClr val="FFFFFF"/>
                </a:solidFill>
              </a:rPr>
              <a:t>เป็นมาตรฐานต่ำสุด)</a:t>
            </a:r>
            <a:endParaRPr lang="en-US">
              <a:solidFill>
                <a:srgbClr val="FFFF00"/>
              </a:solidFill>
            </a:endParaRPr>
          </a:p>
          <a:p>
            <a:pPr algn="l"/>
            <a:r>
              <a:rPr lang="th-TH">
                <a:solidFill>
                  <a:srgbClr val="FFFFFF"/>
                </a:solidFill>
              </a:rPr>
              <a:t>2. ใช้ดัชนีชี้วัด+เกณฑ์ของ                  </a:t>
            </a:r>
            <a:r>
              <a:rPr lang="th-TH"/>
              <a:t>         </a:t>
            </a:r>
            <a:r>
              <a:rPr lang="th-TH">
                <a:solidFill>
                  <a:srgbClr val="FFFF00"/>
                </a:solidFill>
              </a:rPr>
              <a:t>2. ใช้ดัชนีชี้วัด+เกณฑ์ของ</a:t>
            </a:r>
            <a:r>
              <a:rPr lang="th-TH"/>
              <a:t> </a:t>
            </a:r>
            <a:r>
              <a:rPr lang="th-TH">
                <a:solidFill>
                  <a:srgbClr val="FFFF00"/>
                </a:solidFill>
              </a:rPr>
              <a:t>สมศ.</a:t>
            </a:r>
            <a:endParaRPr lang="th-TH"/>
          </a:p>
          <a:p>
            <a:pPr algn="l"/>
            <a:r>
              <a:rPr lang="th-TH">
                <a:solidFill>
                  <a:srgbClr val="FFFFFF"/>
                </a:solidFill>
              </a:rPr>
              <a:t>     สกอ 44 ตัว+</a:t>
            </a:r>
            <a:r>
              <a:rPr lang="en-US">
                <a:solidFill>
                  <a:srgbClr val="FFFFFF"/>
                </a:solidFill>
              </a:rPr>
              <a:t> </a:t>
            </a:r>
            <a:r>
              <a:rPr lang="th-TH">
                <a:solidFill>
                  <a:srgbClr val="FFFFFF"/>
                </a:solidFill>
              </a:rPr>
              <a:t>ดัชนีชี้วัดของ</a:t>
            </a:r>
            <a:r>
              <a:rPr lang="en-US">
                <a:solidFill>
                  <a:srgbClr val="FFFFFF"/>
                </a:solidFill>
              </a:rPr>
              <a:t>สถาบัน</a:t>
            </a:r>
            <a:r>
              <a:rPr lang="th-TH">
                <a:solidFill>
                  <a:srgbClr val="FFFFFF"/>
                </a:solidFill>
              </a:rPr>
              <a:t>             </a:t>
            </a:r>
            <a:r>
              <a:rPr lang="th-TH">
                <a:solidFill>
                  <a:srgbClr val="FFFF00"/>
                </a:solidFill>
              </a:rPr>
              <a:t>(+กพร+องค์กรวิชาชีพ)</a:t>
            </a:r>
            <a:endParaRPr lang="th-TH">
              <a:solidFill>
                <a:srgbClr val="FFFFFF"/>
              </a:solidFill>
            </a:endParaRPr>
          </a:p>
          <a:p>
            <a:pPr algn="l"/>
            <a:r>
              <a:rPr lang="th-TH">
                <a:solidFill>
                  <a:srgbClr val="FFFFFF"/>
                </a:solidFill>
              </a:rPr>
              <a:t>3. เพื่อพัฒนา-ให้สูงกว่าเดิม</a:t>
            </a:r>
            <a:r>
              <a:rPr lang="th-TH"/>
              <a:t>		</a:t>
            </a:r>
            <a:r>
              <a:rPr lang="th-TH">
                <a:solidFill>
                  <a:srgbClr val="FFFF00"/>
                </a:solidFill>
              </a:rPr>
              <a:t>3.  เพื่อรับรอง-กำกับไม่ให้ต่ำกว่านี้</a:t>
            </a:r>
          </a:p>
          <a:p>
            <a:pPr algn="l"/>
            <a:r>
              <a:rPr lang="th-TH">
                <a:solidFill>
                  <a:srgbClr val="FFFFFF"/>
                </a:solidFill>
              </a:rPr>
              <a:t>4</a:t>
            </a:r>
            <a:r>
              <a:rPr lang="en-US">
                <a:solidFill>
                  <a:srgbClr val="FFFFFF"/>
                </a:solidFill>
              </a:rPr>
              <a:t>. </a:t>
            </a:r>
            <a:r>
              <a:rPr lang="th-TH">
                <a:solidFill>
                  <a:srgbClr val="FFFFFF"/>
                </a:solidFill>
              </a:rPr>
              <a:t>ทุก  1  ปี	</a:t>
            </a:r>
            <a:r>
              <a:rPr lang="th-TH"/>
              <a:t>			</a:t>
            </a:r>
            <a:r>
              <a:rPr lang="th-TH">
                <a:solidFill>
                  <a:srgbClr val="FFFF00"/>
                </a:solidFill>
              </a:rPr>
              <a:t>4.  ทุก  5  ปี</a:t>
            </a:r>
            <a:endParaRPr lang="th-TH"/>
          </a:p>
          <a:p>
            <a:pPr algn="l"/>
            <a:r>
              <a:rPr lang="th-TH">
                <a:solidFill>
                  <a:srgbClr val="FFFFFF"/>
                </a:solidFill>
              </a:rPr>
              <a:t>5. โดยองค์กรภายในหรือต้นสังกัด</a:t>
            </a:r>
            <a:r>
              <a:rPr lang="th-TH"/>
              <a:t>               </a:t>
            </a:r>
            <a:r>
              <a:rPr lang="th-TH">
                <a:solidFill>
                  <a:srgbClr val="FFFF00"/>
                </a:solidFill>
              </a:rPr>
              <a:t>5. โดย องค์กรภายนอก </a:t>
            </a:r>
            <a:r>
              <a:rPr lang="en-US">
                <a:solidFill>
                  <a:srgbClr val="FFFF00"/>
                </a:solidFill>
              </a:rPr>
              <a:t>:- </a:t>
            </a:r>
            <a:r>
              <a:rPr lang="th-TH">
                <a:solidFill>
                  <a:srgbClr val="FFFF00"/>
                </a:solidFill>
              </a:rPr>
              <a:t>สมศ</a:t>
            </a:r>
          </a:p>
          <a:p>
            <a:pPr algn="l"/>
            <a:r>
              <a:rPr lang="th-TH">
                <a:solidFill>
                  <a:srgbClr val="FFFF00"/>
                </a:solidFill>
              </a:rPr>
              <a:t>					 </a:t>
            </a:r>
          </a:p>
        </p:txBody>
      </p:sp>
      <p:sp>
        <p:nvSpPr>
          <p:cNvPr id="33797" name="Line 5"/>
          <p:cNvSpPr>
            <a:spLocks noChangeShapeType="1"/>
          </p:cNvSpPr>
          <p:nvPr/>
        </p:nvSpPr>
        <p:spPr bwMode="auto">
          <a:xfrm>
            <a:off x="228600" y="1447800"/>
            <a:ext cx="8610600" cy="0"/>
          </a:xfrm>
          <a:prstGeom prst="line">
            <a:avLst/>
          </a:prstGeom>
          <a:noFill/>
          <a:ln w="28575">
            <a:solidFill>
              <a:schemeClr val="tx1"/>
            </a:solidFill>
            <a:round/>
            <a:headEnd/>
            <a:tailEnd/>
          </a:ln>
        </p:spPr>
        <p:txBody>
          <a:bodyPr wrap="none" anchor="ctr"/>
          <a:lstStyle/>
          <a:p>
            <a:endParaRPr lang="th-TH"/>
          </a:p>
        </p:txBody>
      </p:sp>
      <p:sp>
        <p:nvSpPr>
          <p:cNvPr id="33798" name="Line 6"/>
          <p:cNvSpPr>
            <a:spLocks noChangeShapeType="1"/>
          </p:cNvSpPr>
          <p:nvPr/>
        </p:nvSpPr>
        <p:spPr bwMode="auto">
          <a:xfrm>
            <a:off x="228600" y="2209800"/>
            <a:ext cx="8610600" cy="0"/>
          </a:xfrm>
          <a:prstGeom prst="line">
            <a:avLst/>
          </a:prstGeom>
          <a:noFill/>
          <a:ln w="28575">
            <a:solidFill>
              <a:schemeClr val="tx1"/>
            </a:solidFill>
            <a:round/>
            <a:headEnd/>
            <a:tailEnd/>
          </a:ln>
        </p:spPr>
        <p:txBody>
          <a:bodyPr wrap="none" anchor="ctr"/>
          <a:lstStyle/>
          <a:p>
            <a:endParaRPr lang="th-TH"/>
          </a:p>
        </p:txBody>
      </p:sp>
      <p:sp>
        <p:nvSpPr>
          <p:cNvPr id="33799" name="Line 7"/>
          <p:cNvSpPr>
            <a:spLocks noChangeShapeType="1"/>
          </p:cNvSpPr>
          <p:nvPr/>
        </p:nvSpPr>
        <p:spPr bwMode="auto">
          <a:xfrm>
            <a:off x="4648200" y="1447800"/>
            <a:ext cx="0" cy="5029200"/>
          </a:xfrm>
          <a:prstGeom prst="line">
            <a:avLst/>
          </a:prstGeom>
          <a:noFill/>
          <a:ln w="9525">
            <a:solidFill>
              <a:schemeClr val="tx1"/>
            </a:solidFill>
            <a:round/>
            <a:headEnd/>
            <a:tailEnd/>
          </a:ln>
        </p:spPr>
        <p:txBody>
          <a:bodyPr wrap="none" anchor="ctr"/>
          <a:lstStyle/>
          <a:p>
            <a:endParaRPr lang="th-TH"/>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val 2"/>
          <p:cNvSpPr>
            <a:spLocks noChangeArrowheads="1"/>
          </p:cNvSpPr>
          <p:nvPr/>
        </p:nvSpPr>
        <p:spPr bwMode="auto">
          <a:xfrm>
            <a:off x="1549400" y="495300"/>
            <a:ext cx="6070600" cy="5905500"/>
          </a:xfrm>
          <a:prstGeom prst="ellipse">
            <a:avLst/>
          </a:prstGeom>
          <a:noFill/>
          <a:ln w="9525">
            <a:solidFill>
              <a:schemeClr val="tx1"/>
            </a:solidFill>
            <a:round/>
            <a:headEnd/>
            <a:tailEnd/>
          </a:ln>
        </p:spPr>
        <p:txBody>
          <a:bodyPr wrap="none" anchor="ctr"/>
          <a:lstStyle/>
          <a:p>
            <a:endParaRPr lang="th-TH"/>
          </a:p>
        </p:txBody>
      </p:sp>
      <p:sp>
        <p:nvSpPr>
          <p:cNvPr id="594947" name="Oval 3"/>
          <p:cNvSpPr>
            <a:spLocks noChangeArrowheads="1"/>
          </p:cNvSpPr>
          <p:nvPr/>
        </p:nvSpPr>
        <p:spPr bwMode="auto">
          <a:xfrm>
            <a:off x="3352800" y="152400"/>
            <a:ext cx="2209800" cy="838200"/>
          </a:xfrm>
          <a:prstGeom prst="ellipse">
            <a:avLst/>
          </a:prstGeom>
          <a:solidFill>
            <a:schemeClr val="accent1"/>
          </a:solidFill>
          <a:ln w="9525">
            <a:solidFill>
              <a:schemeClr val="tx1"/>
            </a:solidFill>
            <a:round/>
            <a:headEnd/>
            <a:tailEnd/>
          </a:ln>
        </p:spPr>
        <p:txBody>
          <a:bodyPr wrap="none" anchor="ctr"/>
          <a:lstStyle/>
          <a:p>
            <a:r>
              <a:rPr lang="en-US" sz="2800" b="0">
                <a:solidFill>
                  <a:schemeClr val="bg1"/>
                </a:solidFill>
              </a:rPr>
              <a:t>Q Control (9)</a:t>
            </a:r>
            <a:endParaRPr lang="en-US" sz="2800" b="0"/>
          </a:p>
        </p:txBody>
      </p:sp>
      <p:sp>
        <p:nvSpPr>
          <p:cNvPr id="34820" name="Oval 4"/>
          <p:cNvSpPr>
            <a:spLocks noChangeArrowheads="1"/>
          </p:cNvSpPr>
          <p:nvPr/>
        </p:nvSpPr>
        <p:spPr bwMode="auto">
          <a:xfrm>
            <a:off x="2438400" y="1371600"/>
            <a:ext cx="4267200" cy="4343400"/>
          </a:xfrm>
          <a:prstGeom prst="ellipse">
            <a:avLst/>
          </a:prstGeom>
          <a:solidFill>
            <a:srgbClr val="FFFF00"/>
          </a:solidFill>
          <a:ln w="9525">
            <a:solidFill>
              <a:schemeClr val="bg1"/>
            </a:solidFill>
            <a:round/>
            <a:headEnd/>
            <a:tailEnd/>
          </a:ln>
        </p:spPr>
        <p:txBody>
          <a:bodyPr wrap="none" anchor="ctr"/>
          <a:lstStyle/>
          <a:p>
            <a:endParaRPr lang="en-US" sz="2800" b="0">
              <a:solidFill>
                <a:srgbClr val="FFFF00"/>
              </a:solidFill>
            </a:endParaRPr>
          </a:p>
        </p:txBody>
      </p:sp>
      <p:sp>
        <p:nvSpPr>
          <p:cNvPr id="594949" name="Oval 5"/>
          <p:cNvSpPr>
            <a:spLocks noChangeArrowheads="1"/>
          </p:cNvSpPr>
          <p:nvPr/>
        </p:nvSpPr>
        <p:spPr bwMode="auto">
          <a:xfrm>
            <a:off x="762000" y="5029200"/>
            <a:ext cx="1828800" cy="685800"/>
          </a:xfrm>
          <a:prstGeom prst="ellipse">
            <a:avLst/>
          </a:prstGeom>
          <a:solidFill>
            <a:schemeClr val="accent1"/>
          </a:solidFill>
          <a:ln w="9525">
            <a:solidFill>
              <a:schemeClr val="tx1"/>
            </a:solidFill>
            <a:round/>
            <a:headEnd/>
            <a:tailEnd/>
          </a:ln>
        </p:spPr>
        <p:txBody>
          <a:bodyPr wrap="none" anchor="ctr"/>
          <a:lstStyle/>
          <a:p>
            <a:r>
              <a:rPr lang="en-US" sz="2800" b="0">
                <a:solidFill>
                  <a:schemeClr val="bg1"/>
                </a:solidFill>
              </a:rPr>
              <a:t>Q Audit</a:t>
            </a:r>
            <a:endParaRPr lang="en-US" sz="2800" b="0"/>
          </a:p>
        </p:txBody>
      </p:sp>
      <p:sp>
        <p:nvSpPr>
          <p:cNvPr id="594950" name="Oval 6"/>
          <p:cNvSpPr>
            <a:spLocks noChangeArrowheads="1"/>
          </p:cNvSpPr>
          <p:nvPr/>
        </p:nvSpPr>
        <p:spPr bwMode="auto">
          <a:xfrm>
            <a:off x="6629400" y="4876800"/>
            <a:ext cx="1981200" cy="762000"/>
          </a:xfrm>
          <a:prstGeom prst="ellipse">
            <a:avLst/>
          </a:prstGeom>
          <a:solidFill>
            <a:schemeClr val="accent1"/>
          </a:solidFill>
          <a:ln w="9525">
            <a:solidFill>
              <a:schemeClr val="tx1"/>
            </a:solidFill>
            <a:round/>
            <a:headEnd/>
            <a:tailEnd/>
          </a:ln>
        </p:spPr>
        <p:txBody>
          <a:bodyPr wrap="none" anchor="ctr"/>
          <a:lstStyle/>
          <a:p>
            <a:r>
              <a:rPr lang="en-US" sz="2800" b="0">
                <a:solidFill>
                  <a:schemeClr val="bg1"/>
                </a:solidFill>
              </a:rPr>
              <a:t>Q Assessment</a:t>
            </a:r>
            <a:endParaRPr lang="en-US" sz="2800" b="0"/>
          </a:p>
        </p:txBody>
      </p:sp>
      <p:sp>
        <p:nvSpPr>
          <p:cNvPr id="594951" name="Rectangle 7"/>
          <p:cNvSpPr>
            <a:spLocks noChangeArrowheads="1"/>
          </p:cNvSpPr>
          <p:nvPr/>
        </p:nvSpPr>
        <p:spPr bwMode="auto">
          <a:xfrm>
            <a:off x="152400" y="152400"/>
            <a:ext cx="2362200" cy="838200"/>
          </a:xfrm>
          <a:prstGeom prst="rect">
            <a:avLst/>
          </a:prstGeom>
          <a:solidFill>
            <a:srgbClr val="00CC00"/>
          </a:solidFill>
          <a:ln w="9525">
            <a:solidFill>
              <a:schemeClr val="bg2"/>
            </a:solidFill>
            <a:miter lim="800000"/>
            <a:headEnd/>
            <a:tailEnd/>
          </a:ln>
        </p:spPr>
        <p:txBody>
          <a:bodyPr wrap="none" anchor="ctr"/>
          <a:lstStyle/>
          <a:p>
            <a:r>
              <a:rPr lang="en-US" sz="4400" b="0" i="1">
                <a:solidFill>
                  <a:schemeClr val="bg1"/>
                </a:solidFill>
              </a:rPr>
              <a:t>Q  Assurance</a:t>
            </a:r>
            <a:endParaRPr lang="en-US" sz="4400" b="0" i="1"/>
          </a:p>
        </p:txBody>
      </p:sp>
      <p:sp>
        <p:nvSpPr>
          <p:cNvPr id="34824" name="Oval 8"/>
          <p:cNvSpPr>
            <a:spLocks noChangeArrowheads="1"/>
          </p:cNvSpPr>
          <p:nvPr/>
        </p:nvSpPr>
        <p:spPr bwMode="auto">
          <a:xfrm>
            <a:off x="4038600" y="3276600"/>
            <a:ext cx="990600" cy="914400"/>
          </a:xfrm>
          <a:prstGeom prst="ellipse">
            <a:avLst/>
          </a:prstGeom>
          <a:solidFill>
            <a:srgbClr val="FFFFCC"/>
          </a:solidFill>
          <a:ln w="9525">
            <a:solidFill>
              <a:schemeClr val="bg1"/>
            </a:solidFill>
            <a:round/>
            <a:headEnd/>
            <a:tailEnd/>
          </a:ln>
        </p:spPr>
        <p:txBody>
          <a:bodyPr wrap="none" anchor="ctr"/>
          <a:lstStyle/>
          <a:p>
            <a:r>
              <a:rPr lang="th-TH" sz="2000" b="0">
                <a:solidFill>
                  <a:schemeClr val="bg1"/>
                </a:solidFill>
              </a:rPr>
              <a:t>บริหาร (7)</a:t>
            </a:r>
          </a:p>
          <a:p>
            <a:r>
              <a:rPr lang="th-TH" sz="2000" b="0">
                <a:solidFill>
                  <a:schemeClr val="bg1"/>
                </a:solidFill>
              </a:rPr>
              <a:t>การเงิน (</a:t>
            </a:r>
            <a:r>
              <a:rPr lang="en-US" sz="2000" b="0">
                <a:solidFill>
                  <a:schemeClr val="bg1"/>
                </a:solidFill>
              </a:rPr>
              <a:t>8)</a:t>
            </a:r>
            <a:endParaRPr lang="th-TH" sz="2000" b="0">
              <a:solidFill>
                <a:schemeClr val="bg1"/>
              </a:solidFill>
            </a:endParaRPr>
          </a:p>
        </p:txBody>
      </p:sp>
      <p:sp>
        <p:nvSpPr>
          <p:cNvPr id="34825" name="Oval 9"/>
          <p:cNvSpPr>
            <a:spLocks noChangeArrowheads="1"/>
          </p:cNvSpPr>
          <p:nvPr/>
        </p:nvSpPr>
        <p:spPr bwMode="auto">
          <a:xfrm>
            <a:off x="5562600" y="2362200"/>
            <a:ext cx="990600" cy="914400"/>
          </a:xfrm>
          <a:prstGeom prst="ellipse">
            <a:avLst/>
          </a:prstGeom>
          <a:solidFill>
            <a:srgbClr val="FFFFCC"/>
          </a:solidFill>
          <a:ln w="9525">
            <a:solidFill>
              <a:schemeClr val="bg1"/>
            </a:solidFill>
            <a:round/>
            <a:headEnd/>
            <a:tailEnd/>
          </a:ln>
        </p:spPr>
        <p:txBody>
          <a:bodyPr wrap="none" anchor="ctr"/>
          <a:lstStyle/>
          <a:p>
            <a:r>
              <a:rPr lang="th-TH" sz="2000" b="0">
                <a:solidFill>
                  <a:schemeClr val="bg1"/>
                </a:solidFill>
              </a:rPr>
              <a:t>วิจัย</a:t>
            </a:r>
          </a:p>
          <a:p>
            <a:r>
              <a:rPr lang="th-TH" sz="2000" b="0">
                <a:solidFill>
                  <a:schemeClr val="bg1"/>
                </a:solidFill>
              </a:rPr>
              <a:t>(</a:t>
            </a:r>
            <a:r>
              <a:rPr lang="en-US" sz="2000" b="0">
                <a:solidFill>
                  <a:schemeClr val="bg1"/>
                </a:solidFill>
              </a:rPr>
              <a:t>4)</a:t>
            </a:r>
            <a:endParaRPr lang="th-TH" sz="2000" b="0">
              <a:solidFill>
                <a:schemeClr val="bg1"/>
              </a:solidFill>
            </a:endParaRPr>
          </a:p>
        </p:txBody>
      </p:sp>
      <p:sp>
        <p:nvSpPr>
          <p:cNvPr id="34826" name="Oval 10"/>
          <p:cNvSpPr>
            <a:spLocks noChangeArrowheads="1"/>
          </p:cNvSpPr>
          <p:nvPr/>
        </p:nvSpPr>
        <p:spPr bwMode="auto">
          <a:xfrm>
            <a:off x="2590800" y="2209800"/>
            <a:ext cx="1066800" cy="990600"/>
          </a:xfrm>
          <a:prstGeom prst="ellipse">
            <a:avLst/>
          </a:prstGeom>
          <a:solidFill>
            <a:srgbClr val="FFFFCC"/>
          </a:solidFill>
          <a:ln w="9525">
            <a:solidFill>
              <a:schemeClr val="bg1"/>
            </a:solidFill>
            <a:round/>
            <a:headEnd/>
            <a:tailEnd/>
          </a:ln>
        </p:spPr>
        <p:txBody>
          <a:bodyPr wrap="none" anchor="ctr"/>
          <a:lstStyle/>
          <a:p>
            <a:r>
              <a:rPr lang="th-TH" sz="2000" b="0">
                <a:solidFill>
                  <a:schemeClr val="bg1"/>
                </a:solidFill>
              </a:rPr>
              <a:t>ผลิตบัณฑิต</a:t>
            </a:r>
          </a:p>
          <a:p>
            <a:r>
              <a:rPr lang="en-US" sz="2000" b="0">
                <a:solidFill>
                  <a:schemeClr val="bg1"/>
                </a:solidFill>
              </a:rPr>
              <a:t>(2</a:t>
            </a:r>
            <a:r>
              <a:rPr lang="th-TH" sz="2000" b="0">
                <a:solidFill>
                  <a:schemeClr val="bg1"/>
                </a:solidFill>
              </a:rPr>
              <a:t>+</a:t>
            </a:r>
            <a:r>
              <a:rPr lang="en-US" sz="2000" b="0">
                <a:solidFill>
                  <a:schemeClr val="bg1"/>
                </a:solidFill>
              </a:rPr>
              <a:t>3)</a:t>
            </a:r>
            <a:endParaRPr lang="th-TH" sz="2000" b="0">
              <a:solidFill>
                <a:schemeClr val="bg1"/>
              </a:solidFill>
            </a:endParaRPr>
          </a:p>
        </p:txBody>
      </p:sp>
      <p:sp>
        <p:nvSpPr>
          <p:cNvPr id="34827" name="Oval 11"/>
          <p:cNvSpPr>
            <a:spLocks noChangeArrowheads="1"/>
          </p:cNvSpPr>
          <p:nvPr/>
        </p:nvSpPr>
        <p:spPr bwMode="auto">
          <a:xfrm>
            <a:off x="2743200" y="3886200"/>
            <a:ext cx="1219200" cy="1143000"/>
          </a:xfrm>
          <a:prstGeom prst="ellipse">
            <a:avLst/>
          </a:prstGeom>
          <a:solidFill>
            <a:srgbClr val="FFFFCC"/>
          </a:solidFill>
          <a:ln w="9525">
            <a:solidFill>
              <a:schemeClr val="bg1"/>
            </a:solidFill>
            <a:round/>
            <a:headEnd/>
            <a:tailEnd/>
          </a:ln>
        </p:spPr>
        <p:txBody>
          <a:bodyPr wrap="none" anchor="ctr"/>
          <a:lstStyle/>
          <a:p>
            <a:r>
              <a:rPr lang="th-TH" sz="2000" b="0">
                <a:solidFill>
                  <a:schemeClr val="bg1"/>
                </a:solidFill>
              </a:rPr>
              <a:t>บริการ</a:t>
            </a:r>
          </a:p>
          <a:p>
            <a:r>
              <a:rPr lang="th-TH" sz="2000" b="0">
                <a:solidFill>
                  <a:schemeClr val="bg1"/>
                </a:solidFill>
              </a:rPr>
              <a:t>วิชาการ</a:t>
            </a:r>
            <a:r>
              <a:rPr lang="en-US" sz="2000" b="0">
                <a:solidFill>
                  <a:schemeClr val="bg1"/>
                </a:solidFill>
              </a:rPr>
              <a:t> </a:t>
            </a:r>
            <a:r>
              <a:rPr lang="th-TH" sz="2000" b="0">
                <a:solidFill>
                  <a:schemeClr val="bg1"/>
                </a:solidFill>
              </a:rPr>
              <a:t>(</a:t>
            </a:r>
            <a:r>
              <a:rPr lang="en-US" sz="2000" b="0">
                <a:solidFill>
                  <a:schemeClr val="bg1"/>
                </a:solidFill>
              </a:rPr>
              <a:t>5)</a:t>
            </a:r>
            <a:endParaRPr lang="th-TH" sz="2000" b="0">
              <a:solidFill>
                <a:schemeClr val="bg1"/>
              </a:solidFill>
            </a:endParaRPr>
          </a:p>
          <a:p>
            <a:endParaRPr lang="th-TH" sz="2000" b="0">
              <a:solidFill>
                <a:schemeClr val="bg1"/>
              </a:solidFill>
            </a:endParaRPr>
          </a:p>
        </p:txBody>
      </p:sp>
      <p:sp>
        <p:nvSpPr>
          <p:cNvPr id="34828" name="Oval 12"/>
          <p:cNvSpPr>
            <a:spLocks noChangeArrowheads="1"/>
          </p:cNvSpPr>
          <p:nvPr/>
        </p:nvSpPr>
        <p:spPr bwMode="auto">
          <a:xfrm>
            <a:off x="5181600" y="3810000"/>
            <a:ext cx="1219200" cy="1143000"/>
          </a:xfrm>
          <a:prstGeom prst="ellipse">
            <a:avLst/>
          </a:prstGeom>
          <a:solidFill>
            <a:srgbClr val="FFFFCC"/>
          </a:solidFill>
          <a:ln w="9525">
            <a:solidFill>
              <a:schemeClr val="bg1"/>
            </a:solidFill>
            <a:round/>
            <a:headEnd/>
            <a:tailEnd/>
          </a:ln>
        </p:spPr>
        <p:txBody>
          <a:bodyPr wrap="none" anchor="ctr"/>
          <a:lstStyle/>
          <a:p>
            <a:r>
              <a:rPr lang="th-TH" sz="2000" b="0">
                <a:solidFill>
                  <a:schemeClr val="bg1"/>
                </a:solidFill>
              </a:rPr>
              <a:t>ศิลปวัฒนธรรม</a:t>
            </a:r>
          </a:p>
          <a:p>
            <a:r>
              <a:rPr lang="th-TH" sz="2000" b="0">
                <a:solidFill>
                  <a:schemeClr val="bg1"/>
                </a:solidFill>
              </a:rPr>
              <a:t>(</a:t>
            </a:r>
            <a:r>
              <a:rPr lang="en-US" sz="2000" b="0">
                <a:solidFill>
                  <a:schemeClr val="bg1"/>
                </a:solidFill>
              </a:rPr>
              <a:t>6)</a:t>
            </a:r>
            <a:endParaRPr lang="th-TH" sz="2000" b="0">
              <a:solidFill>
                <a:schemeClr val="bg1"/>
              </a:solidFill>
            </a:endParaRPr>
          </a:p>
        </p:txBody>
      </p:sp>
      <p:sp>
        <p:nvSpPr>
          <p:cNvPr id="34829" name="AutoShape 13"/>
          <p:cNvSpPr>
            <a:spLocks noChangeArrowheads="1"/>
          </p:cNvSpPr>
          <p:nvPr/>
        </p:nvSpPr>
        <p:spPr bwMode="auto">
          <a:xfrm>
            <a:off x="2667000" y="20574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CQI</a:t>
            </a:r>
          </a:p>
        </p:txBody>
      </p:sp>
      <p:sp>
        <p:nvSpPr>
          <p:cNvPr id="34830" name="AutoShape 14"/>
          <p:cNvSpPr>
            <a:spLocks noChangeArrowheads="1"/>
          </p:cNvSpPr>
          <p:nvPr/>
        </p:nvSpPr>
        <p:spPr bwMode="auto">
          <a:xfrm>
            <a:off x="5562600" y="22098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CQI</a:t>
            </a:r>
          </a:p>
        </p:txBody>
      </p:sp>
      <p:sp>
        <p:nvSpPr>
          <p:cNvPr id="34831" name="AutoShape 15"/>
          <p:cNvSpPr>
            <a:spLocks noChangeArrowheads="1"/>
          </p:cNvSpPr>
          <p:nvPr/>
        </p:nvSpPr>
        <p:spPr bwMode="auto">
          <a:xfrm>
            <a:off x="4038600" y="30480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CQI</a:t>
            </a:r>
          </a:p>
        </p:txBody>
      </p:sp>
      <p:sp>
        <p:nvSpPr>
          <p:cNvPr id="34832" name="AutoShape 16"/>
          <p:cNvSpPr>
            <a:spLocks noChangeArrowheads="1"/>
          </p:cNvSpPr>
          <p:nvPr/>
        </p:nvSpPr>
        <p:spPr bwMode="auto">
          <a:xfrm>
            <a:off x="2895600" y="37338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CQI</a:t>
            </a:r>
          </a:p>
        </p:txBody>
      </p:sp>
      <p:sp>
        <p:nvSpPr>
          <p:cNvPr id="34833" name="AutoShape 17"/>
          <p:cNvSpPr>
            <a:spLocks noChangeArrowheads="1"/>
          </p:cNvSpPr>
          <p:nvPr/>
        </p:nvSpPr>
        <p:spPr bwMode="auto">
          <a:xfrm>
            <a:off x="5334000" y="36576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CQI</a:t>
            </a:r>
          </a:p>
        </p:txBody>
      </p:sp>
      <p:sp>
        <p:nvSpPr>
          <p:cNvPr id="34834" name="AutoShape 18"/>
          <p:cNvSpPr>
            <a:spLocks noChangeArrowheads="1"/>
          </p:cNvSpPr>
          <p:nvPr/>
        </p:nvSpPr>
        <p:spPr bwMode="auto">
          <a:xfrm>
            <a:off x="2971800" y="48006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IPO</a:t>
            </a:r>
          </a:p>
        </p:txBody>
      </p:sp>
      <p:sp>
        <p:nvSpPr>
          <p:cNvPr id="34835" name="AutoShape 19"/>
          <p:cNvSpPr>
            <a:spLocks noChangeArrowheads="1"/>
          </p:cNvSpPr>
          <p:nvPr/>
        </p:nvSpPr>
        <p:spPr bwMode="auto">
          <a:xfrm>
            <a:off x="5334000" y="48006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IPO</a:t>
            </a:r>
          </a:p>
        </p:txBody>
      </p:sp>
      <p:sp>
        <p:nvSpPr>
          <p:cNvPr id="34836" name="AutoShape 20"/>
          <p:cNvSpPr>
            <a:spLocks noChangeArrowheads="1"/>
          </p:cNvSpPr>
          <p:nvPr/>
        </p:nvSpPr>
        <p:spPr bwMode="auto">
          <a:xfrm>
            <a:off x="2667000" y="30480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IPO</a:t>
            </a:r>
          </a:p>
        </p:txBody>
      </p:sp>
      <p:sp>
        <p:nvSpPr>
          <p:cNvPr id="34837" name="AutoShape 21"/>
          <p:cNvSpPr>
            <a:spLocks noChangeArrowheads="1"/>
          </p:cNvSpPr>
          <p:nvPr/>
        </p:nvSpPr>
        <p:spPr bwMode="auto">
          <a:xfrm>
            <a:off x="5638800" y="31242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IPO</a:t>
            </a:r>
          </a:p>
        </p:txBody>
      </p:sp>
      <p:sp>
        <p:nvSpPr>
          <p:cNvPr id="34838" name="AutoShape 22"/>
          <p:cNvSpPr>
            <a:spLocks noChangeArrowheads="1"/>
          </p:cNvSpPr>
          <p:nvPr/>
        </p:nvSpPr>
        <p:spPr bwMode="auto">
          <a:xfrm>
            <a:off x="4114800" y="40386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IPO</a:t>
            </a:r>
          </a:p>
        </p:txBody>
      </p:sp>
      <p:sp>
        <p:nvSpPr>
          <p:cNvPr id="594967" name="Rectangle 23"/>
          <p:cNvSpPr>
            <a:spLocks noChangeArrowheads="1"/>
          </p:cNvSpPr>
          <p:nvPr/>
        </p:nvSpPr>
        <p:spPr bwMode="auto">
          <a:xfrm>
            <a:off x="6553200" y="228600"/>
            <a:ext cx="2438400" cy="838200"/>
          </a:xfrm>
          <a:prstGeom prst="rect">
            <a:avLst/>
          </a:prstGeom>
          <a:solidFill>
            <a:srgbClr val="FFFF66"/>
          </a:solidFill>
          <a:ln w="9525">
            <a:solidFill>
              <a:schemeClr val="tx1"/>
            </a:solidFill>
            <a:miter lim="800000"/>
            <a:headEnd/>
            <a:tailEnd/>
          </a:ln>
        </p:spPr>
        <p:txBody>
          <a:bodyPr wrap="none" anchor="ctr"/>
          <a:lstStyle/>
          <a:p>
            <a:r>
              <a:rPr lang="en-US" sz="4000">
                <a:solidFill>
                  <a:schemeClr val="bg1"/>
                </a:solidFill>
              </a:rPr>
              <a:t>Q  Accreditation</a:t>
            </a:r>
            <a:endParaRPr lang="en-US" sz="4000"/>
          </a:p>
        </p:txBody>
      </p:sp>
      <p:sp>
        <p:nvSpPr>
          <p:cNvPr id="34840" name="Line 24"/>
          <p:cNvSpPr>
            <a:spLocks noChangeShapeType="1"/>
          </p:cNvSpPr>
          <p:nvPr/>
        </p:nvSpPr>
        <p:spPr bwMode="auto">
          <a:xfrm>
            <a:off x="4419600" y="990600"/>
            <a:ext cx="0" cy="381000"/>
          </a:xfrm>
          <a:prstGeom prst="line">
            <a:avLst/>
          </a:prstGeom>
          <a:noFill/>
          <a:ln w="9525">
            <a:solidFill>
              <a:schemeClr val="tx1"/>
            </a:solidFill>
            <a:round/>
            <a:headEnd/>
            <a:tailEnd type="triangle" w="med" len="med"/>
          </a:ln>
        </p:spPr>
        <p:txBody>
          <a:bodyPr wrap="none" anchor="ctr"/>
          <a:lstStyle/>
          <a:p>
            <a:endParaRPr lang="th-TH"/>
          </a:p>
        </p:txBody>
      </p:sp>
      <p:sp>
        <p:nvSpPr>
          <p:cNvPr id="34841" name="Line 25"/>
          <p:cNvSpPr>
            <a:spLocks noChangeShapeType="1"/>
          </p:cNvSpPr>
          <p:nvPr/>
        </p:nvSpPr>
        <p:spPr bwMode="auto">
          <a:xfrm flipV="1">
            <a:off x="2057400" y="4724400"/>
            <a:ext cx="609600" cy="304800"/>
          </a:xfrm>
          <a:prstGeom prst="line">
            <a:avLst/>
          </a:prstGeom>
          <a:noFill/>
          <a:ln w="9525">
            <a:solidFill>
              <a:schemeClr val="tx1"/>
            </a:solidFill>
            <a:round/>
            <a:headEnd/>
            <a:tailEnd type="triangle" w="med" len="med"/>
          </a:ln>
        </p:spPr>
        <p:txBody>
          <a:bodyPr wrap="none" anchor="ctr"/>
          <a:lstStyle/>
          <a:p>
            <a:endParaRPr lang="th-TH"/>
          </a:p>
        </p:txBody>
      </p:sp>
      <p:sp>
        <p:nvSpPr>
          <p:cNvPr id="34842" name="Line 26"/>
          <p:cNvSpPr>
            <a:spLocks noChangeShapeType="1"/>
          </p:cNvSpPr>
          <p:nvPr/>
        </p:nvSpPr>
        <p:spPr bwMode="auto">
          <a:xfrm flipH="1" flipV="1">
            <a:off x="6553200" y="4572000"/>
            <a:ext cx="685800" cy="304800"/>
          </a:xfrm>
          <a:prstGeom prst="line">
            <a:avLst/>
          </a:prstGeom>
          <a:noFill/>
          <a:ln w="9525">
            <a:solidFill>
              <a:schemeClr val="tx1"/>
            </a:solidFill>
            <a:round/>
            <a:headEnd/>
            <a:tailEnd type="triangle" w="med" len="med"/>
          </a:ln>
        </p:spPr>
        <p:txBody>
          <a:bodyPr wrap="none" anchor="ctr"/>
          <a:lstStyle/>
          <a:p>
            <a:endParaRPr lang="th-TH"/>
          </a:p>
        </p:txBody>
      </p:sp>
      <p:sp>
        <p:nvSpPr>
          <p:cNvPr id="34843" name="Oval 27"/>
          <p:cNvSpPr>
            <a:spLocks noChangeArrowheads="1"/>
          </p:cNvSpPr>
          <p:nvPr/>
        </p:nvSpPr>
        <p:spPr bwMode="auto">
          <a:xfrm>
            <a:off x="4038600" y="1676400"/>
            <a:ext cx="1066800" cy="990600"/>
          </a:xfrm>
          <a:prstGeom prst="ellipse">
            <a:avLst/>
          </a:prstGeom>
          <a:solidFill>
            <a:srgbClr val="FFFFCC"/>
          </a:solidFill>
          <a:ln w="9525">
            <a:solidFill>
              <a:schemeClr val="bg1"/>
            </a:solidFill>
            <a:round/>
            <a:headEnd/>
            <a:tailEnd/>
          </a:ln>
        </p:spPr>
        <p:txBody>
          <a:bodyPr wrap="none" anchor="ctr"/>
          <a:lstStyle/>
          <a:p>
            <a:r>
              <a:rPr lang="en-US" sz="2000" b="0">
                <a:solidFill>
                  <a:schemeClr val="bg1"/>
                </a:solidFill>
              </a:rPr>
              <a:t>วิสัยทัศน์ (1)</a:t>
            </a:r>
          </a:p>
          <a:p>
            <a:r>
              <a:rPr lang="en-US" sz="2000" b="0">
                <a:solidFill>
                  <a:schemeClr val="bg1"/>
                </a:solidFill>
              </a:rPr>
              <a:t>พันธกิจ</a:t>
            </a:r>
            <a:r>
              <a:rPr lang="th-TH" sz="2000" b="0">
                <a:solidFill>
                  <a:schemeClr val="bg1"/>
                </a:solidFill>
              </a:rPr>
              <a:t>-แผน</a:t>
            </a:r>
          </a:p>
        </p:txBody>
      </p:sp>
      <p:sp>
        <p:nvSpPr>
          <p:cNvPr id="34844" name="AutoShape 28"/>
          <p:cNvSpPr>
            <a:spLocks noChangeArrowheads="1"/>
          </p:cNvSpPr>
          <p:nvPr/>
        </p:nvSpPr>
        <p:spPr bwMode="auto">
          <a:xfrm>
            <a:off x="4114800" y="15240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CQI</a:t>
            </a:r>
          </a:p>
        </p:txBody>
      </p:sp>
      <p:sp>
        <p:nvSpPr>
          <p:cNvPr id="34845" name="AutoShape 29"/>
          <p:cNvSpPr>
            <a:spLocks noChangeArrowheads="1"/>
          </p:cNvSpPr>
          <p:nvPr/>
        </p:nvSpPr>
        <p:spPr bwMode="auto">
          <a:xfrm>
            <a:off x="4114800" y="2514600"/>
            <a:ext cx="914400" cy="304800"/>
          </a:xfrm>
          <a:prstGeom prst="flowChartTerminator">
            <a:avLst/>
          </a:prstGeom>
          <a:solidFill>
            <a:srgbClr val="FFFFCC"/>
          </a:solidFill>
          <a:ln w="9525">
            <a:solidFill>
              <a:schemeClr val="bg1"/>
            </a:solidFill>
            <a:miter lim="800000"/>
            <a:headEnd/>
            <a:tailEnd/>
          </a:ln>
        </p:spPr>
        <p:txBody>
          <a:bodyPr wrap="none" anchor="ctr"/>
          <a:lstStyle/>
          <a:p>
            <a:r>
              <a:rPr lang="en-US" sz="2400" b="0">
                <a:solidFill>
                  <a:schemeClr val="bg1"/>
                </a:solidFill>
              </a:rPr>
              <a:t>IPO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4947"/>
                                        </p:tgtEl>
                                        <p:attrNameLst>
                                          <p:attrName>style.visibility</p:attrName>
                                        </p:attrNameLst>
                                      </p:cBhvr>
                                      <p:to>
                                        <p:strVal val="visible"/>
                                      </p:to>
                                    </p:set>
                                    <p:anim calcmode="lin" valueType="num">
                                      <p:cBhvr additive="base">
                                        <p:cTn id="7" dur="500" fill="hold"/>
                                        <p:tgtEl>
                                          <p:spTgt spid="594947"/>
                                        </p:tgtEl>
                                        <p:attrNameLst>
                                          <p:attrName>ppt_x</p:attrName>
                                        </p:attrNameLst>
                                      </p:cBhvr>
                                      <p:tavLst>
                                        <p:tav tm="0">
                                          <p:val>
                                            <p:strVal val="0-#ppt_w/2"/>
                                          </p:val>
                                        </p:tav>
                                        <p:tav tm="100000">
                                          <p:val>
                                            <p:strVal val="#ppt_x"/>
                                          </p:val>
                                        </p:tav>
                                      </p:tavLst>
                                    </p:anim>
                                    <p:anim calcmode="lin" valueType="num">
                                      <p:cBhvr additive="base">
                                        <p:cTn id="8" dur="500" fill="hold"/>
                                        <p:tgtEl>
                                          <p:spTgt spid="59494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4949"/>
                                        </p:tgtEl>
                                        <p:attrNameLst>
                                          <p:attrName>style.visibility</p:attrName>
                                        </p:attrNameLst>
                                      </p:cBhvr>
                                      <p:to>
                                        <p:strVal val="visible"/>
                                      </p:to>
                                    </p:set>
                                    <p:anim calcmode="lin" valueType="num">
                                      <p:cBhvr additive="base">
                                        <p:cTn id="13" dur="500" fill="hold"/>
                                        <p:tgtEl>
                                          <p:spTgt spid="594949"/>
                                        </p:tgtEl>
                                        <p:attrNameLst>
                                          <p:attrName>ppt_x</p:attrName>
                                        </p:attrNameLst>
                                      </p:cBhvr>
                                      <p:tavLst>
                                        <p:tav tm="0">
                                          <p:val>
                                            <p:strVal val="0-#ppt_w/2"/>
                                          </p:val>
                                        </p:tav>
                                        <p:tav tm="100000">
                                          <p:val>
                                            <p:strVal val="#ppt_x"/>
                                          </p:val>
                                        </p:tav>
                                      </p:tavLst>
                                    </p:anim>
                                    <p:anim calcmode="lin" valueType="num">
                                      <p:cBhvr additive="base">
                                        <p:cTn id="14" dur="500" fill="hold"/>
                                        <p:tgtEl>
                                          <p:spTgt spid="59494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4950"/>
                                        </p:tgtEl>
                                        <p:attrNameLst>
                                          <p:attrName>style.visibility</p:attrName>
                                        </p:attrNameLst>
                                      </p:cBhvr>
                                      <p:to>
                                        <p:strVal val="visible"/>
                                      </p:to>
                                    </p:set>
                                    <p:anim calcmode="lin" valueType="num">
                                      <p:cBhvr additive="base">
                                        <p:cTn id="19" dur="500" fill="hold"/>
                                        <p:tgtEl>
                                          <p:spTgt spid="594950"/>
                                        </p:tgtEl>
                                        <p:attrNameLst>
                                          <p:attrName>ppt_x</p:attrName>
                                        </p:attrNameLst>
                                      </p:cBhvr>
                                      <p:tavLst>
                                        <p:tav tm="0">
                                          <p:val>
                                            <p:strVal val="0-#ppt_w/2"/>
                                          </p:val>
                                        </p:tav>
                                        <p:tav tm="100000">
                                          <p:val>
                                            <p:strVal val="#ppt_x"/>
                                          </p:val>
                                        </p:tav>
                                      </p:tavLst>
                                    </p:anim>
                                    <p:anim calcmode="lin" valueType="num">
                                      <p:cBhvr additive="base">
                                        <p:cTn id="20" dur="500" fill="hold"/>
                                        <p:tgtEl>
                                          <p:spTgt spid="59495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4951"/>
                                        </p:tgtEl>
                                        <p:attrNameLst>
                                          <p:attrName>style.visibility</p:attrName>
                                        </p:attrNameLst>
                                      </p:cBhvr>
                                      <p:to>
                                        <p:strVal val="visible"/>
                                      </p:to>
                                    </p:set>
                                    <p:anim calcmode="lin" valueType="num">
                                      <p:cBhvr additive="base">
                                        <p:cTn id="25" dur="500" fill="hold"/>
                                        <p:tgtEl>
                                          <p:spTgt spid="594951"/>
                                        </p:tgtEl>
                                        <p:attrNameLst>
                                          <p:attrName>ppt_x</p:attrName>
                                        </p:attrNameLst>
                                      </p:cBhvr>
                                      <p:tavLst>
                                        <p:tav tm="0">
                                          <p:val>
                                            <p:strVal val="0-#ppt_w/2"/>
                                          </p:val>
                                        </p:tav>
                                        <p:tav tm="100000">
                                          <p:val>
                                            <p:strVal val="#ppt_x"/>
                                          </p:val>
                                        </p:tav>
                                      </p:tavLst>
                                    </p:anim>
                                    <p:anim calcmode="lin" valueType="num">
                                      <p:cBhvr additive="base">
                                        <p:cTn id="26" dur="500" fill="hold"/>
                                        <p:tgtEl>
                                          <p:spTgt spid="59495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4967"/>
                                        </p:tgtEl>
                                        <p:attrNameLst>
                                          <p:attrName>style.visibility</p:attrName>
                                        </p:attrNameLst>
                                      </p:cBhvr>
                                      <p:to>
                                        <p:strVal val="visible"/>
                                      </p:to>
                                    </p:set>
                                    <p:anim calcmode="lin" valueType="num">
                                      <p:cBhvr additive="base">
                                        <p:cTn id="31" dur="500" fill="hold"/>
                                        <p:tgtEl>
                                          <p:spTgt spid="594967"/>
                                        </p:tgtEl>
                                        <p:attrNameLst>
                                          <p:attrName>ppt_x</p:attrName>
                                        </p:attrNameLst>
                                      </p:cBhvr>
                                      <p:tavLst>
                                        <p:tav tm="0">
                                          <p:val>
                                            <p:strVal val="0-#ppt_w/2"/>
                                          </p:val>
                                        </p:tav>
                                        <p:tav tm="100000">
                                          <p:val>
                                            <p:strVal val="#ppt_x"/>
                                          </p:val>
                                        </p:tav>
                                      </p:tavLst>
                                    </p:anim>
                                    <p:anim calcmode="lin" valueType="num">
                                      <p:cBhvr additive="base">
                                        <p:cTn id="32" dur="500" fill="hold"/>
                                        <p:tgtEl>
                                          <p:spTgt spid="5949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animBg="1" autoUpdateAnimBg="0"/>
      <p:bldP spid="594949" grpId="0" animBg="1" autoUpdateAnimBg="0"/>
      <p:bldP spid="594950" grpId="0" animBg="1" autoUpdateAnimBg="0"/>
      <p:bldP spid="594951" grpId="0" animBg="1" autoUpdateAnimBg="0"/>
      <p:bldP spid="594967"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352800" y="685800"/>
            <a:ext cx="1703388" cy="1555750"/>
          </a:xfrm>
          <a:prstGeom prst="rect">
            <a:avLst/>
          </a:prstGeom>
          <a:noFill/>
          <a:ln w="9525">
            <a:noFill/>
            <a:miter lim="800000"/>
            <a:headEnd/>
            <a:tailEnd/>
          </a:ln>
        </p:spPr>
        <p:txBody>
          <a:bodyPr wrap="none">
            <a:spAutoFit/>
          </a:bodyPr>
          <a:lstStyle/>
          <a:p>
            <a:pPr algn="l"/>
            <a:r>
              <a:rPr lang="en-US" sz="9600"/>
              <a:t>CQI</a:t>
            </a:r>
            <a:endParaRPr lang="en-US" sz="8000" b="0"/>
          </a:p>
        </p:txBody>
      </p:sp>
      <p:sp>
        <p:nvSpPr>
          <p:cNvPr id="35843" name="Line 3"/>
          <p:cNvSpPr>
            <a:spLocks noChangeShapeType="1"/>
          </p:cNvSpPr>
          <p:nvPr/>
        </p:nvSpPr>
        <p:spPr bwMode="auto">
          <a:xfrm flipV="1">
            <a:off x="1524000" y="1905000"/>
            <a:ext cx="0" cy="3810000"/>
          </a:xfrm>
          <a:prstGeom prst="line">
            <a:avLst/>
          </a:prstGeom>
          <a:noFill/>
          <a:ln w="9525">
            <a:solidFill>
              <a:schemeClr val="tx1"/>
            </a:solidFill>
            <a:round/>
            <a:headEnd/>
            <a:tailEnd type="triangle" w="med" len="med"/>
          </a:ln>
        </p:spPr>
        <p:txBody>
          <a:bodyPr wrap="none" anchor="ctr"/>
          <a:lstStyle/>
          <a:p>
            <a:endParaRPr lang="th-TH"/>
          </a:p>
        </p:txBody>
      </p:sp>
      <p:sp>
        <p:nvSpPr>
          <p:cNvPr id="35844" name="Line 4"/>
          <p:cNvSpPr>
            <a:spLocks noChangeShapeType="1"/>
          </p:cNvSpPr>
          <p:nvPr/>
        </p:nvSpPr>
        <p:spPr bwMode="auto">
          <a:xfrm>
            <a:off x="1524000" y="5715000"/>
            <a:ext cx="5943600" cy="0"/>
          </a:xfrm>
          <a:prstGeom prst="line">
            <a:avLst/>
          </a:prstGeom>
          <a:noFill/>
          <a:ln w="9525">
            <a:solidFill>
              <a:schemeClr val="tx1"/>
            </a:solidFill>
            <a:round/>
            <a:headEnd/>
            <a:tailEnd type="triangle" w="med" len="med"/>
          </a:ln>
        </p:spPr>
        <p:txBody>
          <a:bodyPr wrap="none" anchor="ctr"/>
          <a:lstStyle/>
          <a:p>
            <a:endParaRPr lang="th-TH"/>
          </a:p>
        </p:txBody>
      </p:sp>
      <p:sp>
        <p:nvSpPr>
          <p:cNvPr id="35845" name="AutoShape 5"/>
          <p:cNvSpPr>
            <a:spLocks noChangeArrowheads="1"/>
          </p:cNvSpPr>
          <p:nvPr/>
        </p:nvSpPr>
        <p:spPr bwMode="auto">
          <a:xfrm rot="-5400000">
            <a:off x="3752850" y="1657350"/>
            <a:ext cx="2781300" cy="4953000"/>
          </a:xfrm>
          <a:prstGeom prst="rtTriangle">
            <a:avLst/>
          </a:prstGeom>
          <a:solidFill>
            <a:schemeClr val="accent1"/>
          </a:solidFill>
          <a:ln w="9525">
            <a:solidFill>
              <a:schemeClr val="tx1"/>
            </a:solidFill>
            <a:miter lim="800000"/>
            <a:headEnd/>
            <a:tailEnd/>
          </a:ln>
        </p:spPr>
        <p:txBody>
          <a:bodyPr wrap="none" anchor="ctr"/>
          <a:lstStyle/>
          <a:p>
            <a:endParaRPr lang="th-TH"/>
          </a:p>
        </p:txBody>
      </p:sp>
      <p:sp>
        <p:nvSpPr>
          <p:cNvPr id="35846" name="AutoShape 6"/>
          <p:cNvSpPr>
            <a:spLocks noChangeArrowheads="1"/>
          </p:cNvSpPr>
          <p:nvPr/>
        </p:nvSpPr>
        <p:spPr bwMode="auto">
          <a:xfrm rot="5400000">
            <a:off x="3619500" y="4381500"/>
            <a:ext cx="457200" cy="838200"/>
          </a:xfrm>
          <a:prstGeom prst="rtTriangle">
            <a:avLst/>
          </a:prstGeom>
          <a:solidFill>
            <a:srgbClr val="0066FF"/>
          </a:solidFill>
          <a:ln w="9525">
            <a:solidFill>
              <a:schemeClr val="tx1"/>
            </a:solidFill>
            <a:miter lim="800000"/>
            <a:headEnd/>
            <a:tailEnd/>
          </a:ln>
        </p:spPr>
        <p:txBody>
          <a:bodyPr rot="10800000" vert="eaVert" wrap="none" anchor="ctr"/>
          <a:lstStyle/>
          <a:p>
            <a:endParaRPr lang="en-US" sz="2800" b="0"/>
          </a:p>
        </p:txBody>
      </p:sp>
      <p:sp>
        <p:nvSpPr>
          <p:cNvPr id="35847" name="Oval 7"/>
          <p:cNvSpPr>
            <a:spLocks noChangeArrowheads="1"/>
          </p:cNvSpPr>
          <p:nvPr/>
        </p:nvSpPr>
        <p:spPr bwMode="auto">
          <a:xfrm>
            <a:off x="3276600" y="3124200"/>
            <a:ext cx="1600200" cy="1447800"/>
          </a:xfrm>
          <a:prstGeom prst="ellipse">
            <a:avLst/>
          </a:prstGeom>
          <a:solidFill>
            <a:schemeClr val="accent1"/>
          </a:solidFill>
          <a:ln w="9525">
            <a:solidFill>
              <a:schemeClr val="tx1"/>
            </a:solidFill>
            <a:round/>
            <a:headEnd/>
            <a:tailEnd/>
          </a:ln>
        </p:spPr>
        <p:txBody>
          <a:bodyPr wrap="none" anchor="ctr"/>
          <a:lstStyle/>
          <a:p>
            <a:endParaRPr lang="en-US" sz="2800" b="0"/>
          </a:p>
        </p:txBody>
      </p:sp>
      <p:sp>
        <p:nvSpPr>
          <p:cNvPr id="35848" name="Line 8"/>
          <p:cNvSpPr>
            <a:spLocks noChangeShapeType="1"/>
          </p:cNvSpPr>
          <p:nvPr/>
        </p:nvSpPr>
        <p:spPr bwMode="auto">
          <a:xfrm>
            <a:off x="3276600" y="3886200"/>
            <a:ext cx="1600200" cy="0"/>
          </a:xfrm>
          <a:prstGeom prst="line">
            <a:avLst/>
          </a:prstGeom>
          <a:noFill/>
          <a:ln w="9525">
            <a:solidFill>
              <a:schemeClr val="tx1"/>
            </a:solidFill>
            <a:round/>
            <a:headEnd/>
            <a:tailEnd/>
          </a:ln>
        </p:spPr>
        <p:txBody>
          <a:bodyPr wrap="none" anchor="ctr"/>
          <a:lstStyle/>
          <a:p>
            <a:endParaRPr lang="th-TH"/>
          </a:p>
        </p:txBody>
      </p:sp>
      <p:sp>
        <p:nvSpPr>
          <p:cNvPr id="35849" name="Line 9"/>
          <p:cNvSpPr>
            <a:spLocks noChangeShapeType="1"/>
          </p:cNvSpPr>
          <p:nvPr/>
        </p:nvSpPr>
        <p:spPr bwMode="auto">
          <a:xfrm>
            <a:off x="4114800" y="3124200"/>
            <a:ext cx="0" cy="1447800"/>
          </a:xfrm>
          <a:prstGeom prst="line">
            <a:avLst/>
          </a:prstGeom>
          <a:noFill/>
          <a:ln w="9525">
            <a:solidFill>
              <a:schemeClr val="tx1"/>
            </a:solidFill>
            <a:round/>
            <a:headEnd/>
            <a:tailEnd/>
          </a:ln>
        </p:spPr>
        <p:txBody>
          <a:bodyPr wrap="none" anchor="ctr"/>
          <a:lstStyle/>
          <a:p>
            <a:endParaRPr lang="th-TH"/>
          </a:p>
        </p:txBody>
      </p:sp>
      <p:sp>
        <p:nvSpPr>
          <p:cNvPr id="35850" name="Text Box 10"/>
          <p:cNvSpPr txBox="1">
            <a:spLocks noChangeArrowheads="1"/>
          </p:cNvSpPr>
          <p:nvPr/>
        </p:nvSpPr>
        <p:spPr bwMode="auto">
          <a:xfrm>
            <a:off x="3581400" y="3352800"/>
            <a:ext cx="1012825" cy="946150"/>
          </a:xfrm>
          <a:prstGeom prst="rect">
            <a:avLst/>
          </a:prstGeom>
          <a:noFill/>
          <a:ln w="9525">
            <a:noFill/>
            <a:miter lim="800000"/>
            <a:headEnd/>
            <a:tailEnd/>
          </a:ln>
        </p:spPr>
        <p:txBody>
          <a:bodyPr wrap="none">
            <a:spAutoFit/>
          </a:bodyPr>
          <a:lstStyle/>
          <a:p>
            <a:pPr algn="l"/>
            <a:r>
              <a:rPr lang="en-US" sz="2800" b="0"/>
              <a:t>A         P</a:t>
            </a:r>
          </a:p>
          <a:p>
            <a:pPr algn="l"/>
            <a:r>
              <a:rPr lang="en-US" sz="2800" b="0"/>
              <a:t>      </a:t>
            </a:r>
          </a:p>
        </p:txBody>
      </p:sp>
      <p:sp>
        <p:nvSpPr>
          <p:cNvPr id="35851" name="Text Box 11"/>
          <p:cNvSpPr txBox="1">
            <a:spLocks noChangeArrowheads="1"/>
          </p:cNvSpPr>
          <p:nvPr/>
        </p:nvSpPr>
        <p:spPr bwMode="auto">
          <a:xfrm>
            <a:off x="3581400" y="3886200"/>
            <a:ext cx="1039813" cy="519113"/>
          </a:xfrm>
          <a:prstGeom prst="rect">
            <a:avLst/>
          </a:prstGeom>
          <a:noFill/>
          <a:ln w="9525">
            <a:noFill/>
            <a:miter lim="800000"/>
            <a:headEnd/>
            <a:tailEnd/>
          </a:ln>
        </p:spPr>
        <p:txBody>
          <a:bodyPr wrap="none">
            <a:spAutoFit/>
          </a:bodyPr>
          <a:lstStyle/>
          <a:p>
            <a:pPr algn="l"/>
            <a:r>
              <a:rPr lang="en-US" sz="2800" b="0"/>
              <a:t>C         D</a:t>
            </a:r>
          </a:p>
        </p:txBody>
      </p:sp>
      <p:sp>
        <p:nvSpPr>
          <p:cNvPr id="35852" name="Text Box 12"/>
          <p:cNvSpPr txBox="1">
            <a:spLocks noChangeArrowheads="1"/>
          </p:cNvSpPr>
          <p:nvPr/>
        </p:nvSpPr>
        <p:spPr bwMode="auto">
          <a:xfrm>
            <a:off x="1203325" y="1373188"/>
            <a:ext cx="930275" cy="519112"/>
          </a:xfrm>
          <a:prstGeom prst="rect">
            <a:avLst/>
          </a:prstGeom>
          <a:noFill/>
          <a:ln w="9525">
            <a:noFill/>
            <a:miter lim="800000"/>
            <a:headEnd/>
            <a:tailEnd/>
          </a:ln>
        </p:spPr>
        <p:txBody>
          <a:bodyPr wrap="none">
            <a:spAutoFit/>
          </a:bodyPr>
          <a:lstStyle/>
          <a:p>
            <a:pPr algn="l"/>
            <a:r>
              <a:rPr lang="th-TH" sz="2800" b="0"/>
              <a:t>คุณภาพ</a:t>
            </a:r>
          </a:p>
        </p:txBody>
      </p:sp>
      <p:sp>
        <p:nvSpPr>
          <p:cNvPr id="35853" name="Text Box 13"/>
          <p:cNvSpPr txBox="1">
            <a:spLocks noChangeArrowheads="1"/>
          </p:cNvSpPr>
          <p:nvPr/>
        </p:nvSpPr>
        <p:spPr bwMode="auto">
          <a:xfrm>
            <a:off x="7527925" y="5335588"/>
            <a:ext cx="611188" cy="519112"/>
          </a:xfrm>
          <a:prstGeom prst="rect">
            <a:avLst/>
          </a:prstGeom>
          <a:noFill/>
          <a:ln w="9525">
            <a:noFill/>
            <a:miter lim="800000"/>
            <a:headEnd/>
            <a:tailEnd/>
          </a:ln>
        </p:spPr>
        <p:txBody>
          <a:bodyPr wrap="none">
            <a:spAutoFit/>
          </a:bodyPr>
          <a:lstStyle/>
          <a:p>
            <a:pPr algn="l"/>
            <a:r>
              <a:rPr lang="th-TH" sz="2800" b="0"/>
              <a:t>เวลา</a:t>
            </a:r>
          </a:p>
        </p:txBody>
      </p:sp>
      <p:sp>
        <p:nvSpPr>
          <p:cNvPr id="35854" name="Text Box 14"/>
          <p:cNvSpPr txBox="1">
            <a:spLocks noChangeArrowheads="1"/>
          </p:cNvSpPr>
          <p:nvPr/>
        </p:nvSpPr>
        <p:spPr bwMode="auto">
          <a:xfrm>
            <a:off x="1828800" y="4343400"/>
            <a:ext cx="1524000" cy="519113"/>
          </a:xfrm>
          <a:prstGeom prst="rect">
            <a:avLst/>
          </a:prstGeom>
          <a:noFill/>
          <a:ln w="9525">
            <a:noFill/>
            <a:miter lim="800000"/>
            <a:headEnd/>
            <a:tailEnd/>
          </a:ln>
        </p:spPr>
        <p:txBody>
          <a:bodyPr>
            <a:spAutoFit/>
          </a:bodyPr>
          <a:lstStyle/>
          <a:p>
            <a:pPr algn="l">
              <a:spcBef>
                <a:spcPct val="50000"/>
              </a:spcBef>
            </a:pPr>
            <a:r>
              <a:rPr lang="en-US" sz="2800" b="0"/>
              <a:t>Accreditation</a:t>
            </a:r>
          </a:p>
        </p:txBody>
      </p:sp>
      <p:sp>
        <p:nvSpPr>
          <p:cNvPr id="35855" name="AutoShape 15"/>
          <p:cNvSpPr>
            <a:spLocks noChangeArrowheads="1"/>
          </p:cNvSpPr>
          <p:nvPr/>
        </p:nvSpPr>
        <p:spPr bwMode="auto">
          <a:xfrm rot="-5400000">
            <a:off x="4400550" y="2000250"/>
            <a:ext cx="2705100" cy="4343400"/>
          </a:xfrm>
          <a:prstGeom prst="rtTriangle">
            <a:avLst/>
          </a:prstGeom>
          <a:solidFill>
            <a:srgbClr val="00CCFF"/>
          </a:solidFill>
          <a:ln w="9525">
            <a:solidFill>
              <a:schemeClr val="tx1"/>
            </a:solidFill>
            <a:miter lim="800000"/>
            <a:headEnd/>
            <a:tailEnd/>
          </a:ln>
        </p:spPr>
        <p:txBody>
          <a:bodyPr wrap="none" anchor="ctr"/>
          <a:lstStyle/>
          <a:p>
            <a:endParaRPr lang="th-TH"/>
          </a:p>
        </p:txBody>
      </p:sp>
      <p:sp>
        <p:nvSpPr>
          <p:cNvPr id="35856" name="AutoShape 16"/>
          <p:cNvSpPr>
            <a:spLocks noChangeArrowheads="1"/>
          </p:cNvSpPr>
          <p:nvPr/>
        </p:nvSpPr>
        <p:spPr bwMode="auto">
          <a:xfrm rot="-5400000">
            <a:off x="5010150" y="3067050"/>
            <a:ext cx="1790700" cy="3124200"/>
          </a:xfrm>
          <a:prstGeom prst="rtTriangle">
            <a:avLst/>
          </a:prstGeom>
          <a:solidFill>
            <a:srgbClr val="A50021"/>
          </a:solidFill>
          <a:ln w="9525">
            <a:solidFill>
              <a:schemeClr val="tx1"/>
            </a:solidFill>
            <a:miter lim="800000"/>
            <a:headEnd/>
            <a:tailEnd/>
          </a:ln>
        </p:spPr>
        <p:txBody>
          <a:bodyPr wrap="none" anchor="ctr"/>
          <a:lstStyle/>
          <a:p>
            <a:endParaRPr lang="th-TH"/>
          </a:p>
        </p:txBody>
      </p:sp>
      <p:sp>
        <p:nvSpPr>
          <p:cNvPr id="35857" name="Oval 17"/>
          <p:cNvSpPr>
            <a:spLocks noChangeArrowheads="1"/>
          </p:cNvSpPr>
          <p:nvPr/>
        </p:nvSpPr>
        <p:spPr bwMode="auto">
          <a:xfrm>
            <a:off x="6096000" y="2438400"/>
            <a:ext cx="1143000" cy="1066800"/>
          </a:xfrm>
          <a:prstGeom prst="ellipse">
            <a:avLst/>
          </a:prstGeom>
          <a:solidFill>
            <a:srgbClr val="00CCFF"/>
          </a:solidFill>
          <a:ln w="9525">
            <a:solidFill>
              <a:schemeClr val="tx1"/>
            </a:solidFill>
            <a:round/>
            <a:headEnd/>
            <a:tailEnd/>
          </a:ln>
        </p:spPr>
        <p:txBody>
          <a:bodyPr wrap="none" anchor="ctr"/>
          <a:lstStyle/>
          <a:p>
            <a:endParaRPr lang="en-US" sz="2800" b="0"/>
          </a:p>
        </p:txBody>
      </p:sp>
      <p:sp>
        <p:nvSpPr>
          <p:cNvPr id="35858" name="Oval 18"/>
          <p:cNvSpPr>
            <a:spLocks noChangeArrowheads="1"/>
          </p:cNvSpPr>
          <p:nvPr/>
        </p:nvSpPr>
        <p:spPr bwMode="auto">
          <a:xfrm>
            <a:off x="4800600" y="3657600"/>
            <a:ext cx="1219200" cy="1143000"/>
          </a:xfrm>
          <a:prstGeom prst="ellipse">
            <a:avLst/>
          </a:prstGeom>
          <a:solidFill>
            <a:srgbClr val="A50021"/>
          </a:solidFill>
          <a:ln w="9525">
            <a:solidFill>
              <a:schemeClr val="tx1"/>
            </a:solidFill>
            <a:round/>
            <a:headEnd/>
            <a:tailEnd/>
          </a:ln>
        </p:spPr>
        <p:txBody>
          <a:bodyPr wrap="none" anchor="ctr"/>
          <a:lstStyle/>
          <a:p>
            <a:endParaRPr lang="en-US" sz="2800" b="0"/>
          </a:p>
        </p:txBody>
      </p:sp>
      <p:sp>
        <p:nvSpPr>
          <p:cNvPr id="35859" name="AutoShape 19"/>
          <p:cNvSpPr>
            <a:spLocks noChangeArrowheads="1"/>
          </p:cNvSpPr>
          <p:nvPr/>
        </p:nvSpPr>
        <p:spPr bwMode="auto">
          <a:xfrm rot="5400000">
            <a:off x="6210300" y="3314700"/>
            <a:ext cx="457200" cy="838200"/>
          </a:xfrm>
          <a:prstGeom prst="rtTriangle">
            <a:avLst/>
          </a:prstGeom>
          <a:solidFill>
            <a:srgbClr val="0066FF"/>
          </a:solidFill>
          <a:ln w="9525">
            <a:solidFill>
              <a:schemeClr val="tx1"/>
            </a:solidFill>
            <a:miter lim="800000"/>
            <a:headEnd/>
            <a:tailEnd/>
          </a:ln>
        </p:spPr>
        <p:txBody>
          <a:bodyPr rot="10800000" vert="eaVert" wrap="none" anchor="ctr"/>
          <a:lstStyle/>
          <a:p>
            <a:endParaRPr lang="en-US" sz="2800" b="0"/>
          </a:p>
        </p:txBody>
      </p:sp>
      <p:sp>
        <p:nvSpPr>
          <p:cNvPr id="35860" name="AutoShape 20"/>
          <p:cNvSpPr>
            <a:spLocks noChangeArrowheads="1"/>
          </p:cNvSpPr>
          <p:nvPr/>
        </p:nvSpPr>
        <p:spPr bwMode="auto">
          <a:xfrm rot="5400000">
            <a:off x="4914900" y="4610100"/>
            <a:ext cx="457200" cy="838200"/>
          </a:xfrm>
          <a:prstGeom prst="rtTriangle">
            <a:avLst/>
          </a:prstGeom>
          <a:solidFill>
            <a:srgbClr val="0066FF"/>
          </a:solidFill>
          <a:ln w="9525">
            <a:solidFill>
              <a:schemeClr val="tx1"/>
            </a:solidFill>
            <a:miter lim="800000"/>
            <a:headEnd/>
            <a:tailEnd/>
          </a:ln>
        </p:spPr>
        <p:txBody>
          <a:bodyPr rot="10800000" vert="eaVert" wrap="none" anchor="ctr"/>
          <a:lstStyle/>
          <a:p>
            <a:endParaRPr lang="en-US" sz="2800" b="0"/>
          </a:p>
        </p:txBody>
      </p:sp>
      <p:sp>
        <p:nvSpPr>
          <p:cNvPr id="35861" name="Line 21"/>
          <p:cNvSpPr>
            <a:spLocks noChangeShapeType="1"/>
          </p:cNvSpPr>
          <p:nvPr/>
        </p:nvSpPr>
        <p:spPr bwMode="auto">
          <a:xfrm>
            <a:off x="1981200" y="4800600"/>
            <a:ext cx="7162800" cy="0"/>
          </a:xfrm>
          <a:prstGeom prst="line">
            <a:avLst/>
          </a:prstGeom>
          <a:noFill/>
          <a:ln w="57150">
            <a:solidFill>
              <a:srgbClr val="FFFF66"/>
            </a:solidFill>
            <a:round/>
            <a:headEnd type="none" w="sm" len="sm"/>
            <a:tailEnd type="none" w="sm" len="sm"/>
          </a:ln>
        </p:spPr>
        <p:txBody>
          <a:bodyPr wrap="none" anchor="ctr"/>
          <a:lstStyle/>
          <a:p>
            <a:endParaRPr lang="th-TH"/>
          </a:p>
        </p:txBody>
      </p:sp>
      <p:sp>
        <p:nvSpPr>
          <p:cNvPr id="35862" name="Text Box 22"/>
          <p:cNvSpPr txBox="1">
            <a:spLocks noChangeArrowheads="1"/>
          </p:cNvSpPr>
          <p:nvPr/>
        </p:nvSpPr>
        <p:spPr bwMode="auto">
          <a:xfrm>
            <a:off x="4953000" y="3962400"/>
            <a:ext cx="914400" cy="519113"/>
          </a:xfrm>
          <a:prstGeom prst="rect">
            <a:avLst/>
          </a:prstGeom>
          <a:noFill/>
          <a:ln w="12700">
            <a:noFill/>
            <a:miter lim="800000"/>
            <a:headEnd type="none" w="sm" len="sm"/>
            <a:tailEnd type="none" w="sm" len="sm"/>
          </a:ln>
        </p:spPr>
        <p:txBody>
          <a:bodyPr>
            <a:spAutoFit/>
          </a:bodyPr>
          <a:lstStyle/>
          <a:p>
            <a:pPr>
              <a:spcBef>
                <a:spcPct val="50000"/>
              </a:spcBef>
            </a:pPr>
            <a:r>
              <a:rPr lang="en-US" sz="2800" b="0">
                <a:solidFill>
                  <a:schemeClr val="bg1"/>
                </a:solidFill>
              </a:rPr>
              <a:t>PDCA</a:t>
            </a:r>
            <a:endParaRPr lang="en-US" sz="2800" b="0">
              <a:solidFill>
                <a:schemeClr val="hlink"/>
              </a:solidFill>
            </a:endParaRPr>
          </a:p>
        </p:txBody>
      </p:sp>
      <p:sp>
        <p:nvSpPr>
          <p:cNvPr id="35863" name="Rectangle 23"/>
          <p:cNvSpPr>
            <a:spLocks noChangeArrowheads="1"/>
          </p:cNvSpPr>
          <p:nvPr/>
        </p:nvSpPr>
        <p:spPr bwMode="auto">
          <a:xfrm>
            <a:off x="6248400" y="2743200"/>
            <a:ext cx="811213" cy="519113"/>
          </a:xfrm>
          <a:prstGeom prst="rect">
            <a:avLst/>
          </a:prstGeom>
          <a:noFill/>
          <a:ln w="12700">
            <a:noFill/>
            <a:miter lim="800000"/>
            <a:headEnd type="none" w="sm" len="sm"/>
            <a:tailEnd type="none" w="sm" len="sm"/>
          </a:ln>
        </p:spPr>
        <p:txBody>
          <a:bodyPr wrap="none">
            <a:spAutoFit/>
          </a:bodyPr>
          <a:lstStyle/>
          <a:p>
            <a:pPr>
              <a:spcBef>
                <a:spcPct val="50000"/>
              </a:spcBef>
            </a:pPr>
            <a:r>
              <a:rPr lang="en-US" sz="2800" b="0">
                <a:solidFill>
                  <a:schemeClr val="bg1"/>
                </a:solidFill>
              </a:rPr>
              <a:t>PDCA</a:t>
            </a:r>
            <a:endParaRPr lang="en-US" sz="2800" b="0">
              <a:solidFill>
                <a:schemeClr val="hlink"/>
              </a:solidFill>
            </a:endParaRPr>
          </a:p>
        </p:txBody>
      </p:sp>
      <p:sp>
        <p:nvSpPr>
          <p:cNvPr id="35864" name="AutoShape 24"/>
          <p:cNvSpPr>
            <a:spLocks noChangeArrowheads="1"/>
          </p:cNvSpPr>
          <p:nvPr/>
        </p:nvSpPr>
        <p:spPr bwMode="auto">
          <a:xfrm>
            <a:off x="2514600" y="2590800"/>
            <a:ext cx="1752600" cy="838200"/>
          </a:xfrm>
          <a:custGeom>
            <a:avLst/>
            <a:gdLst>
              <a:gd name="T0" fmla="*/ 2147483647 w 21600"/>
              <a:gd name="T1" fmla="*/ 115586147 h 21600"/>
              <a:gd name="T2" fmla="*/ 2147483647 w 21600"/>
              <a:gd name="T3" fmla="*/ 983304793 h 21600"/>
              <a:gd name="T4" fmla="*/ 2147483647 w 21600"/>
              <a:gd name="T5" fmla="*/ 284350477 h 21600"/>
              <a:gd name="T6" fmla="*/ 2147483647 w 21600"/>
              <a:gd name="T7" fmla="*/ 253496812 h 21600"/>
              <a:gd name="T8" fmla="*/ 2147483647 w 21600"/>
              <a:gd name="T9" fmla="*/ 607677551 h 21600"/>
              <a:gd name="T10" fmla="*/ 2147483647 w 21600"/>
              <a:gd name="T11" fmla="*/ 50342755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77" y="7323"/>
                </a:moveTo>
                <a:cubicBezTo>
                  <a:pt x="15905" y="4988"/>
                  <a:pt x="13458" y="3536"/>
                  <a:pt x="10800" y="3536"/>
                </a:cubicBezTo>
                <a:cubicBezTo>
                  <a:pt x="6788" y="3536"/>
                  <a:pt x="3536" y="6788"/>
                  <a:pt x="3536" y="10800"/>
                </a:cubicBezTo>
                <a:cubicBezTo>
                  <a:pt x="3535" y="12589"/>
                  <a:pt x="4196" y="14315"/>
                  <a:pt x="5390" y="15647"/>
                </a:cubicBezTo>
                <a:lnTo>
                  <a:pt x="2756" y="18007"/>
                </a:lnTo>
                <a:cubicBezTo>
                  <a:pt x="981" y="16026"/>
                  <a:pt x="0" y="13460"/>
                  <a:pt x="0" y="10800"/>
                </a:cubicBezTo>
                <a:cubicBezTo>
                  <a:pt x="0" y="4835"/>
                  <a:pt x="4835" y="0"/>
                  <a:pt x="10800" y="0"/>
                </a:cubicBezTo>
                <a:cubicBezTo>
                  <a:pt x="14753" y="-1"/>
                  <a:pt x="18390" y="2159"/>
                  <a:pt x="20282" y="5630"/>
                </a:cubicBezTo>
                <a:lnTo>
                  <a:pt x="22653" y="4338"/>
                </a:lnTo>
                <a:lnTo>
                  <a:pt x="20869" y="10399"/>
                </a:lnTo>
                <a:lnTo>
                  <a:pt x="14807" y="8615"/>
                </a:lnTo>
                <a:lnTo>
                  <a:pt x="17177" y="7323"/>
                </a:lnTo>
                <a:close/>
              </a:path>
            </a:pathLst>
          </a:custGeom>
          <a:solidFill>
            <a:schemeClr val="accent1"/>
          </a:solidFill>
          <a:ln w="12700">
            <a:solidFill>
              <a:schemeClr val="tx1"/>
            </a:solidFill>
            <a:miter lim="800000"/>
            <a:headEnd type="none" w="sm" len="sm"/>
            <a:tailEnd type="none" w="sm" len="sm"/>
          </a:ln>
        </p:spPr>
        <p:txBody>
          <a:bodyPr wrap="none" anchor="ctr"/>
          <a:lstStyle/>
          <a:p>
            <a:endParaRPr lang="th-TH"/>
          </a:p>
        </p:txBody>
      </p:sp>
      <p:sp>
        <p:nvSpPr>
          <p:cNvPr id="35865" name="AutoShape 25"/>
          <p:cNvSpPr>
            <a:spLocks noChangeArrowheads="1"/>
          </p:cNvSpPr>
          <p:nvPr/>
        </p:nvSpPr>
        <p:spPr bwMode="auto">
          <a:xfrm>
            <a:off x="5486400" y="1981200"/>
            <a:ext cx="1752600" cy="685800"/>
          </a:xfrm>
          <a:custGeom>
            <a:avLst/>
            <a:gdLst>
              <a:gd name="T0" fmla="*/ 2147483647 w 21600"/>
              <a:gd name="T1" fmla="*/ 36775139 h 21600"/>
              <a:gd name="T2" fmla="*/ 2147483647 w 21600"/>
              <a:gd name="T3" fmla="*/ 604656687 h 21600"/>
              <a:gd name="T4" fmla="*/ 2147483647 w 21600"/>
              <a:gd name="T5" fmla="*/ 77614784 h 21600"/>
              <a:gd name="T6" fmla="*/ 2147483647 w 21600"/>
              <a:gd name="T7" fmla="*/ 345664538 h 21600"/>
              <a:gd name="T8" fmla="*/ 2147483647 w 21600"/>
              <a:gd name="T9" fmla="*/ 454932250 h 21600"/>
              <a:gd name="T10" fmla="*/ 2147483647 w 21600"/>
              <a:gd name="T11" fmla="*/ 345664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172" y="10800"/>
                </a:moveTo>
                <a:cubicBezTo>
                  <a:pt x="20172" y="5623"/>
                  <a:pt x="15976" y="1428"/>
                  <a:pt x="10800" y="1428"/>
                </a:cubicBezTo>
                <a:cubicBezTo>
                  <a:pt x="5623" y="1428"/>
                  <a:pt x="1428" y="5623"/>
                  <a:pt x="1428" y="10800"/>
                </a:cubicBezTo>
                <a:cubicBezTo>
                  <a:pt x="1427" y="13763"/>
                  <a:pt x="2829" y="16551"/>
                  <a:pt x="5206" y="18320"/>
                </a:cubicBezTo>
                <a:lnTo>
                  <a:pt x="4354" y="19465"/>
                </a:lnTo>
                <a:cubicBezTo>
                  <a:pt x="1614" y="17428"/>
                  <a:pt x="0" y="14214"/>
                  <a:pt x="0" y="10800"/>
                </a:cubicBezTo>
                <a:cubicBezTo>
                  <a:pt x="0" y="4835"/>
                  <a:pt x="4835" y="0"/>
                  <a:pt x="10800" y="0"/>
                </a:cubicBezTo>
                <a:cubicBezTo>
                  <a:pt x="16764" y="-1"/>
                  <a:pt x="21599" y="4835"/>
                  <a:pt x="21600" y="10799"/>
                </a:cubicBezTo>
                <a:lnTo>
                  <a:pt x="21600" y="10800"/>
                </a:lnTo>
                <a:lnTo>
                  <a:pt x="24300" y="10800"/>
                </a:lnTo>
                <a:lnTo>
                  <a:pt x="20886" y="14214"/>
                </a:lnTo>
                <a:lnTo>
                  <a:pt x="17472" y="10800"/>
                </a:lnTo>
                <a:lnTo>
                  <a:pt x="20172" y="10800"/>
                </a:lnTo>
                <a:close/>
              </a:path>
            </a:pathLst>
          </a:custGeom>
          <a:solidFill>
            <a:srgbClr val="00CCFF"/>
          </a:solidFill>
          <a:ln w="12700">
            <a:solidFill>
              <a:schemeClr val="tx1"/>
            </a:solidFill>
            <a:miter lim="800000"/>
            <a:headEnd type="none" w="sm" len="sm"/>
            <a:tailEnd type="none" w="sm" len="sm"/>
          </a:ln>
        </p:spPr>
        <p:txBody>
          <a:bodyPr wrap="none" anchor="ctr"/>
          <a:lstStyle/>
          <a:p>
            <a:endParaRPr lang="th-TH"/>
          </a:p>
        </p:txBody>
      </p:sp>
      <p:sp>
        <p:nvSpPr>
          <p:cNvPr id="35866" name="AutoShape 26"/>
          <p:cNvSpPr>
            <a:spLocks noChangeArrowheads="1"/>
          </p:cNvSpPr>
          <p:nvPr/>
        </p:nvSpPr>
        <p:spPr bwMode="auto">
          <a:xfrm>
            <a:off x="4800600" y="3200400"/>
            <a:ext cx="1204913" cy="976313"/>
          </a:xfrm>
          <a:custGeom>
            <a:avLst/>
            <a:gdLst>
              <a:gd name="T0" fmla="*/ 1641568861 w 21600"/>
              <a:gd name="T1" fmla="*/ 7665368 h 21600"/>
              <a:gd name="T2" fmla="*/ 240584557 w 21600"/>
              <a:gd name="T3" fmla="*/ 1220410696 h 21600"/>
              <a:gd name="T4" fmla="*/ 1688264132 w 21600"/>
              <a:gd name="T5" fmla="*/ 205833193 h 21600"/>
              <a:gd name="T6" fmla="*/ 2147483647 w 21600"/>
              <a:gd name="T7" fmla="*/ 999894213 h 21600"/>
              <a:gd name="T8" fmla="*/ 2147483647 w 21600"/>
              <a:gd name="T9" fmla="*/ 1348398776 h 21600"/>
              <a:gd name="T10" fmla="*/ 2147483647 w 21600"/>
              <a:gd name="T11" fmla="*/ 9984167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36" y="10817"/>
                </a:moveTo>
                <a:cubicBezTo>
                  <a:pt x="19436" y="10811"/>
                  <a:pt x="19437" y="10805"/>
                  <a:pt x="19437" y="10800"/>
                </a:cubicBezTo>
                <a:cubicBezTo>
                  <a:pt x="19437" y="6029"/>
                  <a:pt x="15570" y="2163"/>
                  <a:pt x="10800" y="2163"/>
                </a:cubicBezTo>
                <a:cubicBezTo>
                  <a:pt x="6029" y="2163"/>
                  <a:pt x="2163" y="6029"/>
                  <a:pt x="2163" y="10800"/>
                </a:cubicBezTo>
                <a:cubicBezTo>
                  <a:pt x="2162" y="11524"/>
                  <a:pt x="2254" y="12246"/>
                  <a:pt x="2434" y="12947"/>
                </a:cubicBezTo>
                <a:lnTo>
                  <a:pt x="339" y="13485"/>
                </a:lnTo>
                <a:cubicBezTo>
                  <a:pt x="113" y="12608"/>
                  <a:pt x="0" y="11705"/>
                  <a:pt x="0" y="10800"/>
                </a:cubicBezTo>
                <a:cubicBezTo>
                  <a:pt x="0" y="4835"/>
                  <a:pt x="4835" y="0"/>
                  <a:pt x="10800" y="0"/>
                </a:cubicBezTo>
                <a:cubicBezTo>
                  <a:pt x="16764" y="0"/>
                  <a:pt x="21600" y="4835"/>
                  <a:pt x="21600" y="10800"/>
                </a:cubicBezTo>
                <a:cubicBezTo>
                  <a:pt x="21600" y="10807"/>
                  <a:pt x="21599" y="10815"/>
                  <a:pt x="21599" y="10822"/>
                </a:cubicBezTo>
                <a:lnTo>
                  <a:pt x="24299" y="10828"/>
                </a:lnTo>
                <a:lnTo>
                  <a:pt x="20510" y="14602"/>
                </a:lnTo>
                <a:lnTo>
                  <a:pt x="16736" y="10812"/>
                </a:lnTo>
                <a:lnTo>
                  <a:pt x="19436" y="10817"/>
                </a:lnTo>
                <a:close/>
              </a:path>
            </a:pathLst>
          </a:custGeom>
          <a:solidFill>
            <a:srgbClr val="A50021"/>
          </a:solidFill>
          <a:ln w="12700">
            <a:solidFill>
              <a:schemeClr val="tx1"/>
            </a:solidFill>
            <a:miter lim="800000"/>
            <a:headEnd type="none" w="sm" len="sm"/>
            <a:tailEnd type="none" w="sm" len="sm"/>
          </a:ln>
        </p:spPr>
        <p:txBody>
          <a:bodyPr wrap="none" anchor="ctr"/>
          <a:lstStyle/>
          <a:p>
            <a:endParaRPr lang="th-TH"/>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Text Box 3"/>
          <p:cNvSpPr txBox="1">
            <a:spLocks noChangeArrowheads="1"/>
          </p:cNvSpPr>
          <p:nvPr/>
        </p:nvSpPr>
        <p:spPr bwMode="auto">
          <a:xfrm>
            <a:off x="1219200" y="914400"/>
            <a:ext cx="6858000" cy="914400"/>
          </a:xfrm>
          <a:prstGeom prst="rect">
            <a:avLst/>
          </a:prstGeom>
          <a:solidFill>
            <a:srgbClr val="FFFF66"/>
          </a:solidFill>
          <a:ln w="9525">
            <a:noFill/>
            <a:miter lim="800000"/>
            <a:headEnd/>
            <a:tailEnd/>
          </a:ln>
        </p:spPr>
        <p:txBody>
          <a:bodyPr>
            <a:spAutoFit/>
          </a:bodyPr>
          <a:lstStyle/>
          <a:p>
            <a:pPr algn="l"/>
            <a:r>
              <a:rPr lang="en-US" sz="5400" b="0">
                <a:solidFill>
                  <a:srgbClr val="000099"/>
                </a:solidFill>
              </a:rPr>
              <a:t>  </a:t>
            </a:r>
            <a:r>
              <a:rPr lang="th-TH" sz="5400" b="0">
                <a:solidFill>
                  <a:srgbClr val="000099"/>
                </a:solidFill>
              </a:rPr>
              <a:t>วัตถุประสงค์ของการประเมิน </a:t>
            </a:r>
            <a:r>
              <a:rPr lang="en-US" sz="5400" b="0">
                <a:solidFill>
                  <a:srgbClr val="000099"/>
                </a:solidFill>
              </a:rPr>
              <a:t>IQA</a:t>
            </a:r>
            <a:endParaRPr lang="th-TH" sz="4400" b="0">
              <a:solidFill>
                <a:srgbClr val="000099"/>
              </a:solidFill>
            </a:endParaRPr>
          </a:p>
        </p:txBody>
      </p:sp>
      <p:sp>
        <p:nvSpPr>
          <p:cNvPr id="36867" name="Rectangle 4"/>
          <p:cNvSpPr>
            <a:spLocks noChangeArrowheads="1"/>
          </p:cNvSpPr>
          <p:nvPr/>
        </p:nvSpPr>
        <p:spPr bwMode="auto">
          <a:xfrm>
            <a:off x="685800" y="1905000"/>
            <a:ext cx="7737475" cy="762000"/>
          </a:xfrm>
          <a:prstGeom prst="rect">
            <a:avLst/>
          </a:prstGeom>
          <a:noFill/>
          <a:ln w="9525">
            <a:noFill/>
            <a:miter lim="800000"/>
            <a:headEnd/>
            <a:tailEnd/>
          </a:ln>
        </p:spPr>
        <p:txBody>
          <a:bodyPr wrap="none">
            <a:spAutoFit/>
          </a:bodyPr>
          <a:lstStyle/>
          <a:p>
            <a:pPr algn="l"/>
            <a:r>
              <a:rPr lang="th-TH" sz="4400" b="0">
                <a:solidFill>
                  <a:schemeClr val="tx2"/>
                </a:solidFill>
              </a:rPr>
              <a:t>1. ประเมินระบบและกลไกขององค์ประกอบ </a:t>
            </a:r>
            <a:r>
              <a:rPr lang="en-US" sz="4400" b="0">
                <a:solidFill>
                  <a:schemeClr val="tx2"/>
                </a:solidFill>
              </a:rPr>
              <a:t>9</a:t>
            </a:r>
            <a:r>
              <a:rPr lang="th-TH" sz="4400" b="0">
                <a:solidFill>
                  <a:schemeClr val="tx2"/>
                </a:solidFill>
              </a:rPr>
              <a:t> ด้าน</a:t>
            </a:r>
            <a:endParaRPr lang="th-TH" sz="4400" b="0">
              <a:solidFill>
                <a:srgbClr val="FF3300"/>
              </a:solidFill>
            </a:endParaRPr>
          </a:p>
        </p:txBody>
      </p:sp>
      <p:sp>
        <p:nvSpPr>
          <p:cNvPr id="36868" name="Rectangle 5"/>
          <p:cNvSpPr>
            <a:spLocks noChangeArrowheads="1"/>
          </p:cNvSpPr>
          <p:nvPr/>
        </p:nvSpPr>
        <p:spPr bwMode="auto">
          <a:xfrm>
            <a:off x="685800" y="2743200"/>
            <a:ext cx="7862888" cy="1446213"/>
          </a:xfrm>
          <a:prstGeom prst="rect">
            <a:avLst/>
          </a:prstGeom>
          <a:noFill/>
          <a:ln w="9525">
            <a:noFill/>
            <a:miter lim="800000"/>
            <a:headEnd/>
            <a:tailEnd/>
          </a:ln>
        </p:spPr>
        <p:txBody>
          <a:bodyPr wrap="none">
            <a:spAutoFit/>
          </a:bodyPr>
          <a:lstStyle/>
          <a:p>
            <a:pPr algn="l"/>
            <a:r>
              <a:rPr lang="en-US" sz="4400" b="0">
                <a:solidFill>
                  <a:schemeClr val="tx2"/>
                </a:solidFill>
              </a:rPr>
              <a:t>2. </a:t>
            </a:r>
            <a:r>
              <a:rPr lang="th-TH" sz="4400" b="0">
                <a:solidFill>
                  <a:schemeClr val="tx2"/>
                </a:solidFill>
              </a:rPr>
              <a:t>ประเมินผลการดำเนินงานตามตัวบ่งชี้</a:t>
            </a:r>
            <a:r>
              <a:rPr lang="en-US" sz="4400" b="0">
                <a:solidFill>
                  <a:schemeClr val="tx2"/>
                </a:solidFill>
              </a:rPr>
              <a:t> IQA 23 </a:t>
            </a:r>
            <a:r>
              <a:rPr lang="th-TH" sz="4400" b="0">
                <a:solidFill>
                  <a:schemeClr val="tx2"/>
                </a:solidFill>
              </a:rPr>
              <a:t>ตัว</a:t>
            </a:r>
            <a:endParaRPr lang="en-US" sz="4400" b="0">
              <a:solidFill>
                <a:schemeClr val="tx2"/>
              </a:solidFill>
            </a:endParaRPr>
          </a:p>
          <a:p>
            <a:pPr algn="l"/>
            <a:r>
              <a:rPr lang="en-US" sz="4400" b="0">
                <a:solidFill>
                  <a:schemeClr val="tx2"/>
                </a:solidFill>
              </a:rPr>
              <a:t>    + </a:t>
            </a:r>
            <a:r>
              <a:rPr lang="th-TH" sz="4400" b="0">
                <a:solidFill>
                  <a:schemeClr val="tx2"/>
                </a:solidFill>
              </a:rPr>
              <a:t>สมศ </a:t>
            </a:r>
            <a:r>
              <a:rPr lang="en-US" sz="4400" b="0">
                <a:solidFill>
                  <a:schemeClr val="tx2"/>
                </a:solidFill>
              </a:rPr>
              <a:t>18 </a:t>
            </a:r>
            <a:r>
              <a:rPr lang="th-TH" sz="4400" b="0">
                <a:solidFill>
                  <a:schemeClr val="tx2"/>
                </a:solidFill>
              </a:rPr>
              <a:t>ตัว ++++</a:t>
            </a:r>
          </a:p>
        </p:txBody>
      </p:sp>
      <p:sp>
        <p:nvSpPr>
          <p:cNvPr id="36869" name="Rectangle 6"/>
          <p:cNvSpPr>
            <a:spLocks noChangeArrowheads="1"/>
          </p:cNvSpPr>
          <p:nvPr/>
        </p:nvSpPr>
        <p:spPr bwMode="auto">
          <a:xfrm>
            <a:off x="690563" y="4191000"/>
            <a:ext cx="7234237" cy="1431925"/>
          </a:xfrm>
          <a:prstGeom prst="rect">
            <a:avLst/>
          </a:prstGeom>
          <a:noFill/>
          <a:ln w="9525">
            <a:noFill/>
            <a:miter lim="800000"/>
            <a:headEnd/>
            <a:tailEnd/>
          </a:ln>
        </p:spPr>
        <p:txBody>
          <a:bodyPr wrap="none">
            <a:spAutoFit/>
          </a:bodyPr>
          <a:lstStyle/>
          <a:p>
            <a:pPr algn="l"/>
            <a:r>
              <a:rPr lang="en-US" sz="4400" b="0">
                <a:solidFill>
                  <a:schemeClr val="tx2"/>
                </a:solidFill>
              </a:rPr>
              <a:t>3. </a:t>
            </a:r>
            <a:r>
              <a:rPr lang="th-TH" sz="4400" b="0">
                <a:solidFill>
                  <a:schemeClr val="tx2"/>
                </a:solidFill>
              </a:rPr>
              <a:t>ให้ข้อมูลย้อนกลับเพื่อพัฒนาคุณภาพ </a:t>
            </a:r>
          </a:p>
          <a:p>
            <a:pPr algn="l"/>
            <a:r>
              <a:rPr lang="th-TH" sz="4400" b="0">
                <a:solidFill>
                  <a:schemeClr val="tx2"/>
                </a:solidFill>
              </a:rPr>
              <a:t>     (จุดเด่น, จุดที่ต้องปรับปรุงและข้อเสนอแนะ)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28355"/>
                                        </p:tgtEl>
                                        <p:attrNameLst>
                                          <p:attrName>style.visibility</p:attrName>
                                        </p:attrNameLst>
                                      </p:cBhvr>
                                      <p:to>
                                        <p:strVal val="visible"/>
                                      </p:to>
                                    </p:set>
                                    <p:anim calcmode="lin" valueType="num">
                                      <p:cBhvr additive="base">
                                        <p:cTn id="7" dur="500" fill="hold"/>
                                        <p:tgtEl>
                                          <p:spTgt spid="228355"/>
                                        </p:tgtEl>
                                        <p:attrNameLst>
                                          <p:attrName>ppt_x</p:attrName>
                                        </p:attrNameLst>
                                      </p:cBhvr>
                                      <p:tavLst>
                                        <p:tav tm="0">
                                          <p:val>
                                            <p:strVal val="1+#ppt_w/2"/>
                                          </p:val>
                                        </p:tav>
                                        <p:tav tm="100000">
                                          <p:val>
                                            <p:strVal val="#ppt_x"/>
                                          </p:val>
                                        </p:tav>
                                      </p:tavLst>
                                    </p:anim>
                                    <p:anim calcmode="lin" valueType="num">
                                      <p:cBhvr additive="base">
                                        <p:cTn id="8" dur="500" fill="hold"/>
                                        <p:tgtEl>
                                          <p:spTgt spid="2283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99"/>
        </a:solidFill>
        <a:effectLst/>
      </p:bgPr>
    </p:bg>
    <p:spTree>
      <p:nvGrpSpPr>
        <p:cNvPr id="1" name=""/>
        <p:cNvGrpSpPr/>
        <p:nvPr/>
      </p:nvGrpSpPr>
      <p:grpSpPr>
        <a:xfrm>
          <a:off x="0" y="0"/>
          <a:ext cx="0" cy="0"/>
          <a:chOff x="0" y="0"/>
          <a:chExt cx="0" cy="0"/>
        </a:xfrm>
      </p:grpSpPr>
      <p:sp>
        <p:nvSpPr>
          <p:cNvPr id="37890" name="Oval 14"/>
          <p:cNvSpPr>
            <a:spLocks noChangeArrowheads="1"/>
          </p:cNvSpPr>
          <p:nvPr/>
        </p:nvSpPr>
        <p:spPr bwMode="auto">
          <a:xfrm>
            <a:off x="1447800" y="3886200"/>
            <a:ext cx="1905000" cy="914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th-TH"/>
          </a:p>
        </p:txBody>
      </p:sp>
      <p:sp>
        <p:nvSpPr>
          <p:cNvPr id="37891" name="Oval 2"/>
          <p:cNvSpPr>
            <a:spLocks noChangeArrowheads="1"/>
          </p:cNvSpPr>
          <p:nvPr/>
        </p:nvSpPr>
        <p:spPr bwMode="auto">
          <a:xfrm>
            <a:off x="3657600" y="3962400"/>
            <a:ext cx="1676400" cy="914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th-TH"/>
          </a:p>
        </p:txBody>
      </p:sp>
      <p:sp>
        <p:nvSpPr>
          <p:cNvPr id="37892" name="Oval 3"/>
          <p:cNvSpPr>
            <a:spLocks noChangeArrowheads="1"/>
          </p:cNvSpPr>
          <p:nvPr/>
        </p:nvSpPr>
        <p:spPr bwMode="auto">
          <a:xfrm>
            <a:off x="0" y="3962400"/>
            <a:ext cx="1219200" cy="7620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th-TH"/>
          </a:p>
        </p:txBody>
      </p:sp>
      <p:sp>
        <p:nvSpPr>
          <p:cNvPr id="37893" name="Text Box 4"/>
          <p:cNvSpPr txBox="1">
            <a:spLocks noChangeArrowheads="1"/>
          </p:cNvSpPr>
          <p:nvPr/>
        </p:nvSpPr>
        <p:spPr bwMode="auto">
          <a:xfrm>
            <a:off x="381000" y="1600200"/>
            <a:ext cx="8382000" cy="914400"/>
          </a:xfrm>
          <a:prstGeom prst="rect">
            <a:avLst/>
          </a:prstGeom>
          <a:noFill/>
          <a:ln w="12700">
            <a:noFill/>
            <a:miter lim="800000"/>
            <a:headEnd type="none" w="sm" len="sm"/>
            <a:tailEnd type="none" w="sm" len="sm"/>
          </a:ln>
        </p:spPr>
        <p:txBody>
          <a:bodyPr>
            <a:spAutoFit/>
          </a:bodyPr>
          <a:lstStyle/>
          <a:p>
            <a:pPr algn="l">
              <a:spcBef>
                <a:spcPct val="50000"/>
              </a:spcBef>
            </a:pPr>
            <a:r>
              <a:rPr lang="th-TH" sz="5400"/>
              <a:t>การประเมินผล </a:t>
            </a:r>
            <a:r>
              <a:rPr lang="en-US" sz="5400"/>
              <a:t>= การวัดผล + การตัดสินใจ</a:t>
            </a:r>
            <a:endParaRPr lang="th-TH" sz="2800" b="0"/>
          </a:p>
        </p:txBody>
      </p:sp>
      <p:sp>
        <p:nvSpPr>
          <p:cNvPr id="37894" name="Text Box 5"/>
          <p:cNvSpPr txBox="1">
            <a:spLocks noChangeArrowheads="1"/>
          </p:cNvSpPr>
          <p:nvPr/>
        </p:nvSpPr>
        <p:spPr bwMode="auto">
          <a:xfrm>
            <a:off x="0" y="3962400"/>
            <a:ext cx="5334000" cy="701675"/>
          </a:xfrm>
          <a:prstGeom prst="rect">
            <a:avLst/>
          </a:prstGeom>
          <a:noFill/>
          <a:ln w="12700">
            <a:noFill/>
            <a:miter lim="800000"/>
            <a:headEnd type="none" w="sm" len="sm"/>
            <a:tailEnd type="none" w="sm" len="sm"/>
          </a:ln>
        </p:spPr>
        <p:txBody>
          <a:bodyPr>
            <a:spAutoFit/>
          </a:bodyPr>
          <a:lstStyle/>
          <a:p>
            <a:pPr algn="l">
              <a:spcBef>
                <a:spcPct val="50000"/>
              </a:spcBef>
            </a:pPr>
            <a:r>
              <a:rPr lang="th-TH" sz="4000" b="0">
                <a:solidFill>
                  <a:schemeClr val="bg1"/>
                </a:solidFill>
              </a:rPr>
              <a:t>จุดที่วัด         วิธีการวัด           ใครวัด</a:t>
            </a:r>
            <a:endParaRPr lang="th-TH" sz="4000" b="0"/>
          </a:p>
        </p:txBody>
      </p:sp>
      <p:sp>
        <p:nvSpPr>
          <p:cNvPr id="37895" name="Text Box 6"/>
          <p:cNvSpPr txBox="1">
            <a:spLocks noChangeArrowheads="1"/>
          </p:cNvSpPr>
          <p:nvPr/>
        </p:nvSpPr>
        <p:spPr bwMode="auto">
          <a:xfrm>
            <a:off x="5181600" y="3048000"/>
            <a:ext cx="3733800" cy="701675"/>
          </a:xfrm>
          <a:prstGeom prst="rect">
            <a:avLst/>
          </a:prstGeom>
          <a:noFill/>
          <a:ln w="12700">
            <a:noFill/>
            <a:miter lim="800000"/>
            <a:headEnd type="none" w="sm" len="sm"/>
            <a:tailEnd type="none" w="sm" len="sm"/>
          </a:ln>
        </p:spPr>
        <p:txBody>
          <a:bodyPr>
            <a:spAutoFit/>
          </a:bodyPr>
          <a:lstStyle/>
          <a:p>
            <a:pPr algn="l">
              <a:spcBef>
                <a:spcPct val="50000"/>
              </a:spcBef>
            </a:pPr>
            <a:r>
              <a:rPr lang="th-TH" sz="4000"/>
              <a:t>ใครตัดสิน          เพื่ออะไร</a:t>
            </a:r>
            <a:endParaRPr lang="th-TH" sz="3600"/>
          </a:p>
        </p:txBody>
      </p:sp>
      <p:sp>
        <p:nvSpPr>
          <p:cNvPr id="37896" name="Line 7"/>
          <p:cNvSpPr>
            <a:spLocks noChangeShapeType="1"/>
          </p:cNvSpPr>
          <p:nvPr/>
        </p:nvSpPr>
        <p:spPr bwMode="auto">
          <a:xfrm flipH="1">
            <a:off x="533400" y="2438400"/>
            <a:ext cx="3810000" cy="1524000"/>
          </a:xfrm>
          <a:prstGeom prst="line">
            <a:avLst/>
          </a:prstGeom>
          <a:noFill/>
          <a:ln w="28575">
            <a:solidFill>
              <a:schemeClr val="tx1"/>
            </a:solidFill>
            <a:round/>
            <a:headEnd type="none" w="sm" len="sm"/>
            <a:tailEnd type="none" w="sm" len="sm"/>
          </a:ln>
        </p:spPr>
        <p:txBody>
          <a:bodyPr wrap="none" anchor="ctr"/>
          <a:lstStyle/>
          <a:p>
            <a:endParaRPr lang="th-TH"/>
          </a:p>
        </p:txBody>
      </p:sp>
      <p:sp>
        <p:nvSpPr>
          <p:cNvPr id="37897" name="Line 8"/>
          <p:cNvSpPr>
            <a:spLocks noChangeShapeType="1"/>
          </p:cNvSpPr>
          <p:nvPr/>
        </p:nvSpPr>
        <p:spPr bwMode="auto">
          <a:xfrm>
            <a:off x="4343400" y="2438400"/>
            <a:ext cx="152400" cy="1447800"/>
          </a:xfrm>
          <a:prstGeom prst="line">
            <a:avLst/>
          </a:prstGeom>
          <a:noFill/>
          <a:ln w="28575">
            <a:solidFill>
              <a:schemeClr val="tx1"/>
            </a:solidFill>
            <a:round/>
            <a:headEnd type="none" w="sm" len="sm"/>
            <a:tailEnd type="none" w="sm" len="sm"/>
          </a:ln>
        </p:spPr>
        <p:txBody>
          <a:bodyPr wrap="none" anchor="ctr"/>
          <a:lstStyle/>
          <a:p>
            <a:endParaRPr lang="th-TH"/>
          </a:p>
        </p:txBody>
      </p:sp>
      <p:sp>
        <p:nvSpPr>
          <p:cNvPr id="202761" name="Text Box 9"/>
          <p:cNvSpPr txBox="1">
            <a:spLocks noChangeArrowheads="1"/>
          </p:cNvSpPr>
          <p:nvPr/>
        </p:nvSpPr>
        <p:spPr bwMode="auto">
          <a:xfrm>
            <a:off x="3429000" y="5410200"/>
            <a:ext cx="5715000" cy="701675"/>
          </a:xfrm>
          <a:prstGeom prst="rect">
            <a:avLst/>
          </a:prstGeom>
          <a:noFill/>
          <a:ln w="12700">
            <a:noFill/>
            <a:miter lim="800000"/>
            <a:headEnd type="none" w="sm" len="sm"/>
            <a:tailEnd type="none" w="sm" len="sm"/>
          </a:ln>
          <a:effectLst/>
        </p:spPr>
        <p:txBody>
          <a:bodyPr>
            <a:spAutoFit/>
          </a:bodyPr>
          <a:lstStyle/>
          <a:p>
            <a:pPr algn="l">
              <a:spcBef>
                <a:spcPct val="50000"/>
              </a:spcBef>
              <a:defRPr/>
            </a:pPr>
            <a:r>
              <a:rPr lang="th-TH" sz="4000">
                <a:solidFill>
                  <a:srgbClr val="00FF00"/>
                </a:solidFill>
              </a:rPr>
              <a:t>เพื่อพัฒนาตนเอง </a:t>
            </a:r>
            <a:r>
              <a:rPr lang="th-TH" sz="4000">
                <a:solidFill>
                  <a:srgbClr val="336600"/>
                </a:solidFill>
              </a:rPr>
              <a:t>     </a:t>
            </a:r>
            <a:r>
              <a:rPr lang="th-TH" sz="4000">
                <a:solidFill>
                  <a:srgbClr val="FFFF66"/>
                </a:solidFill>
              </a:rPr>
              <a:t> เพื่อรับรองยืนยัน</a:t>
            </a:r>
            <a:endParaRPr lang="th-TH" sz="4000">
              <a:solidFill>
                <a:srgbClr val="336600"/>
              </a:solidFill>
              <a:effectLst>
                <a:outerShdw blurRad="38100" dist="38100" dir="2700000" algn="tl">
                  <a:srgbClr val="000000"/>
                </a:outerShdw>
              </a:effectLst>
            </a:endParaRPr>
          </a:p>
        </p:txBody>
      </p:sp>
      <p:sp>
        <p:nvSpPr>
          <p:cNvPr id="37899" name="Line 10"/>
          <p:cNvSpPr>
            <a:spLocks noChangeShapeType="1"/>
          </p:cNvSpPr>
          <p:nvPr/>
        </p:nvSpPr>
        <p:spPr bwMode="auto">
          <a:xfrm flipH="1">
            <a:off x="5867400" y="2362200"/>
            <a:ext cx="1143000" cy="914400"/>
          </a:xfrm>
          <a:prstGeom prst="line">
            <a:avLst/>
          </a:prstGeom>
          <a:noFill/>
          <a:ln w="28575">
            <a:solidFill>
              <a:schemeClr val="tx1"/>
            </a:solidFill>
            <a:round/>
            <a:headEnd type="none" w="sm" len="sm"/>
            <a:tailEnd type="none" w="sm" len="sm"/>
          </a:ln>
        </p:spPr>
        <p:txBody>
          <a:bodyPr wrap="none" anchor="ctr"/>
          <a:lstStyle/>
          <a:p>
            <a:endParaRPr lang="th-TH"/>
          </a:p>
        </p:txBody>
      </p:sp>
      <p:sp>
        <p:nvSpPr>
          <p:cNvPr id="37900" name="Line 11"/>
          <p:cNvSpPr>
            <a:spLocks noChangeShapeType="1"/>
          </p:cNvSpPr>
          <p:nvPr/>
        </p:nvSpPr>
        <p:spPr bwMode="auto">
          <a:xfrm>
            <a:off x="7010400" y="2362200"/>
            <a:ext cx="1066800" cy="838200"/>
          </a:xfrm>
          <a:prstGeom prst="line">
            <a:avLst/>
          </a:prstGeom>
          <a:noFill/>
          <a:ln w="28575">
            <a:solidFill>
              <a:schemeClr val="tx1"/>
            </a:solidFill>
            <a:round/>
            <a:headEnd type="none" w="sm" len="sm"/>
            <a:tailEnd type="none" w="sm" len="sm"/>
          </a:ln>
        </p:spPr>
        <p:txBody>
          <a:bodyPr wrap="none" anchor="ctr"/>
          <a:lstStyle/>
          <a:p>
            <a:endParaRPr lang="th-TH"/>
          </a:p>
        </p:txBody>
      </p:sp>
      <p:sp>
        <p:nvSpPr>
          <p:cNvPr id="37901" name="Line 12"/>
          <p:cNvSpPr>
            <a:spLocks noChangeShapeType="1"/>
          </p:cNvSpPr>
          <p:nvPr/>
        </p:nvSpPr>
        <p:spPr bwMode="auto">
          <a:xfrm>
            <a:off x="7543800" y="3810000"/>
            <a:ext cx="0" cy="1600200"/>
          </a:xfrm>
          <a:prstGeom prst="line">
            <a:avLst/>
          </a:prstGeom>
          <a:noFill/>
          <a:ln w="28575">
            <a:solidFill>
              <a:schemeClr val="tx1"/>
            </a:solidFill>
            <a:round/>
            <a:headEnd/>
            <a:tailEnd type="triangle" w="med" len="med"/>
          </a:ln>
        </p:spPr>
        <p:txBody>
          <a:bodyPr wrap="none" anchor="ctr"/>
          <a:lstStyle/>
          <a:p>
            <a:endParaRPr lang="th-TH"/>
          </a:p>
        </p:txBody>
      </p:sp>
      <p:sp>
        <p:nvSpPr>
          <p:cNvPr id="37902" name="Line 13"/>
          <p:cNvSpPr>
            <a:spLocks noChangeShapeType="1"/>
          </p:cNvSpPr>
          <p:nvPr/>
        </p:nvSpPr>
        <p:spPr bwMode="auto">
          <a:xfrm flipH="1">
            <a:off x="4876800" y="3810000"/>
            <a:ext cx="2590800" cy="1600200"/>
          </a:xfrm>
          <a:prstGeom prst="line">
            <a:avLst/>
          </a:prstGeom>
          <a:noFill/>
          <a:ln w="28575">
            <a:solidFill>
              <a:schemeClr val="tx1"/>
            </a:solidFill>
            <a:round/>
            <a:headEnd/>
            <a:tailEnd type="triangle" w="med" len="med"/>
          </a:ln>
        </p:spPr>
        <p:txBody>
          <a:bodyPr wrap="none" anchor="ctr"/>
          <a:lstStyle/>
          <a:p>
            <a:endParaRPr lang="th-TH"/>
          </a:p>
        </p:txBody>
      </p:sp>
      <p:sp>
        <p:nvSpPr>
          <p:cNvPr id="37903" name="Line 15"/>
          <p:cNvSpPr>
            <a:spLocks noChangeShapeType="1"/>
          </p:cNvSpPr>
          <p:nvPr/>
        </p:nvSpPr>
        <p:spPr bwMode="auto">
          <a:xfrm flipH="1">
            <a:off x="2590800" y="2438400"/>
            <a:ext cx="1752600" cy="1447800"/>
          </a:xfrm>
          <a:prstGeom prst="line">
            <a:avLst/>
          </a:prstGeom>
          <a:noFill/>
          <a:ln w="28575">
            <a:solidFill>
              <a:schemeClr val="tx1"/>
            </a:solidFill>
            <a:round/>
            <a:headEnd type="none" w="sm" len="sm"/>
            <a:tailEnd type="none" w="sm" len="sm"/>
          </a:ln>
        </p:spPr>
        <p:txBody>
          <a:bodyPr wrap="none" anchor="ctr"/>
          <a:lstStyle/>
          <a:p>
            <a:endParaRPr lang="th-TH"/>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04800" y="533400"/>
            <a:ext cx="8382000" cy="1219200"/>
          </a:xfrm>
          <a:prstGeom prst="rect">
            <a:avLst/>
          </a:prstGeom>
          <a:solidFill>
            <a:srgbClr val="0066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66FF"/>
            </a:extrusionClr>
          </a:sp3d>
        </p:spPr>
        <p:txBody>
          <a:bodyPr wrap="none" anchor="ctr">
            <a:flatTx/>
          </a:bodyPr>
          <a:lstStyle/>
          <a:p>
            <a:r>
              <a:rPr lang="th-TH" sz="6600">
                <a:solidFill>
                  <a:srgbClr val="FFFF66"/>
                </a:solidFill>
              </a:rPr>
              <a:t> การประเมินคุณภาพภายใน</a:t>
            </a:r>
            <a:endParaRPr lang="th-TH" sz="6000">
              <a:solidFill>
                <a:srgbClr val="FFFF66"/>
              </a:solidFill>
            </a:endParaRPr>
          </a:p>
        </p:txBody>
      </p:sp>
      <p:sp>
        <p:nvSpPr>
          <p:cNvPr id="38915" name="Text Box 3"/>
          <p:cNvSpPr txBox="1">
            <a:spLocks noChangeArrowheads="1"/>
          </p:cNvSpPr>
          <p:nvPr/>
        </p:nvSpPr>
        <p:spPr bwMode="auto">
          <a:xfrm>
            <a:off x="152400" y="3048000"/>
            <a:ext cx="8686800" cy="641350"/>
          </a:xfrm>
          <a:prstGeom prst="rect">
            <a:avLst/>
          </a:prstGeom>
          <a:noFill/>
          <a:ln w="12700">
            <a:noFill/>
            <a:miter lim="800000"/>
            <a:headEnd type="none" w="sm" len="sm"/>
            <a:tailEnd type="none" w="sm" len="sm"/>
          </a:ln>
        </p:spPr>
        <p:txBody>
          <a:bodyPr>
            <a:spAutoFit/>
          </a:bodyPr>
          <a:lstStyle/>
          <a:p>
            <a:pPr>
              <a:spcBef>
                <a:spcPct val="50000"/>
              </a:spcBef>
            </a:pPr>
            <a:r>
              <a:rPr lang="en-US" sz="3600" b="0"/>
              <a:t> </a:t>
            </a:r>
            <a:r>
              <a:rPr lang="th-TH" sz="3600" b="0"/>
              <a:t>ประเมินตนเอง</a:t>
            </a:r>
            <a:r>
              <a:rPr lang="en-US" sz="3600" b="0"/>
              <a:t> </a:t>
            </a:r>
            <a:r>
              <a:rPr lang="th-TH" b="0"/>
              <a:t>ระดับ หน่วยงานย่อย</a:t>
            </a:r>
            <a:r>
              <a:rPr lang="en-US" b="0"/>
              <a:t> </a:t>
            </a:r>
            <a:r>
              <a:rPr lang="en-US" sz="3600" b="0"/>
              <a:t>--- </a:t>
            </a:r>
            <a:r>
              <a:rPr lang="th-TH" sz="3600" b="0"/>
              <a:t>ภายใน</a:t>
            </a:r>
          </a:p>
        </p:txBody>
      </p:sp>
      <p:sp>
        <p:nvSpPr>
          <p:cNvPr id="38916" name="Text Box 4"/>
          <p:cNvSpPr txBox="1">
            <a:spLocks noChangeArrowheads="1"/>
          </p:cNvSpPr>
          <p:nvPr/>
        </p:nvSpPr>
        <p:spPr bwMode="auto">
          <a:xfrm>
            <a:off x="0" y="4114800"/>
            <a:ext cx="9144000" cy="701675"/>
          </a:xfrm>
          <a:prstGeom prst="rect">
            <a:avLst/>
          </a:prstGeom>
          <a:noFill/>
          <a:ln w="12700">
            <a:noFill/>
            <a:miter lim="800000"/>
            <a:headEnd type="none" w="sm" len="sm"/>
            <a:tailEnd type="none" w="sm" len="sm"/>
          </a:ln>
        </p:spPr>
        <p:txBody>
          <a:bodyPr>
            <a:spAutoFit/>
          </a:bodyPr>
          <a:lstStyle/>
          <a:p>
            <a:pPr>
              <a:spcBef>
                <a:spcPct val="50000"/>
              </a:spcBef>
            </a:pPr>
            <a:r>
              <a:rPr lang="th-TH" sz="4000" b="0">
                <a:solidFill>
                  <a:srgbClr val="FFFF00"/>
                </a:solidFill>
              </a:rPr>
              <a:t>  </a:t>
            </a:r>
            <a:r>
              <a:rPr lang="en-US" sz="3600">
                <a:solidFill>
                  <a:srgbClr val="FFFF00"/>
                </a:solidFill>
              </a:rPr>
              <a:t>SAR/</a:t>
            </a:r>
            <a:r>
              <a:rPr lang="th-TH" sz="3600">
                <a:solidFill>
                  <a:srgbClr val="FFFF00"/>
                </a:solidFill>
              </a:rPr>
              <a:t>รายงานประจำปีระดับมหาวิทยาลัย</a:t>
            </a:r>
            <a:r>
              <a:rPr lang="en-US" sz="3600">
                <a:solidFill>
                  <a:srgbClr val="FFFF00"/>
                </a:solidFill>
              </a:rPr>
              <a:t> (internal+external indicator)</a:t>
            </a:r>
            <a:endParaRPr lang="th-TH" sz="3600">
              <a:solidFill>
                <a:srgbClr val="FFFF00"/>
              </a:solidFill>
            </a:endParaRPr>
          </a:p>
        </p:txBody>
      </p:sp>
      <p:sp>
        <p:nvSpPr>
          <p:cNvPr id="38917" name="Text Box 5"/>
          <p:cNvSpPr txBox="1">
            <a:spLocks noChangeArrowheads="1"/>
          </p:cNvSpPr>
          <p:nvPr/>
        </p:nvSpPr>
        <p:spPr bwMode="auto">
          <a:xfrm>
            <a:off x="457200" y="6019800"/>
            <a:ext cx="8382000" cy="641350"/>
          </a:xfrm>
          <a:prstGeom prst="rect">
            <a:avLst/>
          </a:prstGeom>
          <a:noFill/>
          <a:ln w="12700">
            <a:noFill/>
            <a:miter lim="800000"/>
            <a:headEnd type="none" w="sm" len="sm"/>
            <a:tailEnd type="none" w="sm" len="sm"/>
          </a:ln>
        </p:spPr>
        <p:txBody>
          <a:bodyPr>
            <a:spAutoFit/>
          </a:bodyPr>
          <a:lstStyle/>
          <a:p>
            <a:pPr>
              <a:spcBef>
                <a:spcPct val="50000"/>
              </a:spcBef>
            </a:pPr>
            <a:r>
              <a:rPr lang="en-US" sz="3600"/>
              <a:t> </a:t>
            </a:r>
            <a:r>
              <a:rPr lang="th-TH"/>
              <a:t>เตรียมความพร้อม</a:t>
            </a:r>
            <a:r>
              <a:rPr lang="en-US"/>
              <a:t>+</a:t>
            </a:r>
            <a:r>
              <a:rPr lang="th-TH"/>
              <a:t>เชิญผู้ประเมินระดับภายนอก</a:t>
            </a:r>
            <a:r>
              <a:rPr lang="en-US"/>
              <a:t> </a:t>
            </a:r>
            <a:r>
              <a:rPr lang="en-US">
                <a:latin typeface="Times New Roman" pitchFamily="18" charset="0"/>
              </a:rPr>
              <a:t>–</a:t>
            </a:r>
            <a:r>
              <a:rPr lang="th-TH"/>
              <a:t>สมศ</a:t>
            </a:r>
            <a:r>
              <a:rPr lang="en-US"/>
              <a:t>&amp;</a:t>
            </a:r>
            <a:r>
              <a:rPr lang="th-TH"/>
              <a:t>กพร</a:t>
            </a:r>
            <a:r>
              <a:rPr lang="en-US"/>
              <a:t>&amp;</a:t>
            </a:r>
            <a:r>
              <a:rPr lang="th-TH"/>
              <a:t>วิชาชีพ</a:t>
            </a:r>
          </a:p>
        </p:txBody>
      </p:sp>
      <p:sp>
        <p:nvSpPr>
          <p:cNvPr id="38918" name="AutoShape 6"/>
          <p:cNvSpPr>
            <a:spLocks noChangeArrowheads="1"/>
          </p:cNvSpPr>
          <p:nvPr/>
        </p:nvSpPr>
        <p:spPr bwMode="auto">
          <a:xfrm>
            <a:off x="4495800" y="2590800"/>
            <a:ext cx="533400" cy="5334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p:spPr>
        <p:txBody>
          <a:bodyPr wrap="none" anchor="ctr"/>
          <a:lstStyle/>
          <a:p>
            <a:endParaRPr lang="th-TH"/>
          </a:p>
        </p:txBody>
      </p:sp>
      <p:sp>
        <p:nvSpPr>
          <p:cNvPr id="38919" name="AutoShape 7"/>
          <p:cNvSpPr>
            <a:spLocks noChangeArrowheads="1"/>
          </p:cNvSpPr>
          <p:nvPr/>
        </p:nvSpPr>
        <p:spPr bwMode="auto">
          <a:xfrm>
            <a:off x="4648200" y="3733800"/>
            <a:ext cx="228600" cy="304800"/>
          </a:xfrm>
          <a:prstGeom prst="downArrow">
            <a:avLst>
              <a:gd name="adj1" fmla="val 50000"/>
              <a:gd name="adj2" fmla="val 33333"/>
            </a:avLst>
          </a:prstGeom>
          <a:solidFill>
            <a:schemeClr val="accent1"/>
          </a:solidFill>
          <a:ln w="12700">
            <a:solidFill>
              <a:schemeClr val="tx1"/>
            </a:solidFill>
            <a:miter lim="800000"/>
            <a:headEnd type="none" w="sm" len="sm"/>
            <a:tailEnd type="none" w="sm" len="sm"/>
          </a:ln>
        </p:spPr>
        <p:txBody>
          <a:bodyPr wrap="none" anchor="ctr"/>
          <a:lstStyle/>
          <a:p>
            <a:endParaRPr lang="th-TH"/>
          </a:p>
        </p:txBody>
      </p:sp>
      <p:sp>
        <p:nvSpPr>
          <p:cNvPr id="38920" name="AutoShape 8"/>
          <p:cNvSpPr>
            <a:spLocks noChangeArrowheads="1"/>
          </p:cNvSpPr>
          <p:nvPr/>
        </p:nvSpPr>
        <p:spPr bwMode="auto">
          <a:xfrm>
            <a:off x="4648200" y="4800600"/>
            <a:ext cx="228600" cy="304800"/>
          </a:xfrm>
          <a:prstGeom prst="downArrow">
            <a:avLst>
              <a:gd name="adj1" fmla="val 50000"/>
              <a:gd name="adj2" fmla="val 33333"/>
            </a:avLst>
          </a:prstGeom>
          <a:solidFill>
            <a:schemeClr val="accent1"/>
          </a:solidFill>
          <a:ln w="12700">
            <a:solidFill>
              <a:schemeClr val="tx1"/>
            </a:solidFill>
            <a:miter lim="800000"/>
            <a:headEnd type="none" w="sm" len="sm"/>
            <a:tailEnd type="none" w="sm" len="sm"/>
          </a:ln>
        </p:spPr>
        <p:txBody>
          <a:bodyPr wrap="none" anchor="ctr"/>
          <a:lstStyle/>
          <a:p>
            <a:endParaRPr lang="th-TH"/>
          </a:p>
        </p:txBody>
      </p:sp>
      <p:sp>
        <p:nvSpPr>
          <p:cNvPr id="38921" name="Text Box 9"/>
          <p:cNvSpPr txBox="1">
            <a:spLocks noChangeArrowheads="1"/>
          </p:cNvSpPr>
          <p:nvPr/>
        </p:nvSpPr>
        <p:spPr bwMode="auto">
          <a:xfrm>
            <a:off x="1104900" y="5105400"/>
            <a:ext cx="6850063" cy="641350"/>
          </a:xfrm>
          <a:prstGeom prst="rect">
            <a:avLst/>
          </a:prstGeom>
          <a:noFill/>
          <a:ln w="12700">
            <a:noFill/>
            <a:miter lim="800000"/>
            <a:headEnd type="none" w="sm" len="sm"/>
            <a:tailEnd type="none" w="sm" len="sm"/>
          </a:ln>
        </p:spPr>
        <p:txBody>
          <a:bodyPr wrap="none">
            <a:spAutoFit/>
          </a:bodyPr>
          <a:lstStyle/>
          <a:p>
            <a:r>
              <a:rPr lang="th-TH" sz="3600" b="0"/>
              <a:t>ตรวจสอบประเมินตนเองระดับมหาวิทยาลัย</a:t>
            </a:r>
            <a:r>
              <a:rPr lang="en-US" sz="3600" b="0"/>
              <a:t> ---- </a:t>
            </a:r>
            <a:r>
              <a:rPr lang="th-TH" sz="3600" b="0"/>
              <a:t>ภายใน</a:t>
            </a:r>
          </a:p>
        </p:txBody>
      </p:sp>
      <p:sp>
        <p:nvSpPr>
          <p:cNvPr id="38922" name="Text Box 10"/>
          <p:cNvSpPr txBox="1">
            <a:spLocks noChangeArrowheads="1"/>
          </p:cNvSpPr>
          <p:nvPr/>
        </p:nvSpPr>
        <p:spPr bwMode="auto">
          <a:xfrm>
            <a:off x="3870325" y="6286500"/>
            <a:ext cx="184150" cy="519113"/>
          </a:xfrm>
          <a:prstGeom prst="rect">
            <a:avLst/>
          </a:prstGeom>
          <a:noFill/>
          <a:ln w="12700">
            <a:noFill/>
            <a:miter lim="800000"/>
            <a:headEnd type="none" w="sm" len="sm"/>
            <a:tailEnd type="none" w="sm" len="sm"/>
          </a:ln>
        </p:spPr>
        <p:txBody>
          <a:bodyPr wrap="none">
            <a:spAutoFit/>
          </a:bodyPr>
          <a:lstStyle/>
          <a:p>
            <a:endParaRPr lang="en-US" sz="2800" b="0"/>
          </a:p>
        </p:txBody>
      </p:sp>
      <p:sp>
        <p:nvSpPr>
          <p:cNvPr id="38923" name="AutoShape 11"/>
          <p:cNvSpPr>
            <a:spLocks noChangeArrowheads="1"/>
          </p:cNvSpPr>
          <p:nvPr/>
        </p:nvSpPr>
        <p:spPr bwMode="auto">
          <a:xfrm>
            <a:off x="4572000" y="56388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p:spPr>
        <p:txBody>
          <a:bodyPr wrap="none" anchor="ctr"/>
          <a:lstStyle/>
          <a:p>
            <a:endParaRPr lang="th-TH"/>
          </a:p>
        </p:txBody>
      </p:sp>
      <p:sp>
        <p:nvSpPr>
          <p:cNvPr id="38924" name="Text Box 12"/>
          <p:cNvSpPr txBox="1">
            <a:spLocks noChangeArrowheads="1"/>
          </p:cNvSpPr>
          <p:nvPr/>
        </p:nvSpPr>
        <p:spPr bwMode="auto">
          <a:xfrm>
            <a:off x="609600" y="1981200"/>
            <a:ext cx="8077200" cy="641350"/>
          </a:xfrm>
          <a:prstGeom prst="rect">
            <a:avLst/>
          </a:prstGeom>
          <a:noFill/>
          <a:ln w="12700">
            <a:noFill/>
            <a:miter lim="800000"/>
            <a:headEnd type="none" w="sm" len="sm"/>
            <a:tailEnd type="none" w="sm" len="sm"/>
          </a:ln>
        </p:spPr>
        <p:txBody>
          <a:bodyPr>
            <a:spAutoFit/>
          </a:bodyPr>
          <a:lstStyle/>
          <a:p>
            <a:pPr>
              <a:spcBef>
                <a:spcPct val="50000"/>
              </a:spcBef>
            </a:pPr>
            <a:r>
              <a:rPr lang="th-TH" sz="3600" b="0"/>
              <a:t>ดำเนินงานครบ </a:t>
            </a:r>
            <a:r>
              <a:rPr lang="en-US" sz="3600" b="0"/>
              <a:t>1</a:t>
            </a:r>
            <a:r>
              <a:rPr lang="th-TH" sz="3600" b="0"/>
              <a:t> ปี</a:t>
            </a:r>
            <a:r>
              <a:rPr lang="en-US" sz="3600" b="0"/>
              <a:t> </a:t>
            </a:r>
            <a:r>
              <a:rPr lang="en-US" sz="3600" b="0">
                <a:latin typeface="Times New Roman" pitchFamily="18" charset="0"/>
              </a:rPr>
              <a:t>–</a:t>
            </a:r>
            <a:r>
              <a:rPr lang="en-US" sz="3600" b="0"/>
              <a:t> </a:t>
            </a:r>
            <a:r>
              <a:rPr lang="th-TH" sz="3600" b="0"/>
              <a:t>เขียน </a:t>
            </a:r>
            <a:r>
              <a:rPr lang="en-US" sz="3600"/>
              <a:t>SAR</a:t>
            </a:r>
            <a:r>
              <a:rPr lang="th-TH" sz="3600"/>
              <a:t> ระดับ หน่วยงานย่อย</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2"/>
          <p:cNvGrpSpPr>
            <a:grpSpLocks/>
          </p:cNvGrpSpPr>
          <p:nvPr/>
        </p:nvGrpSpPr>
        <p:grpSpPr bwMode="auto">
          <a:xfrm>
            <a:off x="88900" y="152400"/>
            <a:ext cx="2601913" cy="2622550"/>
            <a:chOff x="288" y="336"/>
            <a:chExt cx="1639" cy="1652"/>
          </a:xfrm>
        </p:grpSpPr>
        <p:sp>
          <p:nvSpPr>
            <p:cNvPr id="39965" name="Oval 3"/>
            <p:cNvSpPr>
              <a:spLocks noChangeArrowheads="1"/>
            </p:cNvSpPr>
            <p:nvPr/>
          </p:nvSpPr>
          <p:spPr bwMode="auto">
            <a:xfrm>
              <a:off x="288" y="336"/>
              <a:ext cx="1639" cy="1652"/>
            </a:xfrm>
            <a:prstGeom prst="ellipse">
              <a:avLst/>
            </a:prstGeom>
            <a:solidFill>
              <a:schemeClr val="folHlink"/>
            </a:solidFill>
            <a:ln w="9525">
              <a:solidFill>
                <a:srgbClr val="FFFFFF"/>
              </a:solidFill>
              <a:round/>
              <a:headEnd/>
              <a:tailEnd/>
            </a:ln>
          </p:spPr>
          <p:txBody>
            <a:bodyPr wrap="none" anchor="ctr"/>
            <a:lstStyle/>
            <a:p>
              <a:r>
                <a:rPr lang="th-TH" sz="2800" b="0"/>
                <a:t>มหาวิทยาลัย</a:t>
              </a:r>
            </a:p>
          </p:txBody>
        </p:sp>
        <p:sp>
          <p:nvSpPr>
            <p:cNvPr id="39966" name="Oval 4"/>
            <p:cNvSpPr>
              <a:spLocks noChangeArrowheads="1"/>
            </p:cNvSpPr>
            <p:nvPr/>
          </p:nvSpPr>
          <p:spPr bwMode="auto">
            <a:xfrm>
              <a:off x="480" y="507"/>
              <a:ext cx="399" cy="402"/>
            </a:xfrm>
            <a:prstGeom prst="ellipse">
              <a:avLst/>
            </a:prstGeom>
            <a:solidFill>
              <a:schemeClr val="folHlink"/>
            </a:solidFill>
            <a:ln w="9525">
              <a:solidFill>
                <a:srgbClr val="FFFFFF"/>
              </a:solidFill>
              <a:round/>
              <a:headEnd/>
              <a:tailEnd/>
            </a:ln>
          </p:spPr>
          <p:txBody>
            <a:bodyPr wrap="none" anchor="ctr"/>
            <a:lstStyle/>
            <a:p>
              <a:r>
                <a:rPr lang="th-TH" sz="2400" b="0"/>
                <a:t>คณะ</a:t>
              </a:r>
            </a:p>
          </p:txBody>
        </p:sp>
        <p:sp>
          <p:nvSpPr>
            <p:cNvPr id="39967" name="Oval 5"/>
            <p:cNvSpPr>
              <a:spLocks noChangeArrowheads="1"/>
            </p:cNvSpPr>
            <p:nvPr/>
          </p:nvSpPr>
          <p:spPr bwMode="auto">
            <a:xfrm>
              <a:off x="923" y="336"/>
              <a:ext cx="399" cy="402"/>
            </a:xfrm>
            <a:prstGeom prst="ellipse">
              <a:avLst/>
            </a:prstGeom>
            <a:solidFill>
              <a:schemeClr val="folHlink"/>
            </a:solidFill>
            <a:ln w="9525">
              <a:solidFill>
                <a:srgbClr val="FFFFFF"/>
              </a:solidFill>
              <a:round/>
              <a:headEnd/>
              <a:tailEnd/>
            </a:ln>
          </p:spPr>
          <p:txBody>
            <a:bodyPr wrap="none" anchor="ctr"/>
            <a:lstStyle/>
            <a:p>
              <a:r>
                <a:rPr lang="th-TH" sz="2400" b="0"/>
                <a:t>คณะ</a:t>
              </a:r>
            </a:p>
          </p:txBody>
        </p:sp>
        <p:sp>
          <p:nvSpPr>
            <p:cNvPr id="39968" name="Oval 6"/>
            <p:cNvSpPr>
              <a:spLocks noChangeArrowheads="1"/>
            </p:cNvSpPr>
            <p:nvPr/>
          </p:nvSpPr>
          <p:spPr bwMode="auto">
            <a:xfrm>
              <a:off x="421" y="1348"/>
              <a:ext cx="399" cy="402"/>
            </a:xfrm>
            <a:prstGeom prst="ellipse">
              <a:avLst/>
            </a:prstGeom>
            <a:solidFill>
              <a:schemeClr val="folHlink"/>
            </a:solidFill>
            <a:ln w="9525">
              <a:solidFill>
                <a:srgbClr val="FFFFFF"/>
              </a:solidFill>
              <a:round/>
              <a:headEnd/>
              <a:tailEnd/>
            </a:ln>
          </p:spPr>
          <p:txBody>
            <a:bodyPr wrap="none" anchor="ctr"/>
            <a:lstStyle/>
            <a:p>
              <a:r>
                <a:rPr lang="th-TH" sz="2400" b="0"/>
                <a:t>คณะ</a:t>
              </a:r>
            </a:p>
          </p:txBody>
        </p:sp>
        <p:sp>
          <p:nvSpPr>
            <p:cNvPr id="39969" name="Oval 7"/>
            <p:cNvSpPr>
              <a:spLocks noChangeArrowheads="1"/>
            </p:cNvSpPr>
            <p:nvPr/>
          </p:nvSpPr>
          <p:spPr bwMode="auto">
            <a:xfrm>
              <a:off x="1359" y="529"/>
              <a:ext cx="399" cy="402"/>
            </a:xfrm>
            <a:prstGeom prst="ellipse">
              <a:avLst/>
            </a:prstGeom>
            <a:solidFill>
              <a:schemeClr val="folHlink"/>
            </a:solidFill>
            <a:ln w="9525">
              <a:solidFill>
                <a:srgbClr val="FFFFFF"/>
              </a:solidFill>
              <a:round/>
              <a:headEnd/>
              <a:tailEnd/>
            </a:ln>
          </p:spPr>
          <p:txBody>
            <a:bodyPr wrap="none" anchor="ctr"/>
            <a:lstStyle/>
            <a:p>
              <a:r>
                <a:rPr lang="th-TH" sz="2400" b="0"/>
                <a:t>คณะ</a:t>
              </a:r>
            </a:p>
          </p:txBody>
        </p:sp>
        <p:sp>
          <p:nvSpPr>
            <p:cNvPr id="39970" name="Oval 8"/>
            <p:cNvSpPr>
              <a:spLocks noChangeArrowheads="1"/>
            </p:cNvSpPr>
            <p:nvPr/>
          </p:nvSpPr>
          <p:spPr bwMode="auto">
            <a:xfrm>
              <a:off x="864" y="1579"/>
              <a:ext cx="399" cy="402"/>
            </a:xfrm>
            <a:prstGeom prst="ellipse">
              <a:avLst/>
            </a:prstGeom>
            <a:solidFill>
              <a:schemeClr val="folHlink"/>
            </a:solidFill>
            <a:ln w="9525">
              <a:solidFill>
                <a:srgbClr val="FFFFFF"/>
              </a:solidFill>
              <a:round/>
              <a:headEnd/>
              <a:tailEnd/>
            </a:ln>
          </p:spPr>
          <p:txBody>
            <a:bodyPr wrap="none" anchor="ctr"/>
            <a:lstStyle/>
            <a:p>
              <a:r>
                <a:rPr lang="en-US" sz="2400" b="0"/>
                <a:t>Library</a:t>
              </a:r>
            </a:p>
          </p:txBody>
        </p:sp>
        <p:sp>
          <p:nvSpPr>
            <p:cNvPr id="39971" name="Oval 9"/>
            <p:cNvSpPr>
              <a:spLocks noChangeArrowheads="1"/>
            </p:cNvSpPr>
            <p:nvPr/>
          </p:nvSpPr>
          <p:spPr bwMode="auto">
            <a:xfrm>
              <a:off x="1529" y="1006"/>
              <a:ext cx="398" cy="402"/>
            </a:xfrm>
            <a:prstGeom prst="ellipse">
              <a:avLst/>
            </a:prstGeom>
            <a:solidFill>
              <a:schemeClr val="folHlink"/>
            </a:solidFill>
            <a:ln w="9525">
              <a:solidFill>
                <a:srgbClr val="FFFFFF"/>
              </a:solidFill>
              <a:round/>
              <a:headEnd/>
              <a:tailEnd/>
            </a:ln>
          </p:spPr>
          <p:txBody>
            <a:bodyPr wrap="none" anchor="ctr"/>
            <a:lstStyle/>
            <a:p>
              <a:r>
                <a:rPr lang="th-TH" sz="2400" b="0"/>
                <a:t>คณะ</a:t>
              </a:r>
            </a:p>
          </p:txBody>
        </p:sp>
        <p:sp>
          <p:nvSpPr>
            <p:cNvPr id="39972" name="Oval 10"/>
            <p:cNvSpPr>
              <a:spLocks noChangeArrowheads="1"/>
            </p:cNvSpPr>
            <p:nvPr/>
          </p:nvSpPr>
          <p:spPr bwMode="auto">
            <a:xfrm>
              <a:off x="1314" y="1423"/>
              <a:ext cx="399" cy="401"/>
            </a:xfrm>
            <a:prstGeom prst="ellipse">
              <a:avLst/>
            </a:prstGeom>
            <a:solidFill>
              <a:schemeClr val="folHlink"/>
            </a:solidFill>
            <a:ln w="9525">
              <a:solidFill>
                <a:srgbClr val="FFFFFF"/>
              </a:solidFill>
              <a:round/>
              <a:headEnd/>
              <a:tailEnd/>
            </a:ln>
          </p:spPr>
          <p:txBody>
            <a:bodyPr wrap="none" anchor="ctr"/>
            <a:lstStyle/>
            <a:p>
              <a:r>
                <a:rPr lang="th-TH" sz="2400" b="0"/>
                <a:t>หน่วย</a:t>
              </a:r>
            </a:p>
          </p:txBody>
        </p:sp>
        <p:sp>
          <p:nvSpPr>
            <p:cNvPr id="39973" name="Oval 11"/>
            <p:cNvSpPr>
              <a:spLocks noChangeArrowheads="1"/>
            </p:cNvSpPr>
            <p:nvPr/>
          </p:nvSpPr>
          <p:spPr bwMode="auto">
            <a:xfrm>
              <a:off x="288" y="909"/>
              <a:ext cx="399" cy="402"/>
            </a:xfrm>
            <a:prstGeom prst="ellipse">
              <a:avLst/>
            </a:prstGeom>
            <a:solidFill>
              <a:schemeClr val="folHlink"/>
            </a:solidFill>
            <a:ln w="9525">
              <a:solidFill>
                <a:srgbClr val="FFFFFF"/>
              </a:solidFill>
              <a:round/>
              <a:headEnd/>
              <a:tailEnd/>
            </a:ln>
          </p:spPr>
          <p:txBody>
            <a:bodyPr wrap="none" anchor="ctr"/>
            <a:lstStyle/>
            <a:p>
              <a:r>
                <a:rPr lang="th-TH" sz="2400" b="0"/>
                <a:t>คณะ</a:t>
              </a:r>
            </a:p>
          </p:txBody>
        </p:sp>
      </p:grpSp>
      <p:grpSp>
        <p:nvGrpSpPr>
          <p:cNvPr id="39939" name="Group 12"/>
          <p:cNvGrpSpPr>
            <a:grpSpLocks/>
          </p:cNvGrpSpPr>
          <p:nvPr/>
        </p:nvGrpSpPr>
        <p:grpSpPr bwMode="auto">
          <a:xfrm>
            <a:off x="2667000" y="1524000"/>
            <a:ext cx="3797300" cy="3832225"/>
            <a:chOff x="2256" y="336"/>
            <a:chExt cx="2392" cy="2414"/>
          </a:xfrm>
        </p:grpSpPr>
        <p:sp>
          <p:nvSpPr>
            <p:cNvPr id="39956" name="Oval 13"/>
            <p:cNvSpPr>
              <a:spLocks noChangeArrowheads="1"/>
            </p:cNvSpPr>
            <p:nvPr/>
          </p:nvSpPr>
          <p:spPr bwMode="auto">
            <a:xfrm>
              <a:off x="2256" y="338"/>
              <a:ext cx="2392" cy="2412"/>
            </a:xfrm>
            <a:prstGeom prst="ellipse">
              <a:avLst/>
            </a:prstGeom>
            <a:solidFill>
              <a:srgbClr val="FFFF99"/>
            </a:solidFill>
            <a:ln w="9525">
              <a:solidFill>
                <a:schemeClr val="bg1"/>
              </a:solidFill>
              <a:round/>
              <a:headEnd/>
              <a:tailEnd/>
            </a:ln>
          </p:spPr>
          <p:txBody>
            <a:bodyPr wrap="none" anchor="ctr"/>
            <a:lstStyle/>
            <a:p>
              <a:r>
                <a:rPr lang="en-US" sz="3600" b="0">
                  <a:solidFill>
                    <a:schemeClr val="bg1"/>
                  </a:solidFill>
                </a:rPr>
                <a:t> </a:t>
              </a:r>
              <a:r>
                <a:rPr lang="th-TH" sz="3600" b="0">
                  <a:solidFill>
                    <a:schemeClr val="bg1"/>
                  </a:solidFill>
                </a:rPr>
                <a:t>คณะ/หน่วยงาน </a:t>
              </a:r>
              <a:endParaRPr lang="th-TH" b="0">
                <a:solidFill>
                  <a:schemeClr val="bg1"/>
                </a:solidFill>
              </a:endParaRPr>
            </a:p>
          </p:txBody>
        </p:sp>
        <p:sp>
          <p:nvSpPr>
            <p:cNvPr id="39957" name="Oval 14"/>
            <p:cNvSpPr>
              <a:spLocks noChangeArrowheads="1"/>
            </p:cNvSpPr>
            <p:nvPr/>
          </p:nvSpPr>
          <p:spPr bwMode="auto">
            <a:xfrm>
              <a:off x="2505" y="649"/>
              <a:ext cx="487" cy="491"/>
            </a:xfrm>
            <a:prstGeom prst="ellipse">
              <a:avLst/>
            </a:prstGeom>
            <a:noFill/>
            <a:ln w="9525">
              <a:solidFill>
                <a:schemeClr val="bg1"/>
              </a:solidFill>
              <a:round/>
              <a:headEnd/>
              <a:tailEnd/>
            </a:ln>
          </p:spPr>
          <p:txBody>
            <a:bodyPr wrap="none" anchor="ctr"/>
            <a:lstStyle/>
            <a:p>
              <a:r>
                <a:rPr lang="th-TH" sz="2400" b="0">
                  <a:solidFill>
                    <a:schemeClr val="bg1"/>
                  </a:solidFill>
                </a:rPr>
                <a:t>ภาควิชา</a:t>
              </a:r>
            </a:p>
          </p:txBody>
        </p:sp>
        <p:sp>
          <p:nvSpPr>
            <p:cNvPr id="39958" name="Oval 15"/>
            <p:cNvSpPr>
              <a:spLocks noChangeArrowheads="1"/>
            </p:cNvSpPr>
            <p:nvPr/>
          </p:nvSpPr>
          <p:spPr bwMode="auto">
            <a:xfrm>
              <a:off x="2261" y="1319"/>
              <a:ext cx="487" cy="491"/>
            </a:xfrm>
            <a:prstGeom prst="ellipse">
              <a:avLst/>
            </a:prstGeom>
            <a:noFill/>
            <a:ln w="9525">
              <a:solidFill>
                <a:schemeClr val="bg1"/>
              </a:solidFill>
              <a:round/>
              <a:headEnd/>
              <a:tailEnd/>
            </a:ln>
          </p:spPr>
          <p:txBody>
            <a:bodyPr wrap="none" anchor="ctr"/>
            <a:lstStyle/>
            <a:p>
              <a:r>
                <a:rPr lang="th-TH" sz="2400" b="0">
                  <a:solidFill>
                    <a:schemeClr val="bg1"/>
                  </a:solidFill>
                </a:rPr>
                <a:t>หน่วย</a:t>
              </a:r>
            </a:p>
          </p:txBody>
        </p:sp>
        <p:sp>
          <p:nvSpPr>
            <p:cNvPr id="39959" name="Oval 16"/>
            <p:cNvSpPr>
              <a:spLocks noChangeArrowheads="1"/>
            </p:cNvSpPr>
            <p:nvPr/>
          </p:nvSpPr>
          <p:spPr bwMode="auto">
            <a:xfrm>
              <a:off x="4152" y="1319"/>
              <a:ext cx="488" cy="491"/>
            </a:xfrm>
            <a:prstGeom prst="ellipse">
              <a:avLst/>
            </a:prstGeom>
            <a:noFill/>
            <a:ln w="9525">
              <a:solidFill>
                <a:schemeClr val="bg1"/>
              </a:solidFill>
              <a:round/>
              <a:headEnd/>
              <a:tailEnd/>
            </a:ln>
          </p:spPr>
          <p:txBody>
            <a:bodyPr wrap="none" anchor="ctr"/>
            <a:lstStyle/>
            <a:p>
              <a:r>
                <a:rPr lang="th-TH" sz="2400" b="0">
                  <a:solidFill>
                    <a:schemeClr val="bg1"/>
                  </a:solidFill>
                </a:rPr>
                <a:t>ภาควิชา</a:t>
              </a:r>
            </a:p>
          </p:txBody>
        </p:sp>
        <p:sp>
          <p:nvSpPr>
            <p:cNvPr id="39960" name="Oval 17"/>
            <p:cNvSpPr>
              <a:spLocks noChangeArrowheads="1"/>
            </p:cNvSpPr>
            <p:nvPr/>
          </p:nvSpPr>
          <p:spPr bwMode="auto">
            <a:xfrm>
              <a:off x="3228" y="2256"/>
              <a:ext cx="488" cy="492"/>
            </a:xfrm>
            <a:prstGeom prst="ellipse">
              <a:avLst/>
            </a:prstGeom>
            <a:noFill/>
            <a:ln w="9525">
              <a:solidFill>
                <a:schemeClr val="bg1"/>
              </a:solidFill>
              <a:round/>
              <a:headEnd/>
              <a:tailEnd/>
            </a:ln>
          </p:spPr>
          <p:txBody>
            <a:bodyPr wrap="none" anchor="ctr"/>
            <a:lstStyle/>
            <a:p>
              <a:r>
                <a:rPr lang="th-TH" sz="2400" b="0">
                  <a:solidFill>
                    <a:schemeClr val="bg1"/>
                  </a:solidFill>
                </a:rPr>
                <a:t>ห้องสมุด</a:t>
              </a:r>
            </a:p>
          </p:txBody>
        </p:sp>
        <p:sp>
          <p:nvSpPr>
            <p:cNvPr id="39961" name="Oval 18"/>
            <p:cNvSpPr>
              <a:spLocks noChangeArrowheads="1"/>
            </p:cNvSpPr>
            <p:nvPr/>
          </p:nvSpPr>
          <p:spPr bwMode="auto">
            <a:xfrm>
              <a:off x="3184" y="336"/>
              <a:ext cx="487" cy="492"/>
            </a:xfrm>
            <a:prstGeom prst="ellipse">
              <a:avLst/>
            </a:prstGeom>
            <a:noFill/>
            <a:ln w="9525">
              <a:solidFill>
                <a:schemeClr val="bg1"/>
              </a:solidFill>
              <a:round/>
              <a:headEnd/>
              <a:tailEnd/>
            </a:ln>
          </p:spPr>
          <p:txBody>
            <a:bodyPr wrap="none" anchor="ctr"/>
            <a:lstStyle/>
            <a:p>
              <a:r>
                <a:rPr lang="th-TH" sz="2400" b="0">
                  <a:solidFill>
                    <a:schemeClr val="bg1"/>
                  </a:solidFill>
                </a:rPr>
                <a:t>ภาควิชา</a:t>
              </a:r>
            </a:p>
          </p:txBody>
        </p:sp>
        <p:sp>
          <p:nvSpPr>
            <p:cNvPr id="39962" name="Oval 19"/>
            <p:cNvSpPr>
              <a:spLocks noChangeArrowheads="1"/>
            </p:cNvSpPr>
            <p:nvPr/>
          </p:nvSpPr>
          <p:spPr bwMode="auto">
            <a:xfrm>
              <a:off x="2549" y="1996"/>
              <a:ext cx="487" cy="491"/>
            </a:xfrm>
            <a:prstGeom prst="ellipse">
              <a:avLst/>
            </a:prstGeom>
            <a:noFill/>
            <a:ln w="9525">
              <a:solidFill>
                <a:schemeClr val="bg1"/>
              </a:solidFill>
              <a:round/>
              <a:headEnd/>
              <a:tailEnd/>
            </a:ln>
          </p:spPr>
          <p:txBody>
            <a:bodyPr wrap="none" anchor="ctr"/>
            <a:lstStyle/>
            <a:p>
              <a:r>
                <a:rPr lang="th-TH" sz="2400" b="0">
                  <a:solidFill>
                    <a:schemeClr val="bg1"/>
                  </a:solidFill>
                </a:rPr>
                <a:t>หน่วย</a:t>
              </a:r>
            </a:p>
          </p:txBody>
        </p:sp>
        <p:sp>
          <p:nvSpPr>
            <p:cNvPr id="39963" name="Oval 20"/>
            <p:cNvSpPr>
              <a:spLocks noChangeArrowheads="1"/>
            </p:cNvSpPr>
            <p:nvPr/>
          </p:nvSpPr>
          <p:spPr bwMode="auto">
            <a:xfrm>
              <a:off x="3849" y="1944"/>
              <a:ext cx="487" cy="491"/>
            </a:xfrm>
            <a:prstGeom prst="ellipse">
              <a:avLst/>
            </a:prstGeom>
            <a:noFill/>
            <a:ln w="9525">
              <a:solidFill>
                <a:schemeClr val="bg1"/>
              </a:solidFill>
              <a:round/>
              <a:headEnd/>
              <a:tailEnd/>
            </a:ln>
          </p:spPr>
          <p:txBody>
            <a:bodyPr wrap="none" anchor="ctr"/>
            <a:lstStyle/>
            <a:p>
              <a:r>
                <a:rPr lang="th-TH" sz="2400" b="0">
                  <a:solidFill>
                    <a:schemeClr val="bg1"/>
                  </a:solidFill>
                </a:rPr>
                <a:t>ภาควิชา</a:t>
              </a:r>
            </a:p>
          </p:txBody>
        </p:sp>
        <p:sp>
          <p:nvSpPr>
            <p:cNvPr id="39964" name="Oval 21"/>
            <p:cNvSpPr>
              <a:spLocks noChangeArrowheads="1"/>
            </p:cNvSpPr>
            <p:nvPr/>
          </p:nvSpPr>
          <p:spPr bwMode="auto">
            <a:xfrm>
              <a:off x="3865" y="604"/>
              <a:ext cx="487" cy="491"/>
            </a:xfrm>
            <a:prstGeom prst="ellipse">
              <a:avLst/>
            </a:prstGeom>
            <a:noFill/>
            <a:ln w="9525">
              <a:solidFill>
                <a:schemeClr val="bg1"/>
              </a:solidFill>
              <a:round/>
              <a:headEnd/>
              <a:tailEnd/>
            </a:ln>
          </p:spPr>
          <p:txBody>
            <a:bodyPr wrap="none" anchor="ctr"/>
            <a:lstStyle/>
            <a:p>
              <a:r>
                <a:rPr lang="th-TH" sz="2400" b="0">
                  <a:solidFill>
                    <a:schemeClr val="bg1"/>
                  </a:solidFill>
                </a:rPr>
                <a:t>ภาควิชา</a:t>
              </a:r>
            </a:p>
          </p:txBody>
        </p:sp>
      </p:grpSp>
      <p:sp>
        <p:nvSpPr>
          <p:cNvPr id="39940" name="Oval 22"/>
          <p:cNvSpPr>
            <a:spLocks noChangeArrowheads="1"/>
          </p:cNvSpPr>
          <p:nvPr/>
        </p:nvSpPr>
        <p:spPr bwMode="auto">
          <a:xfrm>
            <a:off x="6324600" y="4159250"/>
            <a:ext cx="2601913" cy="2622550"/>
          </a:xfrm>
          <a:prstGeom prst="ellipse">
            <a:avLst/>
          </a:prstGeom>
          <a:solidFill>
            <a:srgbClr val="FFFF66"/>
          </a:solidFill>
          <a:ln w="9525">
            <a:solidFill>
              <a:schemeClr val="bg1"/>
            </a:solidFill>
            <a:round/>
            <a:headEnd/>
            <a:tailEnd/>
          </a:ln>
        </p:spPr>
        <p:txBody>
          <a:bodyPr wrap="none" anchor="ctr"/>
          <a:lstStyle/>
          <a:p>
            <a:r>
              <a:rPr lang="th-TH" sz="2800" b="0">
                <a:solidFill>
                  <a:schemeClr val="bg1"/>
                </a:solidFill>
              </a:rPr>
              <a:t>ภาควิชา</a:t>
            </a:r>
            <a:endParaRPr lang="th-TH" b="0">
              <a:solidFill>
                <a:schemeClr val="bg1"/>
              </a:solidFill>
            </a:endParaRPr>
          </a:p>
        </p:txBody>
      </p:sp>
      <p:sp>
        <p:nvSpPr>
          <p:cNvPr id="39941" name="Oval 23"/>
          <p:cNvSpPr>
            <a:spLocks noChangeArrowheads="1"/>
          </p:cNvSpPr>
          <p:nvPr/>
        </p:nvSpPr>
        <p:spPr bwMode="auto">
          <a:xfrm>
            <a:off x="8070850" y="5789613"/>
            <a:ext cx="633413" cy="638175"/>
          </a:xfrm>
          <a:prstGeom prst="ellipse">
            <a:avLst/>
          </a:prstGeom>
          <a:noFill/>
          <a:ln w="9525">
            <a:solidFill>
              <a:schemeClr val="bg1"/>
            </a:solidFill>
            <a:round/>
            <a:headEnd/>
            <a:tailEnd/>
          </a:ln>
        </p:spPr>
        <p:txBody>
          <a:bodyPr wrap="none" anchor="ctr"/>
          <a:lstStyle/>
          <a:p>
            <a:r>
              <a:rPr lang="th-TH" sz="2000" b="0">
                <a:solidFill>
                  <a:schemeClr val="bg1"/>
                </a:solidFill>
              </a:rPr>
              <a:t>บริหาร</a:t>
            </a:r>
          </a:p>
        </p:txBody>
      </p:sp>
      <p:sp>
        <p:nvSpPr>
          <p:cNvPr id="39942" name="Oval 24"/>
          <p:cNvSpPr>
            <a:spLocks noChangeArrowheads="1"/>
          </p:cNvSpPr>
          <p:nvPr/>
        </p:nvSpPr>
        <p:spPr bwMode="auto">
          <a:xfrm>
            <a:off x="6629400" y="5872163"/>
            <a:ext cx="631825" cy="638175"/>
          </a:xfrm>
          <a:prstGeom prst="ellipse">
            <a:avLst/>
          </a:prstGeom>
          <a:noFill/>
          <a:ln w="9525">
            <a:solidFill>
              <a:schemeClr val="bg1"/>
            </a:solidFill>
            <a:round/>
            <a:headEnd/>
            <a:tailEnd/>
          </a:ln>
        </p:spPr>
        <p:txBody>
          <a:bodyPr wrap="none" anchor="ctr"/>
          <a:lstStyle/>
          <a:p>
            <a:r>
              <a:rPr lang="th-TH" sz="1600" b="0">
                <a:solidFill>
                  <a:schemeClr val="bg1"/>
                </a:solidFill>
              </a:rPr>
              <a:t>ประเมินผล</a:t>
            </a:r>
          </a:p>
        </p:txBody>
      </p:sp>
      <p:sp>
        <p:nvSpPr>
          <p:cNvPr id="39943" name="Oval 25"/>
          <p:cNvSpPr>
            <a:spLocks noChangeArrowheads="1"/>
          </p:cNvSpPr>
          <p:nvPr/>
        </p:nvSpPr>
        <p:spPr bwMode="auto">
          <a:xfrm>
            <a:off x="8059738" y="4513263"/>
            <a:ext cx="631825" cy="638175"/>
          </a:xfrm>
          <a:prstGeom prst="ellipse">
            <a:avLst/>
          </a:prstGeom>
          <a:noFill/>
          <a:ln w="9525">
            <a:solidFill>
              <a:schemeClr val="bg1"/>
            </a:solidFill>
            <a:round/>
            <a:headEnd/>
            <a:tailEnd/>
          </a:ln>
        </p:spPr>
        <p:txBody>
          <a:bodyPr wrap="none" anchor="ctr"/>
          <a:lstStyle/>
          <a:p>
            <a:r>
              <a:rPr lang="th-TH" sz="1800" b="0">
                <a:solidFill>
                  <a:schemeClr val="bg1"/>
                </a:solidFill>
              </a:rPr>
              <a:t>หลักสูตร</a:t>
            </a:r>
          </a:p>
        </p:txBody>
      </p:sp>
      <p:sp>
        <p:nvSpPr>
          <p:cNvPr id="39944" name="Oval 26"/>
          <p:cNvSpPr>
            <a:spLocks noChangeArrowheads="1"/>
          </p:cNvSpPr>
          <p:nvPr/>
        </p:nvSpPr>
        <p:spPr bwMode="auto">
          <a:xfrm>
            <a:off x="7308850" y="4170363"/>
            <a:ext cx="633413" cy="638175"/>
          </a:xfrm>
          <a:prstGeom prst="ellipse">
            <a:avLst/>
          </a:prstGeom>
          <a:noFill/>
          <a:ln w="9525">
            <a:solidFill>
              <a:schemeClr val="bg1"/>
            </a:solidFill>
            <a:round/>
            <a:headEnd/>
            <a:tailEnd/>
          </a:ln>
        </p:spPr>
        <p:txBody>
          <a:bodyPr wrap="none" anchor="ctr"/>
          <a:lstStyle/>
          <a:p>
            <a:r>
              <a:rPr lang="th-TH" sz="2000" b="0">
                <a:solidFill>
                  <a:schemeClr val="bg1"/>
                </a:solidFill>
              </a:rPr>
              <a:t>อาจารย์</a:t>
            </a:r>
          </a:p>
        </p:txBody>
      </p:sp>
      <p:sp>
        <p:nvSpPr>
          <p:cNvPr id="39945" name="Oval 27"/>
          <p:cNvSpPr>
            <a:spLocks noChangeArrowheads="1"/>
          </p:cNvSpPr>
          <p:nvPr/>
        </p:nvSpPr>
        <p:spPr bwMode="auto">
          <a:xfrm>
            <a:off x="8281988" y="5151438"/>
            <a:ext cx="633412" cy="638175"/>
          </a:xfrm>
          <a:prstGeom prst="ellipse">
            <a:avLst/>
          </a:prstGeom>
          <a:noFill/>
          <a:ln w="9525">
            <a:solidFill>
              <a:schemeClr val="bg1"/>
            </a:solidFill>
            <a:round/>
            <a:headEnd/>
            <a:tailEnd/>
          </a:ln>
        </p:spPr>
        <p:txBody>
          <a:bodyPr wrap="none" anchor="ctr"/>
          <a:lstStyle/>
          <a:p>
            <a:r>
              <a:rPr lang="th-TH" sz="2400" b="0">
                <a:solidFill>
                  <a:schemeClr val="bg1"/>
                </a:solidFill>
              </a:rPr>
              <a:t>การเงิน</a:t>
            </a:r>
          </a:p>
        </p:txBody>
      </p:sp>
      <p:sp>
        <p:nvSpPr>
          <p:cNvPr id="39946" name="Oval 28"/>
          <p:cNvSpPr>
            <a:spLocks noChangeArrowheads="1"/>
          </p:cNvSpPr>
          <p:nvPr/>
        </p:nvSpPr>
        <p:spPr bwMode="auto">
          <a:xfrm>
            <a:off x="7315200" y="6019800"/>
            <a:ext cx="762000" cy="762000"/>
          </a:xfrm>
          <a:prstGeom prst="ellipse">
            <a:avLst/>
          </a:prstGeom>
          <a:noFill/>
          <a:ln w="9525">
            <a:solidFill>
              <a:schemeClr val="bg1"/>
            </a:solidFill>
            <a:round/>
            <a:headEnd/>
            <a:tailEnd/>
          </a:ln>
        </p:spPr>
        <p:txBody>
          <a:bodyPr wrap="none" anchor="ctr"/>
          <a:lstStyle/>
          <a:p>
            <a:r>
              <a:rPr lang="th-TH" sz="2400" b="0">
                <a:solidFill>
                  <a:schemeClr val="bg1"/>
                </a:solidFill>
              </a:rPr>
              <a:t>ห้องสมุด</a:t>
            </a:r>
          </a:p>
        </p:txBody>
      </p:sp>
      <p:sp>
        <p:nvSpPr>
          <p:cNvPr id="39947" name="Oval 29"/>
          <p:cNvSpPr>
            <a:spLocks noChangeArrowheads="1"/>
          </p:cNvSpPr>
          <p:nvPr/>
        </p:nvSpPr>
        <p:spPr bwMode="auto">
          <a:xfrm>
            <a:off x="6324600" y="5151438"/>
            <a:ext cx="631825" cy="638175"/>
          </a:xfrm>
          <a:prstGeom prst="ellipse">
            <a:avLst/>
          </a:prstGeom>
          <a:noFill/>
          <a:ln w="9525">
            <a:solidFill>
              <a:schemeClr val="bg1"/>
            </a:solidFill>
            <a:round/>
            <a:headEnd/>
            <a:tailEnd/>
          </a:ln>
        </p:spPr>
        <p:txBody>
          <a:bodyPr wrap="none" anchor="ctr"/>
          <a:lstStyle/>
          <a:p>
            <a:r>
              <a:rPr lang="th-TH" sz="1800" b="0">
                <a:solidFill>
                  <a:schemeClr val="bg1"/>
                </a:solidFill>
              </a:rPr>
              <a:t>การเรียน</a:t>
            </a:r>
          </a:p>
          <a:p>
            <a:r>
              <a:rPr lang="th-TH" sz="1800" b="0">
                <a:solidFill>
                  <a:schemeClr val="bg1"/>
                </a:solidFill>
              </a:rPr>
              <a:t>การสอน</a:t>
            </a:r>
          </a:p>
        </p:txBody>
      </p:sp>
      <p:sp>
        <p:nvSpPr>
          <p:cNvPr id="39948" name="Oval 30"/>
          <p:cNvSpPr>
            <a:spLocks noChangeArrowheads="1"/>
          </p:cNvSpPr>
          <p:nvPr/>
        </p:nvSpPr>
        <p:spPr bwMode="auto">
          <a:xfrm>
            <a:off x="6581775" y="4478338"/>
            <a:ext cx="633413" cy="638175"/>
          </a:xfrm>
          <a:prstGeom prst="ellipse">
            <a:avLst/>
          </a:prstGeom>
          <a:noFill/>
          <a:ln w="9525">
            <a:solidFill>
              <a:schemeClr val="bg1"/>
            </a:solidFill>
            <a:round/>
            <a:headEnd/>
            <a:tailEnd/>
          </a:ln>
        </p:spPr>
        <p:txBody>
          <a:bodyPr wrap="none" anchor="ctr"/>
          <a:lstStyle/>
          <a:p>
            <a:r>
              <a:rPr lang="th-TH" sz="2000" b="0">
                <a:solidFill>
                  <a:schemeClr val="bg1"/>
                </a:solidFill>
              </a:rPr>
              <a:t>นักศึกษา</a:t>
            </a:r>
          </a:p>
        </p:txBody>
      </p:sp>
      <p:sp>
        <p:nvSpPr>
          <p:cNvPr id="39949" name="Line 31"/>
          <p:cNvSpPr>
            <a:spLocks noChangeShapeType="1"/>
          </p:cNvSpPr>
          <p:nvPr/>
        </p:nvSpPr>
        <p:spPr bwMode="auto">
          <a:xfrm>
            <a:off x="2514600" y="2133600"/>
            <a:ext cx="304800" cy="533400"/>
          </a:xfrm>
          <a:prstGeom prst="line">
            <a:avLst/>
          </a:prstGeom>
          <a:noFill/>
          <a:ln w="9525">
            <a:solidFill>
              <a:srgbClr val="FFFFFF"/>
            </a:solidFill>
            <a:round/>
            <a:headEnd/>
            <a:tailEnd/>
          </a:ln>
        </p:spPr>
        <p:txBody>
          <a:bodyPr wrap="none" anchor="ctr"/>
          <a:lstStyle/>
          <a:p>
            <a:endParaRPr lang="th-TH"/>
          </a:p>
        </p:txBody>
      </p:sp>
      <p:sp>
        <p:nvSpPr>
          <p:cNvPr id="39950" name="Line 32"/>
          <p:cNvSpPr>
            <a:spLocks noChangeShapeType="1"/>
          </p:cNvSpPr>
          <p:nvPr/>
        </p:nvSpPr>
        <p:spPr bwMode="auto">
          <a:xfrm>
            <a:off x="2590800" y="1981200"/>
            <a:ext cx="609600" cy="152400"/>
          </a:xfrm>
          <a:prstGeom prst="line">
            <a:avLst/>
          </a:prstGeom>
          <a:noFill/>
          <a:ln w="9525">
            <a:solidFill>
              <a:srgbClr val="FFFFFF"/>
            </a:solidFill>
            <a:round/>
            <a:headEnd/>
            <a:tailEnd/>
          </a:ln>
        </p:spPr>
        <p:txBody>
          <a:bodyPr wrap="none" anchor="ctr"/>
          <a:lstStyle/>
          <a:p>
            <a:endParaRPr lang="th-TH"/>
          </a:p>
        </p:txBody>
      </p:sp>
      <p:sp>
        <p:nvSpPr>
          <p:cNvPr id="39951" name="Line 33"/>
          <p:cNvSpPr>
            <a:spLocks noChangeShapeType="1"/>
          </p:cNvSpPr>
          <p:nvPr/>
        </p:nvSpPr>
        <p:spPr bwMode="auto">
          <a:xfrm>
            <a:off x="6096000" y="4572000"/>
            <a:ext cx="304800" cy="381000"/>
          </a:xfrm>
          <a:prstGeom prst="line">
            <a:avLst/>
          </a:prstGeom>
          <a:noFill/>
          <a:ln w="9525">
            <a:solidFill>
              <a:srgbClr val="FFFFFF"/>
            </a:solidFill>
            <a:round/>
            <a:headEnd/>
            <a:tailEnd/>
          </a:ln>
        </p:spPr>
        <p:txBody>
          <a:bodyPr wrap="none" anchor="ctr"/>
          <a:lstStyle/>
          <a:p>
            <a:endParaRPr lang="th-TH"/>
          </a:p>
        </p:txBody>
      </p:sp>
      <p:sp>
        <p:nvSpPr>
          <p:cNvPr id="39952" name="Line 34"/>
          <p:cNvSpPr>
            <a:spLocks noChangeShapeType="1"/>
          </p:cNvSpPr>
          <p:nvPr/>
        </p:nvSpPr>
        <p:spPr bwMode="auto">
          <a:xfrm>
            <a:off x="6172200" y="4419600"/>
            <a:ext cx="457200" cy="152400"/>
          </a:xfrm>
          <a:prstGeom prst="line">
            <a:avLst/>
          </a:prstGeom>
          <a:noFill/>
          <a:ln w="9525">
            <a:solidFill>
              <a:srgbClr val="FFFFFF"/>
            </a:solidFill>
            <a:round/>
            <a:headEnd/>
            <a:tailEnd/>
          </a:ln>
        </p:spPr>
        <p:txBody>
          <a:bodyPr wrap="none" anchor="ctr"/>
          <a:lstStyle/>
          <a:p>
            <a:endParaRPr lang="th-TH"/>
          </a:p>
        </p:txBody>
      </p:sp>
      <p:sp>
        <p:nvSpPr>
          <p:cNvPr id="39953" name="Text Box 35"/>
          <p:cNvSpPr txBox="1">
            <a:spLocks noChangeArrowheads="1"/>
          </p:cNvSpPr>
          <p:nvPr/>
        </p:nvSpPr>
        <p:spPr bwMode="auto">
          <a:xfrm>
            <a:off x="2438400" y="60325"/>
            <a:ext cx="5257800" cy="774700"/>
          </a:xfrm>
          <a:prstGeom prst="rect">
            <a:avLst/>
          </a:prstGeom>
          <a:noFill/>
          <a:ln w="12700">
            <a:solidFill>
              <a:srgbClr val="FFFFFF"/>
            </a:solidFill>
            <a:miter lim="800000"/>
            <a:headEnd type="none" w="sm" len="sm"/>
            <a:tailEnd type="none" w="sm" len="sm"/>
          </a:ln>
        </p:spPr>
        <p:txBody>
          <a:bodyPr>
            <a:spAutoFit/>
          </a:bodyPr>
          <a:lstStyle/>
          <a:p>
            <a:pPr algn="l">
              <a:spcBef>
                <a:spcPct val="50000"/>
              </a:spcBef>
            </a:pPr>
            <a:r>
              <a:rPr lang="en-US" sz="4400"/>
              <a:t>Indicators </a:t>
            </a:r>
            <a:r>
              <a:rPr lang="th-TH" sz="4400"/>
              <a:t>ระดับมหาวิทยาลัย</a:t>
            </a:r>
          </a:p>
        </p:txBody>
      </p:sp>
      <p:sp>
        <p:nvSpPr>
          <p:cNvPr id="39954" name="Text Box 36"/>
          <p:cNvSpPr txBox="1">
            <a:spLocks noChangeArrowheads="1"/>
          </p:cNvSpPr>
          <p:nvPr/>
        </p:nvSpPr>
        <p:spPr bwMode="auto">
          <a:xfrm>
            <a:off x="5257800" y="1143000"/>
            <a:ext cx="3781425" cy="592138"/>
          </a:xfrm>
          <a:prstGeom prst="rect">
            <a:avLst/>
          </a:prstGeom>
          <a:noFill/>
          <a:ln w="12700">
            <a:solidFill>
              <a:srgbClr val="FFFFFF"/>
            </a:solidFill>
            <a:miter lim="800000"/>
            <a:headEnd type="none" w="sm" len="sm"/>
            <a:tailEnd type="none" w="sm" len="sm"/>
          </a:ln>
        </p:spPr>
        <p:txBody>
          <a:bodyPr wrap="none">
            <a:spAutoFit/>
          </a:bodyPr>
          <a:lstStyle/>
          <a:p>
            <a:pPr algn="l">
              <a:spcBef>
                <a:spcPct val="50000"/>
              </a:spcBef>
            </a:pPr>
            <a:r>
              <a:rPr lang="en-US">
                <a:solidFill>
                  <a:srgbClr val="FFFF00"/>
                </a:solidFill>
              </a:rPr>
              <a:t>Indicators </a:t>
            </a:r>
            <a:r>
              <a:rPr lang="th-TH">
                <a:solidFill>
                  <a:srgbClr val="FFFF00"/>
                </a:solidFill>
              </a:rPr>
              <a:t>ระดับคณะ/หน่วยงาน</a:t>
            </a:r>
          </a:p>
        </p:txBody>
      </p:sp>
      <p:sp>
        <p:nvSpPr>
          <p:cNvPr id="39955" name="Text Box 37"/>
          <p:cNvSpPr txBox="1">
            <a:spLocks noChangeArrowheads="1"/>
          </p:cNvSpPr>
          <p:nvPr/>
        </p:nvSpPr>
        <p:spPr bwMode="auto">
          <a:xfrm>
            <a:off x="6829425" y="3582988"/>
            <a:ext cx="2238375" cy="531812"/>
          </a:xfrm>
          <a:prstGeom prst="rect">
            <a:avLst/>
          </a:prstGeom>
          <a:noFill/>
          <a:ln w="12700">
            <a:solidFill>
              <a:srgbClr val="FFFFFF"/>
            </a:solidFill>
            <a:miter lim="800000"/>
            <a:headEnd type="none" w="sm" len="sm"/>
            <a:tailEnd type="none" w="sm" len="sm"/>
          </a:ln>
        </p:spPr>
        <p:txBody>
          <a:bodyPr wrap="none">
            <a:spAutoFit/>
          </a:bodyPr>
          <a:lstStyle/>
          <a:p>
            <a:pPr algn="l"/>
            <a:r>
              <a:rPr lang="en-US" sz="2800">
                <a:solidFill>
                  <a:srgbClr val="FFFF00"/>
                </a:solidFill>
              </a:rPr>
              <a:t>Indicators </a:t>
            </a:r>
            <a:r>
              <a:rPr lang="th-TH" sz="2800">
                <a:solidFill>
                  <a:srgbClr val="FFFF00"/>
                </a:solidFill>
              </a:rPr>
              <a:t>ระดับภาค</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th-TH" sz="6600" smtClean="0"/>
              <a:t>แผน</a:t>
            </a:r>
            <a:r>
              <a:rPr lang="th-TH" sz="6600" b="1" i="0" smtClean="0">
                <a:solidFill>
                  <a:srgbClr val="FFFF66"/>
                </a:solidFill>
              </a:rPr>
              <a:t>การประเมินคุณภาพภายใน</a:t>
            </a:r>
          </a:p>
        </p:txBody>
      </p:sp>
      <p:sp>
        <p:nvSpPr>
          <p:cNvPr id="40963" name="Text Box 3"/>
          <p:cNvSpPr txBox="1">
            <a:spLocks noChangeArrowheads="1"/>
          </p:cNvSpPr>
          <p:nvPr/>
        </p:nvSpPr>
        <p:spPr bwMode="auto">
          <a:xfrm>
            <a:off x="457200" y="1447800"/>
            <a:ext cx="8709025" cy="5156200"/>
          </a:xfrm>
          <a:prstGeom prst="rect">
            <a:avLst/>
          </a:prstGeom>
          <a:noFill/>
          <a:ln w="12700">
            <a:noFill/>
            <a:miter lim="800000"/>
            <a:headEnd type="none" w="sm" len="sm"/>
            <a:tailEnd type="none" w="sm" len="sm"/>
          </a:ln>
        </p:spPr>
        <p:txBody>
          <a:bodyPr wrap="none">
            <a:spAutoFit/>
          </a:bodyPr>
          <a:lstStyle/>
          <a:p>
            <a:pPr marL="533400" indent="-533400" algn="l">
              <a:buFontTx/>
              <a:buAutoNum type="arabicPeriod"/>
            </a:pPr>
            <a:r>
              <a:rPr lang="th-TH" sz="4000">
                <a:solidFill>
                  <a:srgbClr val="00FF00"/>
                </a:solidFill>
              </a:rPr>
              <a:t>ต้องนำผลการประเมิน ไปใช้ปรับปรุงการดำเนินงาน</a:t>
            </a:r>
          </a:p>
          <a:p>
            <a:pPr marL="533400" indent="-533400" algn="l"/>
            <a:r>
              <a:rPr lang="th-TH" sz="4000">
                <a:solidFill>
                  <a:srgbClr val="00FF00"/>
                </a:solidFill>
              </a:rPr>
              <a:t>        ได้ทันปีการศึกษาถัดไป</a:t>
            </a:r>
          </a:p>
          <a:p>
            <a:pPr marL="533400" indent="-533400" algn="l"/>
            <a:r>
              <a:rPr lang="th-TH" sz="3600">
                <a:solidFill>
                  <a:srgbClr val="FFFF00"/>
                </a:solidFill>
              </a:rPr>
              <a:t>2.     ส่ง </a:t>
            </a:r>
            <a:r>
              <a:rPr lang="en-US" sz="3600">
                <a:solidFill>
                  <a:srgbClr val="FFFF00"/>
                </a:solidFill>
              </a:rPr>
              <a:t>SAR</a:t>
            </a:r>
            <a:r>
              <a:rPr lang="th-TH" sz="3600">
                <a:solidFill>
                  <a:srgbClr val="FFFF00"/>
                </a:solidFill>
              </a:rPr>
              <a:t> และรายงานผลการประเมินให้ สกอ + เผยแพร่ </a:t>
            </a:r>
          </a:p>
          <a:p>
            <a:pPr marL="533400" indent="-533400" algn="l"/>
            <a:r>
              <a:rPr lang="th-TH" sz="3600">
                <a:solidFill>
                  <a:srgbClr val="FFFF00"/>
                </a:solidFill>
              </a:rPr>
              <a:t>        ภายใน 120 วัน นับจากสิ้นปีการศึกษา (เดือน กย.)</a:t>
            </a:r>
          </a:p>
          <a:p>
            <a:pPr marL="533400" indent="-533400" algn="l"/>
            <a:r>
              <a:rPr lang="th-TH" sz="3600">
                <a:solidFill>
                  <a:srgbClr val="FFFFFF"/>
                </a:solidFill>
              </a:rPr>
              <a:t>	</a:t>
            </a:r>
            <a:r>
              <a:rPr lang="en-US" sz="3600">
                <a:solidFill>
                  <a:srgbClr val="FFFFFF"/>
                </a:solidFill>
              </a:rPr>
              <a:t>	Plan    - </a:t>
            </a:r>
            <a:r>
              <a:rPr lang="th-TH" sz="3600">
                <a:solidFill>
                  <a:srgbClr val="FFFFFF"/>
                </a:solidFill>
              </a:rPr>
              <a:t>ก่อนเริ่มปีการศึกษา</a:t>
            </a:r>
            <a:endParaRPr lang="en-US" sz="3600">
              <a:solidFill>
                <a:srgbClr val="FFFFFF"/>
              </a:solidFill>
            </a:endParaRPr>
          </a:p>
          <a:p>
            <a:pPr marL="533400" indent="-533400" algn="l"/>
            <a:r>
              <a:rPr lang="en-US" sz="3600">
                <a:solidFill>
                  <a:srgbClr val="FFFFFF"/>
                </a:solidFill>
              </a:rPr>
              <a:t>		Do</a:t>
            </a:r>
            <a:r>
              <a:rPr lang="th-TH" sz="3600">
                <a:solidFill>
                  <a:srgbClr val="FFFFFF"/>
                </a:solidFill>
              </a:rPr>
              <a:t>	- ดำเนินงานและเก็บข้อมูล (มิย.ปีปัจจุบัน-พค.ปีถัดไป)</a:t>
            </a:r>
            <a:endParaRPr lang="en-US" sz="3600">
              <a:solidFill>
                <a:srgbClr val="FFFFFF"/>
              </a:solidFill>
            </a:endParaRPr>
          </a:p>
          <a:p>
            <a:pPr marL="533400" indent="-533400" algn="l"/>
            <a:r>
              <a:rPr lang="en-US" sz="3600">
                <a:solidFill>
                  <a:srgbClr val="FFFFFF"/>
                </a:solidFill>
              </a:rPr>
              <a:t>		Check</a:t>
            </a:r>
            <a:r>
              <a:rPr lang="th-TH" sz="3600">
                <a:solidFill>
                  <a:srgbClr val="FFFFFF"/>
                </a:solidFill>
              </a:rPr>
              <a:t> - ประเมินผล ช่วงเดือน มิย.ปีถัดไป-สค.ปีถัดไป</a:t>
            </a:r>
            <a:endParaRPr lang="en-US" sz="3600">
              <a:solidFill>
                <a:srgbClr val="FFFFFF"/>
              </a:solidFill>
            </a:endParaRPr>
          </a:p>
          <a:p>
            <a:pPr marL="533400" indent="-533400" algn="l"/>
            <a:r>
              <a:rPr lang="en-US" sz="3600">
                <a:solidFill>
                  <a:srgbClr val="FFFFFF"/>
                </a:solidFill>
              </a:rPr>
              <a:t>		Act</a:t>
            </a:r>
            <a:r>
              <a:rPr lang="th-TH" sz="3600">
                <a:solidFill>
                  <a:srgbClr val="FFFFFF"/>
                </a:solidFill>
              </a:rPr>
              <a:t>      - นำผลไปใช้ปรับปรุงและส่งรายงาน (เดือน กย.ปีถัดไป)</a:t>
            </a:r>
          </a:p>
          <a:p>
            <a:pPr marL="533400" indent="-533400" algn="l"/>
            <a:endParaRPr lang="th-TH" sz="3600">
              <a:solidFill>
                <a:srgbClr val="FFFFFF"/>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ChangeArrowheads="1"/>
          </p:cNvSpPr>
          <p:nvPr/>
        </p:nvSpPr>
        <p:spPr bwMode="auto">
          <a:xfrm>
            <a:off x="304800" y="1066800"/>
            <a:ext cx="8382000" cy="2209800"/>
          </a:xfrm>
          <a:prstGeom prst="rect">
            <a:avLst/>
          </a:prstGeom>
          <a:solidFill>
            <a:srgbClr val="FF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flatTx/>
          </a:bodyPr>
          <a:lstStyle/>
          <a:p>
            <a:r>
              <a:rPr lang="th-TH" sz="6600">
                <a:solidFill>
                  <a:schemeClr val="bg1"/>
                </a:solidFill>
              </a:rPr>
              <a:t>กระบวนการประเมินคุณภาพ</a:t>
            </a:r>
            <a:endParaRPr lang="th-TH" sz="6000"/>
          </a:p>
        </p:txBody>
      </p:sp>
      <p:sp>
        <p:nvSpPr>
          <p:cNvPr id="41987" name="Text Box 6"/>
          <p:cNvSpPr txBox="1">
            <a:spLocks noChangeArrowheads="1"/>
          </p:cNvSpPr>
          <p:nvPr/>
        </p:nvSpPr>
        <p:spPr bwMode="auto">
          <a:xfrm>
            <a:off x="685800" y="3835400"/>
            <a:ext cx="7781925" cy="2287588"/>
          </a:xfrm>
          <a:prstGeom prst="rect">
            <a:avLst/>
          </a:prstGeom>
          <a:noFill/>
          <a:ln w="12700">
            <a:noFill/>
            <a:miter lim="800000"/>
            <a:headEnd type="none" w="sm" len="sm"/>
            <a:tailEnd type="none" w="sm" len="sm"/>
          </a:ln>
        </p:spPr>
        <p:txBody>
          <a:bodyPr wrap="none">
            <a:spAutoFit/>
          </a:bodyPr>
          <a:lstStyle/>
          <a:p>
            <a:pPr algn="l">
              <a:buFontTx/>
              <a:buChar char="•"/>
            </a:pPr>
            <a:r>
              <a:rPr lang="en-US" sz="4800">
                <a:solidFill>
                  <a:srgbClr val="FFFF00"/>
                </a:solidFill>
              </a:rPr>
              <a:t> </a:t>
            </a:r>
            <a:r>
              <a:rPr lang="th-TH" sz="4800">
                <a:solidFill>
                  <a:srgbClr val="FFFF00"/>
                </a:solidFill>
              </a:rPr>
              <a:t>การเตรียมการของผู้ประเมิน ก่อนวันประเมิน</a:t>
            </a:r>
          </a:p>
          <a:p>
            <a:pPr algn="l">
              <a:buFontTx/>
              <a:buChar char="•"/>
            </a:pPr>
            <a:r>
              <a:rPr lang="th-TH" sz="4800">
                <a:solidFill>
                  <a:srgbClr val="FFFF00"/>
                </a:solidFill>
              </a:rPr>
              <a:t> การดำเนินการประเมินในวันประเมิน</a:t>
            </a:r>
          </a:p>
          <a:p>
            <a:pPr algn="l">
              <a:buFontTx/>
              <a:buChar char="•"/>
            </a:pPr>
            <a:r>
              <a:rPr lang="th-TH" sz="4800">
                <a:solidFill>
                  <a:srgbClr val="FFFF00"/>
                </a:solidFill>
              </a:rPr>
              <a:t>  การดำเนินการหลังวันประเมิน</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Text Box 2"/>
          <p:cNvSpPr txBox="1">
            <a:spLocks noChangeArrowheads="1"/>
          </p:cNvSpPr>
          <p:nvPr/>
        </p:nvSpPr>
        <p:spPr bwMode="auto">
          <a:xfrm>
            <a:off x="457200" y="1828800"/>
            <a:ext cx="8229600" cy="4933950"/>
          </a:xfrm>
          <a:prstGeom prst="rect">
            <a:avLst/>
          </a:prstGeom>
          <a:noFill/>
          <a:ln w="9525">
            <a:noFill/>
            <a:miter lim="800000"/>
            <a:headEnd/>
            <a:tailEnd/>
          </a:ln>
        </p:spPr>
        <p:txBody>
          <a:bodyPr>
            <a:spAutoFit/>
          </a:bodyPr>
          <a:lstStyle/>
          <a:p>
            <a:pPr algn="l"/>
            <a:endParaRPr lang="th-TH" sz="4400" b="0">
              <a:solidFill>
                <a:srgbClr val="FF3300"/>
              </a:solidFill>
            </a:endParaRPr>
          </a:p>
          <a:p>
            <a:pPr algn="l"/>
            <a:r>
              <a:rPr lang="th-TH" sz="5400" b="0">
                <a:solidFill>
                  <a:srgbClr val="FF3300"/>
                </a:solidFill>
              </a:rPr>
              <a:t>	</a:t>
            </a:r>
            <a:r>
              <a:rPr lang="en-US" sz="4400" b="0"/>
              <a:t>1.  </a:t>
            </a:r>
            <a:r>
              <a:rPr lang="th-TH" sz="4400" b="0"/>
              <a:t>ขั้นเตรียม</a:t>
            </a:r>
            <a:r>
              <a:rPr lang="en-US" sz="4400" b="0"/>
              <a:t>การ-ประชุมก่อนการ</a:t>
            </a:r>
            <a:r>
              <a:rPr lang="th-TH" sz="4400" b="0"/>
              <a:t>ประเมิน</a:t>
            </a:r>
            <a:endParaRPr lang="en-US" sz="4400" b="0"/>
          </a:p>
          <a:p>
            <a:pPr algn="l"/>
            <a:r>
              <a:rPr lang="en-US" sz="4400" b="0"/>
              <a:t>	2. </a:t>
            </a:r>
            <a:r>
              <a:rPr lang="en-US" sz="3600" b="0">
                <a:solidFill>
                  <a:srgbClr val="FF3300"/>
                </a:solidFill>
              </a:rPr>
              <a:t> </a:t>
            </a:r>
            <a:r>
              <a:rPr lang="en-US" sz="4400" b="0"/>
              <a:t>ขั้นการ</a:t>
            </a:r>
            <a:r>
              <a:rPr lang="th-TH" sz="4400" b="0"/>
              <a:t>หาหลักฐานและยืนยันหลักฐาน</a:t>
            </a:r>
            <a:endParaRPr lang="en-US" sz="3600" b="0"/>
          </a:p>
          <a:p>
            <a:pPr algn="l"/>
            <a:r>
              <a:rPr lang="en-US" sz="3600" b="0"/>
              <a:t>	</a:t>
            </a:r>
            <a:r>
              <a:rPr lang="en-US" sz="4400" b="0"/>
              <a:t>3.</a:t>
            </a:r>
            <a:r>
              <a:rPr lang="th-TH" sz="3600" b="0"/>
              <a:t>  </a:t>
            </a:r>
            <a:r>
              <a:rPr lang="en-US" sz="4400" b="0"/>
              <a:t>ขั้น</a:t>
            </a:r>
            <a:r>
              <a:rPr lang="th-TH" sz="4400" b="0"/>
              <a:t>สรุปข้อมูลและตัดสินผลตามเกณฑ์</a:t>
            </a:r>
          </a:p>
          <a:p>
            <a:pPr algn="l"/>
            <a:r>
              <a:rPr lang="en-US" sz="4400" b="0"/>
              <a:t>	4.  ขั้นการเขียนรายงาน</a:t>
            </a:r>
          </a:p>
          <a:p>
            <a:pPr algn="l"/>
            <a:r>
              <a:rPr lang="en-US" sz="4400" b="0"/>
              <a:t>	5.  ขั้น</a:t>
            </a:r>
            <a:r>
              <a:rPr lang="th-TH" sz="4400" b="0"/>
              <a:t>การ</a:t>
            </a:r>
            <a:r>
              <a:rPr lang="en-US" sz="4400" b="0"/>
              <a:t>รายงาน</a:t>
            </a:r>
            <a:r>
              <a:rPr lang="th-TH" sz="4400" b="0"/>
              <a:t>ผลและให้ข้อมูลย้อนกลับ</a:t>
            </a:r>
            <a:r>
              <a:rPr lang="en-US" sz="4400" b="0">
                <a:solidFill>
                  <a:srgbClr val="FF3300"/>
                </a:solidFill>
              </a:rPr>
              <a:t>	</a:t>
            </a:r>
            <a:endParaRPr lang="th-TH" sz="4400" b="0">
              <a:solidFill>
                <a:srgbClr val="FF3300"/>
              </a:solidFill>
            </a:endParaRPr>
          </a:p>
        </p:txBody>
      </p:sp>
      <p:sp>
        <p:nvSpPr>
          <p:cNvPr id="385027" name="Text Box 3"/>
          <p:cNvSpPr txBox="1">
            <a:spLocks noChangeArrowheads="1"/>
          </p:cNvSpPr>
          <p:nvPr/>
        </p:nvSpPr>
        <p:spPr bwMode="auto">
          <a:xfrm>
            <a:off x="457200" y="1143000"/>
            <a:ext cx="8458200" cy="1016000"/>
          </a:xfrm>
          <a:prstGeom prst="rect">
            <a:avLst/>
          </a:prstGeom>
          <a:solidFill>
            <a:srgbClr val="FFFF66"/>
          </a:solidFill>
          <a:ln w="9525">
            <a:solidFill>
              <a:schemeClr val="tx1"/>
            </a:solidFill>
            <a:miter lim="800000"/>
            <a:headEnd/>
            <a:tailEnd/>
          </a:ln>
        </p:spPr>
        <p:txBody>
          <a:bodyPr>
            <a:spAutoFit/>
          </a:bodyPr>
          <a:lstStyle/>
          <a:p>
            <a:r>
              <a:rPr lang="th-TH" sz="6000">
                <a:solidFill>
                  <a:schemeClr val="bg1"/>
                </a:solidFill>
              </a:rPr>
              <a:t>ขั้นตอนการประเมินในวันประเมินจริง</a:t>
            </a:r>
            <a:endParaRPr lang="th-TH" sz="540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85027"/>
                                        </p:tgtEl>
                                        <p:attrNameLst>
                                          <p:attrName>style.visibility</p:attrName>
                                        </p:attrNameLst>
                                      </p:cBhvr>
                                      <p:to>
                                        <p:strVal val="visible"/>
                                      </p:to>
                                    </p:set>
                                    <p:anim calcmode="lin" valueType="num">
                                      <p:cBhvr additive="base">
                                        <p:cTn id="7" dur="500" fill="hold"/>
                                        <p:tgtEl>
                                          <p:spTgt spid="385027"/>
                                        </p:tgtEl>
                                        <p:attrNameLst>
                                          <p:attrName>ppt_x</p:attrName>
                                        </p:attrNameLst>
                                      </p:cBhvr>
                                      <p:tavLst>
                                        <p:tav tm="0">
                                          <p:val>
                                            <p:strVal val="1+#ppt_w/2"/>
                                          </p:val>
                                        </p:tav>
                                        <p:tav tm="100000">
                                          <p:val>
                                            <p:strVal val="#ppt_x"/>
                                          </p:val>
                                        </p:tav>
                                      </p:tavLst>
                                    </p:anim>
                                    <p:anim calcmode="lin" valueType="num">
                                      <p:cBhvr additive="base">
                                        <p:cTn id="8" dur="500" fill="hold"/>
                                        <p:tgtEl>
                                          <p:spTgt spid="3850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85026"/>
                                        </p:tgtEl>
                                        <p:attrNameLst>
                                          <p:attrName>style.visibility</p:attrName>
                                        </p:attrNameLst>
                                      </p:cBhvr>
                                      <p:to>
                                        <p:strVal val="visible"/>
                                      </p:to>
                                    </p:set>
                                    <p:anim calcmode="lin" valueType="num">
                                      <p:cBhvr additive="base">
                                        <p:cTn id="13" dur="500" fill="hold"/>
                                        <p:tgtEl>
                                          <p:spTgt spid="385026"/>
                                        </p:tgtEl>
                                        <p:attrNameLst>
                                          <p:attrName>ppt_x</p:attrName>
                                        </p:attrNameLst>
                                      </p:cBhvr>
                                      <p:tavLst>
                                        <p:tav tm="0">
                                          <p:val>
                                            <p:strVal val="1+#ppt_w/2"/>
                                          </p:val>
                                        </p:tav>
                                        <p:tav tm="100000">
                                          <p:val>
                                            <p:strVal val="#ppt_x"/>
                                          </p:val>
                                        </p:tav>
                                      </p:tavLst>
                                    </p:anim>
                                    <p:anim calcmode="lin" valueType="num">
                                      <p:cBhvr additive="base">
                                        <p:cTn id="14" dur="500" fill="hold"/>
                                        <p:tgtEl>
                                          <p:spTgt spid="385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6" grpId="0" autoUpdateAnimBg="0"/>
      <p:bldP spid="385027"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098"/>
          <p:cNvSpPr>
            <a:spLocks noChangeArrowheads="1"/>
          </p:cNvSpPr>
          <p:nvPr>
            <p:ph type="title"/>
          </p:nvPr>
        </p:nvSpPr>
        <p:spPr>
          <a:xfrm>
            <a:off x="304800" y="304800"/>
            <a:ext cx="3330575" cy="1828800"/>
          </a:xfrm>
          <a:noFill/>
          <a:ln>
            <a:solidFill>
              <a:schemeClr val="tx1"/>
            </a:solidFill>
          </a:ln>
        </p:spPr>
        <p:txBody>
          <a:bodyPr lIns="91440" tIns="45720" rIns="91440" bIns="45720" anchor="ctr"/>
          <a:lstStyle/>
          <a:p>
            <a:pPr indent="457200" algn="l"/>
            <a:r>
              <a:rPr lang="th-TH" sz="2800" smtClean="0">
                <a:solidFill>
                  <a:schemeClr val="tx1"/>
                </a:solidFill>
              </a:rPr>
              <a:t>ประเมินไปทำไม</a:t>
            </a:r>
            <a:r>
              <a:rPr lang="en-US" sz="2800" smtClean="0">
                <a:solidFill>
                  <a:schemeClr val="tx1"/>
                </a:solidFill>
                <a:cs typeface="Cordia New" pitchFamily="34" charset="-34"/>
              </a:rPr>
              <a:t> ?</a:t>
            </a:r>
            <a:br>
              <a:rPr lang="en-US" sz="2800" smtClean="0">
                <a:solidFill>
                  <a:schemeClr val="tx1"/>
                </a:solidFill>
                <a:cs typeface="Cordia New" pitchFamily="34" charset="-34"/>
              </a:rPr>
            </a:br>
            <a:r>
              <a:rPr lang="th-TH" sz="2800" smtClean="0">
                <a:solidFill>
                  <a:schemeClr val="tx1"/>
                </a:solidFill>
              </a:rPr>
              <a:t>       สอบไปทำไม</a:t>
            </a:r>
            <a:r>
              <a:rPr lang="en-US" sz="2800" smtClean="0">
                <a:solidFill>
                  <a:schemeClr val="tx1"/>
                </a:solidFill>
                <a:cs typeface="Cordia New" pitchFamily="34" charset="-34"/>
              </a:rPr>
              <a:t> ?</a:t>
            </a:r>
            <a:br>
              <a:rPr lang="en-US" sz="2800" smtClean="0">
                <a:solidFill>
                  <a:schemeClr val="tx1"/>
                </a:solidFill>
                <a:cs typeface="Cordia New" pitchFamily="34" charset="-34"/>
              </a:rPr>
            </a:br>
            <a:r>
              <a:rPr lang="th-TH" sz="2800" smtClean="0">
                <a:solidFill>
                  <a:schemeClr val="tx1"/>
                </a:solidFill>
              </a:rPr>
              <a:t>       กำหนดเป้าหมายไปทำไม</a:t>
            </a:r>
            <a:r>
              <a:rPr lang="en-US" sz="2800" smtClean="0">
                <a:solidFill>
                  <a:schemeClr val="tx1"/>
                </a:solidFill>
                <a:cs typeface="Cordia New" pitchFamily="34" charset="-34"/>
              </a:rPr>
              <a:t> ?</a:t>
            </a:r>
            <a:r>
              <a:rPr lang="en-US" sz="2800" smtClean="0">
                <a:solidFill>
                  <a:schemeClr val="tx1"/>
                </a:solidFill>
              </a:rPr>
              <a:t> </a:t>
            </a:r>
          </a:p>
        </p:txBody>
      </p:sp>
      <p:sp>
        <p:nvSpPr>
          <p:cNvPr id="9219" name="Rectangle 4099"/>
          <p:cNvSpPr>
            <a:spLocks noGrp="1" noChangeArrowheads="1"/>
          </p:cNvSpPr>
          <p:nvPr>
            <p:ph type="body" idx="1"/>
          </p:nvPr>
        </p:nvSpPr>
        <p:spPr>
          <a:xfrm>
            <a:off x="1981200" y="2514600"/>
            <a:ext cx="7162800" cy="4343400"/>
          </a:xfrm>
        </p:spPr>
        <p:txBody>
          <a:bodyPr/>
          <a:lstStyle/>
          <a:p>
            <a:pPr>
              <a:lnSpc>
                <a:spcPct val="90000"/>
              </a:lnSpc>
            </a:pPr>
            <a:r>
              <a:rPr lang="th-TH" sz="2800" smtClean="0"/>
              <a:t>ถ้าไม่มีการประเมินแล้วคนจะตั้งใจทำงานไหม</a:t>
            </a:r>
            <a:r>
              <a:rPr lang="en-US" sz="2800" smtClean="0">
                <a:cs typeface="Cordia New" pitchFamily="34" charset="-34"/>
              </a:rPr>
              <a:t>? </a:t>
            </a:r>
          </a:p>
          <a:p>
            <a:pPr>
              <a:lnSpc>
                <a:spcPct val="90000"/>
              </a:lnSpc>
              <a:buFontTx/>
              <a:buNone/>
            </a:pPr>
            <a:r>
              <a:rPr lang="th-TH" b="1" smtClean="0">
                <a:solidFill>
                  <a:srgbClr val="00FF00"/>
                </a:solidFill>
              </a:rPr>
              <a:t>ทราบได้อย่างไรว่าผลงานบรรลุเป้าหมาย</a:t>
            </a:r>
            <a:r>
              <a:rPr lang="en-US" b="1" smtClean="0">
                <a:solidFill>
                  <a:srgbClr val="00FF00"/>
                </a:solidFill>
                <a:cs typeface="Cordia New" pitchFamily="34" charset="-34"/>
              </a:rPr>
              <a:t>?</a:t>
            </a:r>
          </a:p>
          <a:p>
            <a:pPr>
              <a:lnSpc>
                <a:spcPct val="90000"/>
              </a:lnSpc>
            </a:pPr>
            <a:r>
              <a:rPr lang="th-TH" sz="2800" smtClean="0"/>
              <a:t>ถ้าไม่มีการสอบแล้วผู้เรียนจะตั้งใจเรียนไหม</a:t>
            </a:r>
            <a:r>
              <a:rPr lang="en-US" sz="2800" smtClean="0">
                <a:cs typeface="Cordia New" pitchFamily="34" charset="-34"/>
              </a:rPr>
              <a:t>? </a:t>
            </a:r>
          </a:p>
          <a:p>
            <a:pPr>
              <a:lnSpc>
                <a:spcPct val="90000"/>
              </a:lnSpc>
              <a:buFontTx/>
              <a:buNone/>
            </a:pPr>
            <a:r>
              <a:rPr lang="th-TH" b="1" smtClean="0">
                <a:solidFill>
                  <a:srgbClr val="00FF00"/>
                </a:solidFill>
              </a:rPr>
              <a:t>ทราบได้อย่างไรว่าผู้เรียนมีความรู้</a:t>
            </a:r>
            <a:r>
              <a:rPr lang="en-US" b="1" smtClean="0">
                <a:solidFill>
                  <a:srgbClr val="00FF00"/>
                </a:solidFill>
                <a:cs typeface="Cordia New" pitchFamily="34" charset="-34"/>
              </a:rPr>
              <a:t>?</a:t>
            </a:r>
          </a:p>
          <a:p>
            <a:pPr>
              <a:lnSpc>
                <a:spcPct val="90000"/>
              </a:lnSpc>
            </a:pPr>
            <a:r>
              <a:rPr lang="th-TH" sz="2800" smtClean="0"/>
              <a:t>ถ้าไม่มีการประเมินการสอน</a:t>
            </a:r>
            <a:r>
              <a:rPr lang="en-US" sz="2800" smtClean="0">
                <a:cs typeface="Cordia New" pitchFamily="34" charset="-34"/>
              </a:rPr>
              <a:t> </a:t>
            </a:r>
            <a:r>
              <a:rPr lang="th-TH" sz="2800" smtClean="0"/>
              <a:t>แล้วผู้สอนจะตั้งใจสอนไหม</a:t>
            </a:r>
            <a:r>
              <a:rPr lang="en-US" sz="2800" smtClean="0">
                <a:cs typeface="Cordia New" pitchFamily="34" charset="-34"/>
              </a:rPr>
              <a:t>?</a:t>
            </a:r>
          </a:p>
          <a:p>
            <a:pPr>
              <a:lnSpc>
                <a:spcPct val="90000"/>
              </a:lnSpc>
              <a:buFontTx/>
              <a:buNone/>
            </a:pPr>
            <a:r>
              <a:rPr lang="th-TH" b="1" smtClean="0">
                <a:solidFill>
                  <a:srgbClr val="00FF00"/>
                </a:solidFill>
              </a:rPr>
              <a:t>ทราบได้อย่างไรว่าผู้สอนมีความสามารถในการสอน</a:t>
            </a:r>
            <a:r>
              <a:rPr lang="en-US" b="1" smtClean="0">
                <a:solidFill>
                  <a:srgbClr val="00FF00"/>
                </a:solidFill>
                <a:cs typeface="Cordia New" pitchFamily="34" charset="-34"/>
              </a:rPr>
              <a:t>?</a:t>
            </a:r>
          </a:p>
          <a:p>
            <a:pPr>
              <a:lnSpc>
                <a:spcPct val="90000"/>
              </a:lnSpc>
            </a:pPr>
            <a:r>
              <a:rPr lang="th-TH" sz="2800" smtClean="0"/>
              <a:t>ถ้าไม่มีเป้าหมายและทิศทาง</a:t>
            </a:r>
            <a:r>
              <a:rPr lang="en-US" sz="2800" smtClean="0">
                <a:cs typeface="Cordia New" pitchFamily="34" charset="-34"/>
              </a:rPr>
              <a:t> </a:t>
            </a:r>
            <a:r>
              <a:rPr lang="th-TH" sz="2800" smtClean="0"/>
              <a:t>จะเดินทางถึงสถานที่ที่ต้องการได้ไหม</a:t>
            </a:r>
            <a:r>
              <a:rPr lang="en-US" sz="2800" smtClean="0">
                <a:cs typeface="Cordia New" pitchFamily="34" charset="-34"/>
              </a:rPr>
              <a:t>?</a:t>
            </a:r>
          </a:p>
          <a:p>
            <a:pPr>
              <a:lnSpc>
                <a:spcPct val="90000"/>
              </a:lnSpc>
              <a:buFontTx/>
              <a:buNone/>
            </a:pPr>
            <a:r>
              <a:rPr lang="th-TH" b="1" smtClean="0">
                <a:solidFill>
                  <a:srgbClr val="00FF00"/>
                </a:solidFill>
              </a:rPr>
              <a:t>ทราบได้อย่างไรว่าเดินทางถึงสถานที่ที่ต้องการแล้ว</a:t>
            </a:r>
            <a:r>
              <a:rPr lang="en-US" b="1" smtClean="0">
                <a:solidFill>
                  <a:srgbClr val="00FF00"/>
                </a:solidFill>
                <a:cs typeface="Cordia New" pitchFamily="34" charset="-34"/>
              </a:rPr>
              <a:t>?</a:t>
            </a:r>
            <a:r>
              <a:rPr lang="en-US" b="1" smtClean="0">
                <a:solidFill>
                  <a:srgbClr val="00FF00"/>
                </a:solidFill>
              </a:rPr>
              <a:t> </a:t>
            </a:r>
            <a:endParaRPr lang="th-TH" b="1" smtClean="0">
              <a:solidFill>
                <a:srgbClr val="00FF00"/>
              </a:solidFill>
            </a:endParaRPr>
          </a:p>
        </p:txBody>
      </p:sp>
      <p:pic>
        <p:nvPicPr>
          <p:cNvPr id="9220" name="Picture 4100" descr="pe01561_"/>
          <p:cNvPicPr>
            <a:picLocks noChangeAspect="1" noChangeArrowheads="1"/>
          </p:cNvPicPr>
          <p:nvPr/>
        </p:nvPicPr>
        <p:blipFill>
          <a:blip r:embed="rId3" cstate="print"/>
          <a:srcRect/>
          <a:stretch>
            <a:fillRect/>
          </a:stretch>
        </p:blipFill>
        <p:spPr bwMode="auto">
          <a:xfrm>
            <a:off x="5867400" y="0"/>
            <a:ext cx="3276600" cy="2174875"/>
          </a:xfrm>
          <a:prstGeom prst="rect">
            <a:avLst/>
          </a:prstGeom>
          <a:noFill/>
          <a:ln w="9525">
            <a:noFill/>
            <a:miter lim="800000"/>
            <a:headEnd/>
            <a:tailEnd/>
          </a:ln>
        </p:spPr>
      </p:pic>
      <p:pic>
        <p:nvPicPr>
          <p:cNvPr id="9221" name="Picture 4101" descr="bd07175_"/>
          <p:cNvPicPr>
            <a:picLocks noChangeAspect="1" noChangeArrowheads="1"/>
          </p:cNvPicPr>
          <p:nvPr/>
        </p:nvPicPr>
        <p:blipFill>
          <a:blip r:embed="rId4" cstate="print"/>
          <a:srcRect/>
          <a:stretch>
            <a:fillRect/>
          </a:stretch>
        </p:blipFill>
        <p:spPr bwMode="auto">
          <a:xfrm>
            <a:off x="0" y="5410200"/>
            <a:ext cx="2057400" cy="1360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914400" y="685800"/>
            <a:ext cx="7391400" cy="711200"/>
          </a:xfrm>
          <a:prstGeom prst="rect">
            <a:avLst/>
          </a:prstGeom>
          <a:solidFill>
            <a:srgbClr val="FFFF00"/>
          </a:solidFill>
          <a:ln w="9525">
            <a:solidFill>
              <a:srgbClr val="FFFF00"/>
            </a:solidFill>
            <a:miter lim="800000"/>
            <a:headEnd/>
            <a:tailEnd/>
          </a:ln>
        </p:spPr>
        <p:txBody>
          <a:bodyPr>
            <a:spAutoFit/>
          </a:bodyPr>
          <a:lstStyle/>
          <a:p>
            <a:r>
              <a:rPr lang="th-TH" sz="4000">
                <a:solidFill>
                  <a:schemeClr val="bg1"/>
                </a:solidFill>
              </a:rPr>
              <a:t>ตัวอย่างการวางแผนตรวจเยี่ยม (เยี่ยมชม</a:t>
            </a:r>
            <a:r>
              <a:rPr lang="en-US" sz="4000">
                <a:solidFill>
                  <a:schemeClr val="bg1"/>
                </a:solidFill>
              </a:rPr>
              <a:t>+</a:t>
            </a:r>
            <a:r>
              <a:rPr lang="th-TH" sz="4000">
                <a:solidFill>
                  <a:schemeClr val="bg1"/>
                </a:solidFill>
              </a:rPr>
              <a:t>เก็บข้อมูล)</a:t>
            </a:r>
            <a:endParaRPr lang="th-TH">
              <a:solidFill>
                <a:srgbClr val="FF3300"/>
              </a:solidFill>
            </a:endParaRPr>
          </a:p>
        </p:txBody>
      </p:sp>
      <p:sp>
        <p:nvSpPr>
          <p:cNvPr id="44035" name="Rectangle 5"/>
          <p:cNvSpPr>
            <a:spLocks noChangeArrowheads="1"/>
          </p:cNvSpPr>
          <p:nvPr/>
        </p:nvSpPr>
        <p:spPr bwMode="auto">
          <a:xfrm>
            <a:off x="1371600" y="2057400"/>
            <a:ext cx="1487488" cy="579438"/>
          </a:xfrm>
          <a:prstGeom prst="rect">
            <a:avLst/>
          </a:prstGeom>
          <a:noFill/>
          <a:ln w="9525">
            <a:noFill/>
            <a:miter lim="800000"/>
            <a:headEnd/>
            <a:tailEnd/>
          </a:ln>
        </p:spPr>
        <p:txBody>
          <a:bodyPr wrap="none">
            <a:spAutoFit/>
          </a:bodyPr>
          <a:lstStyle/>
          <a:p>
            <a:pPr algn="l"/>
            <a:r>
              <a:rPr lang="en-US" b="0"/>
              <a:t>2. </a:t>
            </a:r>
            <a:r>
              <a:rPr lang="th-TH" b="0"/>
              <a:t>คณาจารย์</a:t>
            </a:r>
            <a:endParaRPr lang="en-US" b="0"/>
          </a:p>
        </p:txBody>
      </p:sp>
      <p:sp>
        <p:nvSpPr>
          <p:cNvPr id="44036" name="Rectangle 6"/>
          <p:cNvSpPr>
            <a:spLocks noChangeArrowheads="1"/>
          </p:cNvSpPr>
          <p:nvPr/>
        </p:nvSpPr>
        <p:spPr bwMode="auto">
          <a:xfrm>
            <a:off x="1371600" y="2590800"/>
            <a:ext cx="2911475" cy="579438"/>
          </a:xfrm>
          <a:prstGeom prst="rect">
            <a:avLst/>
          </a:prstGeom>
          <a:noFill/>
          <a:ln w="9525">
            <a:noFill/>
            <a:miter lim="800000"/>
            <a:headEnd/>
            <a:tailEnd/>
          </a:ln>
        </p:spPr>
        <p:txBody>
          <a:bodyPr wrap="none">
            <a:spAutoFit/>
          </a:bodyPr>
          <a:lstStyle/>
          <a:p>
            <a:pPr algn="l"/>
            <a:r>
              <a:rPr lang="en-US" b="0"/>
              <a:t>3. บุคลากรสาย</a:t>
            </a:r>
            <a:r>
              <a:rPr lang="th-TH" b="0"/>
              <a:t>สนับสนุน</a:t>
            </a:r>
          </a:p>
        </p:txBody>
      </p:sp>
      <p:sp>
        <p:nvSpPr>
          <p:cNvPr id="44037" name="Rectangle 7"/>
          <p:cNvSpPr>
            <a:spLocks noChangeArrowheads="1"/>
          </p:cNvSpPr>
          <p:nvPr/>
        </p:nvSpPr>
        <p:spPr bwMode="auto">
          <a:xfrm>
            <a:off x="1371600" y="3124200"/>
            <a:ext cx="3151188" cy="579438"/>
          </a:xfrm>
          <a:prstGeom prst="rect">
            <a:avLst/>
          </a:prstGeom>
          <a:noFill/>
          <a:ln w="9525">
            <a:noFill/>
            <a:miter lim="800000"/>
            <a:headEnd/>
            <a:tailEnd/>
          </a:ln>
        </p:spPr>
        <p:txBody>
          <a:bodyPr wrap="none">
            <a:spAutoFit/>
          </a:bodyPr>
          <a:lstStyle/>
          <a:p>
            <a:pPr algn="l"/>
            <a:r>
              <a:rPr lang="en-US" b="0"/>
              <a:t>4. คณะกรรมการที่เกี่ยวข้อง</a:t>
            </a:r>
          </a:p>
        </p:txBody>
      </p:sp>
      <p:sp>
        <p:nvSpPr>
          <p:cNvPr id="44038" name="Rectangle 8"/>
          <p:cNvSpPr>
            <a:spLocks noChangeArrowheads="1"/>
          </p:cNvSpPr>
          <p:nvPr/>
        </p:nvSpPr>
        <p:spPr bwMode="auto">
          <a:xfrm>
            <a:off x="1371600" y="3657600"/>
            <a:ext cx="7223125" cy="1066800"/>
          </a:xfrm>
          <a:prstGeom prst="rect">
            <a:avLst/>
          </a:prstGeom>
          <a:noFill/>
          <a:ln w="9525">
            <a:noFill/>
            <a:miter lim="800000"/>
            <a:headEnd/>
            <a:tailEnd/>
          </a:ln>
        </p:spPr>
        <p:txBody>
          <a:bodyPr wrap="none">
            <a:spAutoFit/>
          </a:bodyPr>
          <a:lstStyle/>
          <a:p>
            <a:pPr algn="l"/>
            <a:r>
              <a:rPr lang="en-US" b="0"/>
              <a:t>5. ภาควิชา, สาขา, สำนักงาน, กลุ่มงาน- </a:t>
            </a:r>
            <a:r>
              <a:rPr lang="th-TH" b="0"/>
              <a:t>ด้านการเรียนการสอน</a:t>
            </a:r>
          </a:p>
          <a:p>
            <a:pPr algn="l"/>
            <a:r>
              <a:rPr lang="th-TH" b="0"/>
              <a:t>    </a:t>
            </a:r>
            <a:r>
              <a:rPr lang="en-US" b="0"/>
              <a:t>หน่วยงานสนับสนุน</a:t>
            </a:r>
            <a:r>
              <a:rPr lang="th-TH" b="0"/>
              <a:t> เช่น เลขานุการ, การเงิน, โสตทัศนูปกรณ์  </a:t>
            </a:r>
          </a:p>
        </p:txBody>
      </p:sp>
      <p:sp>
        <p:nvSpPr>
          <p:cNvPr id="44039" name="Rectangle 9"/>
          <p:cNvSpPr>
            <a:spLocks noChangeArrowheads="1"/>
          </p:cNvSpPr>
          <p:nvPr/>
        </p:nvSpPr>
        <p:spPr bwMode="auto">
          <a:xfrm>
            <a:off x="1371600" y="4648200"/>
            <a:ext cx="2255838" cy="579438"/>
          </a:xfrm>
          <a:prstGeom prst="rect">
            <a:avLst/>
          </a:prstGeom>
          <a:noFill/>
          <a:ln w="9525">
            <a:noFill/>
            <a:miter lim="800000"/>
            <a:headEnd/>
            <a:tailEnd/>
          </a:ln>
        </p:spPr>
        <p:txBody>
          <a:bodyPr wrap="none">
            <a:spAutoFit/>
          </a:bodyPr>
          <a:lstStyle/>
          <a:p>
            <a:pPr algn="l"/>
            <a:r>
              <a:rPr lang="en-US" b="0"/>
              <a:t>6. นักศึกษาปัจจุบัน</a:t>
            </a:r>
          </a:p>
        </p:txBody>
      </p:sp>
      <p:sp>
        <p:nvSpPr>
          <p:cNvPr id="44040" name="Rectangle 10"/>
          <p:cNvSpPr>
            <a:spLocks noChangeArrowheads="1"/>
          </p:cNvSpPr>
          <p:nvPr/>
        </p:nvSpPr>
        <p:spPr bwMode="auto">
          <a:xfrm>
            <a:off x="1371600" y="5181600"/>
            <a:ext cx="1274763" cy="579438"/>
          </a:xfrm>
          <a:prstGeom prst="rect">
            <a:avLst/>
          </a:prstGeom>
          <a:noFill/>
          <a:ln w="9525">
            <a:noFill/>
            <a:miter lim="800000"/>
            <a:headEnd/>
            <a:tailEnd/>
          </a:ln>
        </p:spPr>
        <p:txBody>
          <a:bodyPr wrap="none">
            <a:spAutoFit/>
          </a:bodyPr>
          <a:lstStyle/>
          <a:p>
            <a:pPr algn="l"/>
            <a:r>
              <a:rPr lang="en-US" b="0"/>
              <a:t>7. ศิษย์เก่า</a:t>
            </a:r>
          </a:p>
        </p:txBody>
      </p:sp>
      <p:sp>
        <p:nvSpPr>
          <p:cNvPr id="44041" name="Rectangle 11"/>
          <p:cNvSpPr>
            <a:spLocks noChangeArrowheads="1"/>
          </p:cNvSpPr>
          <p:nvPr/>
        </p:nvSpPr>
        <p:spPr bwMode="auto">
          <a:xfrm>
            <a:off x="1389063" y="5638800"/>
            <a:ext cx="3259137" cy="579438"/>
          </a:xfrm>
          <a:prstGeom prst="rect">
            <a:avLst/>
          </a:prstGeom>
          <a:noFill/>
          <a:ln w="9525">
            <a:noFill/>
            <a:miter lim="800000"/>
            <a:headEnd/>
            <a:tailEnd/>
          </a:ln>
        </p:spPr>
        <p:txBody>
          <a:bodyPr wrap="none">
            <a:spAutoFit/>
          </a:bodyPr>
          <a:lstStyle/>
          <a:p>
            <a:pPr algn="l"/>
            <a:r>
              <a:rPr lang="en-US" b="0"/>
              <a:t>8. </a:t>
            </a:r>
            <a:r>
              <a:rPr lang="th-TH" b="0"/>
              <a:t>ผู้ใช้บัณฑิตและผู้เกี่ยวข้อง</a:t>
            </a:r>
          </a:p>
        </p:txBody>
      </p:sp>
      <p:sp>
        <p:nvSpPr>
          <p:cNvPr id="44042" name="Rectangle 12"/>
          <p:cNvSpPr>
            <a:spLocks noChangeArrowheads="1"/>
          </p:cNvSpPr>
          <p:nvPr/>
        </p:nvSpPr>
        <p:spPr bwMode="auto">
          <a:xfrm>
            <a:off x="1431925" y="6172200"/>
            <a:ext cx="5502275" cy="1066800"/>
          </a:xfrm>
          <a:prstGeom prst="rect">
            <a:avLst/>
          </a:prstGeom>
          <a:noFill/>
          <a:ln w="9525">
            <a:noFill/>
            <a:miter lim="800000"/>
            <a:headEnd/>
            <a:tailEnd/>
          </a:ln>
        </p:spPr>
        <p:txBody>
          <a:bodyPr wrap="none">
            <a:spAutoFit/>
          </a:bodyPr>
          <a:lstStyle/>
          <a:p>
            <a:pPr algn="l"/>
            <a:r>
              <a:rPr lang="en-US" b="0"/>
              <a:t>9</a:t>
            </a:r>
            <a:r>
              <a:rPr lang="th-TH" b="0"/>
              <a:t>.</a:t>
            </a:r>
            <a:r>
              <a:rPr lang="en-US" b="0"/>
              <a:t> สถานที่เรียน, ห้องปฏิบัติการ, หอพัก, ห้องสมุด</a:t>
            </a:r>
            <a:endParaRPr lang="th-TH" b="0"/>
          </a:p>
          <a:p>
            <a:pPr algn="l"/>
            <a:endParaRPr lang="th-TH" b="0"/>
          </a:p>
        </p:txBody>
      </p:sp>
      <p:sp>
        <p:nvSpPr>
          <p:cNvPr id="44043" name="Rectangle 13"/>
          <p:cNvSpPr>
            <a:spLocks noChangeArrowheads="1"/>
          </p:cNvSpPr>
          <p:nvPr/>
        </p:nvSpPr>
        <p:spPr bwMode="auto">
          <a:xfrm>
            <a:off x="1371600" y="1600200"/>
            <a:ext cx="3067050" cy="579438"/>
          </a:xfrm>
          <a:prstGeom prst="rect">
            <a:avLst/>
          </a:prstGeom>
          <a:noFill/>
          <a:ln w="9525">
            <a:noFill/>
            <a:miter lim="800000"/>
            <a:headEnd/>
            <a:tailEnd/>
          </a:ln>
        </p:spPr>
        <p:txBody>
          <a:bodyPr wrap="none">
            <a:spAutoFit/>
          </a:bodyPr>
          <a:lstStyle/>
          <a:p>
            <a:pPr algn="l"/>
            <a:r>
              <a:rPr lang="en-US" b="0"/>
              <a:t>1. </a:t>
            </a:r>
            <a:r>
              <a:rPr lang="th-TH" b="0"/>
              <a:t>ผู้บริหาร, ทีมงานบริหาร</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39999">
              <a:srgbClr val="0A128C"/>
            </a:gs>
            <a:gs pos="70000">
              <a:srgbClr val="181CC7"/>
            </a:gs>
            <a:gs pos="88000">
              <a:srgbClr val="7005D4"/>
            </a:gs>
            <a:gs pos="100000">
              <a:srgbClr val="8C3D91"/>
            </a:gs>
          </a:gsLst>
          <a:lin ang="5400000" scaled="1"/>
        </a:gradFill>
        <a:effectLst/>
      </p:bgPr>
    </p:bg>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04800" y="1600200"/>
            <a:ext cx="8534400" cy="3581400"/>
          </a:xfrm>
          <a:prstGeom prst="rect">
            <a:avLst/>
          </a:prstGeom>
          <a:solidFill>
            <a:srgbClr val="FF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flatTx/>
          </a:bodyPr>
          <a:lstStyle/>
          <a:p>
            <a:r>
              <a:rPr lang="th-TH" sz="11700">
                <a:solidFill>
                  <a:schemeClr val="bg1"/>
                </a:solidFill>
              </a:rPr>
              <a:t>เทคนิคและวิธีการ</a:t>
            </a:r>
          </a:p>
          <a:p>
            <a:r>
              <a:rPr lang="th-TH" sz="9600">
                <a:solidFill>
                  <a:schemeClr val="bg1"/>
                </a:solidFill>
              </a:rPr>
              <a:t> ทำหน้าที่เป็นเลขานุการ</a:t>
            </a:r>
            <a:endParaRPr lang="th-TH" sz="7200">
              <a:solidFill>
                <a:schemeClr val="bg1"/>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81000" y="1219200"/>
            <a:ext cx="8763000" cy="4930775"/>
          </a:xfrm>
          <a:prstGeom prst="rect">
            <a:avLst/>
          </a:prstGeom>
          <a:noFill/>
          <a:ln w="12700">
            <a:noFill/>
            <a:miter lim="800000"/>
            <a:headEnd type="none" w="sm" len="sm"/>
            <a:tailEnd type="none" w="sm" len="sm"/>
          </a:ln>
        </p:spPr>
        <p:txBody>
          <a:bodyPr>
            <a:spAutoFit/>
          </a:bodyPr>
          <a:lstStyle/>
          <a:p>
            <a:pPr algn="l">
              <a:spcBef>
                <a:spcPct val="50000"/>
              </a:spcBef>
            </a:pPr>
            <a:r>
              <a:rPr lang="th-TH" sz="6000" u="sng">
                <a:solidFill>
                  <a:srgbClr val="FFFFFF"/>
                </a:solidFill>
              </a:rPr>
              <a:t>การเตรียมความพร้อมของ </a:t>
            </a:r>
            <a:r>
              <a:rPr lang="th-TH" sz="6000" u="sng">
                <a:solidFill>
                  <a:srgbClr val="FFFFFF"/>
                </a:solidFill>
                <a:latin typeface="Times New Roman" pitchFamily="18" charset="0"/>
                <a:cs typeface="Cordia New" pitchFamily="34" charset="-34"/>
              </a:rPr>
              <a:t>เลขานุการ</a:t>
            </a:r>
            <a:r>
              <a:rPr lang="th-TH" sz="6000">
                <a:solidFill>
                  <a:srgbClr val="FFFFFF"/>
                </a:solidFill>
                <a:latin typeface="Times New Roman" pitchFamily="18" charset="0"/>
                <a:cs typeface="Cordia New" pitchFamily="34" charset="-34"/>
              </a:rPr>
              <a:t>	</a:t>
            </a:r>
            <a:endParaRPr lang="th-TH" sz="3600" b="0"/>
          </a:p>
          <a:p>
            <a:pPr lvl="4" algn="l">
              <a:lnSpc>
                <a:spcPct val="80000"/>
              </a:lnSpc>
              <a:spcBef>
                <a:spcPct val="50000"/>
              </a:spcBef>
              <a:buFontTx/>
              <a:buChar char="•"/>
            </a:pPr>
            <a:r>
              <a:rPr lang="th-TH" sz="6600" b="0">
                <a:solidFill>
                  <a:srgbClr val="FFFF00"/>
                </a:solidFill>
              </a:rPr>
              <a:t> ความรู้</a:t>
            </a:r>
          </a:p>
          <a:p>
            <a:pPr lvl="4" algn="l">
              <a:lnSpc>
                <a:spcPct val="80000"/>
              </a:lnSpc>
              <a:spcBef>
                <a:spcPct val="50000"/>
              </a:spcBef>
              <a:buFontTx/>
              <a:buChar char="•"/>
            </a:pPr>
            <a:r>
              <a:rPr lang="th-TH" sz="6600" b="0">
                <a:solidFill>
                  <a:srgbClr val="FFFF00"/>
                </a:solidFill>
              </a:rPr>
              <a:t> ทักษะ</a:t>
            </a:r>
          </a:p>
          <a:p>
            <a:pPr lvl="4" algn="l">
              <a:lnSpc>
                <a:spcPct val="80000"/>
              </a:lnSpc>
              <a:spcBef>
                <a:spcPct val="50000"/>
              </a:spcBef>
              <a:buFontTx/>
              <a:buChar char="•"/>
            </a:pPr>
            <a:r>
              <a:rPr lang="th-TH" sz="6600" b="0">
                <a:solidFill>
                  <a:srgbClr val="FFFF00"/>
                </a:solidFill>
              </a:rPr>
              <a:t> จรรยาบรรณ</a:t>
            </a:r>
            <a:endParaRPr lang="th-TH" sz="6600" b="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09600" y="762000"/>
            <a:ext cx="7772400" cy="1143000"/>
          </a:xfrm>
        </p:spPr>
        <p:txBody>
          <a:bodyPr/>
          <a:lstStyle/>
          <a:p>
            <a:pPr algn="ctr"/>
            <a:r>
              <a:rPr lang="th-TH" sz="8000" b="1" smtClean="0"/>
              <a:t>เทคนิค </a:t>
            </a:r>
            <a:endParaRPr lang="th-TH" sz="4800" smtClean="0"/>
          </a:p>
        </p:txBody>
      </p:sp>
      <p:sp>
        <p:nvSpPr>
          <p:cNvPr id="47107" name="Text Box 3"/>
          <p:cNvSpPr txBox="1">
            <a:spLocks noChangeArrowheads="1"/>
          </p:cNvSpPr>
          <p:nvPr/>
        </p:nvSpPr>
        <p:spPr bwMode="auto">
          <a:xfrm>
            <a:off x="428625" y="1571625"/>
            <a:ext cx="8215313" cy="4524375"/>
          </a:xfrm>
          <a:prstGeom prst="rect">
            <a:avLst/>
          </a:prstGeom>
          <a:noFill/>
          <a:ln w="12700">
            <a:noFill/>
            <a:miter lim="800000"/>
            <a:headEnd type="none" w="sm" len="sm"/>
            <a:tailEnd type="none" w="sm" len="sm"/>
          </a:ln>
        </p:spPr>
        <p:txBody>
          <a:bodyPr>
            <a:spAutoFit/>
          </a:bodyPr>
          <a:lstStyle/>
          <a:p>
            <a:pPr algn="l"/>
            <a:r>
              <a:rPr lang="th-TH" sz="4800" b="0"/>
              <a:t>1. ทักษะ/ศิลปะในการอ่าน</a:t>
            </a:r>
          </a:p>
          <a:p>
            <a:pPr algn="l"/>
            <a:r>
              <a:rPr lang="th-TH" sz="4800" b="0"/>
              <a:t>2. ทักษะ/ศิลปะในการฟัง</a:t>
            </a:r>
          </a:p>
          <a:p>
            <a:pPr algn="l"/>
            <a:r>
              <a:rPr lang="th-TH" sz="4800" b="0"/>
              <a:t>3. ทักษะ/ศิลปะในการสังเกต</a:t>
            </a:r>
          </a:p>
          <a:p>
            <a:pPr algn="l"/>
            <a:r>
              <a:rPr lang="th-TH" sz="4800" b="0"/>
              <a:t>4. ทักษะ/ศิลปะในการบันทึกและการเขียนรายงาน</a:t>
            </a:r>
          </a:p>
          <a:p>
            <a:pPr algn="l"/>
            <a:r>
              <a:rPr lang="th-TH" sz="4800" b="0"/>
              <a:t>5. ทักษะ/ศิลปะในการหาข้อมูล/เอกสารเพิ่ม</a:t>
            </a:r>
          </a:p>
          <a:p>
            <a:pPr algn="l"/>
            <a:r>
              <a:rPr lang="en-US" sz="4800" b="0"/>
              <a:t>6. </a:t>
            </a:r>
            <a:r>
              <a:rPr lang="th-TH" sz="4800" b="0"/>
              <a:t>ทักษะ/ศิลปะในการเขียนรายงาน</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39999">
              <a:srgbClr val="0A128C"/>
            </a:gs>
            <a:gs pos="70000">
              <a:srgbClr val="181CC7"/>
            </a:gs>
            <a:gs pos="88000">
              <a:srgbClr val="7005D4"/>
            </a:gs>
            <a:gs pos="100000">
              <a:srgbClr val="8C3D91"/>
            </a:gs>
          </a:gsLst>
          <a:lin ang="5400000" scaled="1"/>
        </a:gradFill>
        <a:effectLst/>
      </p:bgPr>
    </p:bg>
    <p:spTree>
      <p:nvGrpSpPr>
        <p:cNvPr id="1" name=""/>
        <p:cNvGrpSpPr/>
        <p:nvPr/>
      </p:nvGrpSpPr>
      <p:grpSpPr>
        <a:xfrm>
          <a:off x="0" y="0"/>
          <a:ext cx="0" cy="0"/>
          <a:chOff x="0" y="0"/>
          <a:chExt cx="0" cy="0"/>
        </a:xfrm>
      </p:grpSpPr>
      <p:sp>
        <p:nvSpPr>
          <p:cNvPr id="595970" name="Text Box 2"/>
          <p:cNvSpPr txBox="1">
            <a:spLocks noChangeArrowheads="1"/>
          </p:cNvSpPr>
          <p:nvPr/>
        </p:nvSpPr>
        <p:spPr bwMode="auto">
          <a:xfrm>
            <a:off x="533400" y="228600"/>
            <a:ext cx="6248400" cy="914400"/>
          </a:xfrm>
          <a:prstGeom prst="rect">
            <a:avLst/>
          </a:prstGeom>
          <a:noFill/>
          <a:ln w="9525">
            <a:noFill/>
            <a:miter lim="800000"/>
            <a:headEnd/>
            <a:tailEnd/>
          </a:ln>
        </p:spPr>
        <p:txBody>
          <a:bodyPr>
            <a:spAutoFit/>
          </a:bodyPr>
          <a:lstStyle/>
          <a:p>
            <a:pPr lvl="3" algn="l"/>
            <a:r>
              <a:rPr lang="th-TH" sz="3600">
                <a:solidFill>
                  <a:srgbClr val="FFFF00"/>
                </a:solidFill>
                <a:latin typeface="Cordia New" pitchFamily="34" charset="-34"/>
                <a:cs typeface="Cordia New" pitchFamily="34" charset="-34"/>
              </a:rPr>
              <a:t>    </a:t>
            </a:r>
            <a:r>
              <a:rPr lang="th-TH" sz="5400">
                <a:solidFill>
                  <a:srgbClr val="FFFF00"/>
                </a:solidFill>
                <a:latin typeface="Cordia New" pitchFamily="34" charset="-34"/>
                <a:cs typeface="Cordia New" pitchFamily="34" charset="-34"/>
              </a:rPr>
              <a:t>เทคนิคการอ่าน </a:t>
            </a:r>
            <a:r>
              <a:rPr lang="en-US" sz="5400">
                <a:solidFill>
                  <a:srgbClr val="FFFF00"/>
                </a:solidFill>
                <a:latin typeface="Cordia New" pitchFamily="34" charset="-34"/>
                <a:cs typeface="Cordia New" pitchFamily="34" charset="-34"/>
              </a:rPr>
              <a:t>SAR</a:t>
            </a:r>
            <a:endParaRPr lang="th-TH" sz="5400">
              <a:solidFill>
                <a:srgbClr val="FFFF00"/>
              </a:solidFill>
              <a:latin typeface="Cordia New" pitchFamily="34" charset="-34"/>
              <a:cs typeface="Cordia New" pitchFamily="34" charset="-34"/>
            </a:endParaRPr>
          </a:p>
        </p:txBody>
      </p:sp>
      <p:grpSp>
        <p:nvGrpSpPr>
          <p:cNvPr id="48131" name="Group 3"/>
          <p:cNvGrpSpPr>
            <a:grpSpLocks/>
          </p:cNvGrpSpPr>
          <p:nvPr/>
        </p:nvGrpSpPr>
        <p:grpSpPr bwMode="auto">
          <a:xfrm>
            <a:off x="609600" y="914400"/>
            <a:ext cx="6805613" cy="4624388"/>
            <a:chOff x="1291" y="804"/>
            <a:chExt cx="3633" cy="1811"/>
          </a:xfrm>
        </p:grpSpPr>
        <p:sp>
          <p:nvSpPr>
            <p:cNvPr id="48133" name="Rectangle 4"/>
            <p:cNvSpPr>
              <a:spLocks noChangeArrowheads="1"/>
            </p:cNvSpPr>
            <p:nvPr/>
          </p:nvSpPr>
          <p:spPr bwMode="auto">
            <a:xfrm>
              <a:off x="1291" y="2340"/>
              <a:ext cx="1070" cy="275"/>
            </a:xfrm>
            <a:prstGeom prst="rect">
              <a:avLst/>
            </a:prstGeom>
            <a:noFill/>
            <a:ln w="9525">
              <a:noFill/>
              <a:miter lim="800000"/>
              <a:headEnd/>
              <a:tailEnd/>
            </a:ln>
          </p:spPr>
          <p:txBody>
            <a:bodyPr wrap="none">
              <a:spAutoFit/>
            </a:bodyPr>
            <a:lstStyle/>
            <a:p>
              <a:pPr algn="l"/>
              <a:r>
                <a:rPr lang="en-US" sz="4000">
                  <a:latin typeface="Cordia New" pitchFamily="34" charset="-34"/>
                  <a:cs typeface="Cordia New" pitchFamily="34" charset="-34"/>
                </a:rPr>
                <a:t>6. Summary</a:t>
              </a:r>
            </a:p>
          </p:txBody>
        </p:sp>
        <p:sp>
          <p:nvSpPr>
            <p:cNvPr id="48134" name="Rectangle 5"/>
            <p:cNvSpPr>
              <a:spLocks noChangeArrowheads="1"/>
            </p:cNvSpPr>
            <p:nvPr/>
          </p:nvSpPr>
          <p:spPr bwMode="auto">
            <a:xfrm>
              <a:off x="1296" y="804"/>
              <a:ext cx="3628" cy="275"/>
            </a:xfrm>
            <a:prstGeom prst="rect">
              <a:avLst/>
            </a:prstGeom>
            <a:noFill/>
            <a:ln w="9525">
              <a:noFill/>
              <a:miter lim="800000"/>
              <a:headEnd/>
              <a:tailEnd/>
            </a:ln>
          </p:spPr>
          <p:txBody>
            <a:bodyPr wrap="none">
              <a:spAutoFit/>
            </a:bodyPr>
            <a:lstStyle/>
            <a:p>
              <a:pPr algn="l"/>
              <a:r>
                <a:rPr lang="th-TH" sz="4000">
                  <a:latin typeface="Cordia New" pitchFamily="34" charset="-34"/>
                  <a:cs typeface="Cordia New" pitchFamily="34" charset="-34"/>
                </a:rPr>
                <a:t>1. </a:t>
              </a:r>
              <a:r>
                <a:rPr lang="en-US" sz="4000">
                  <a:latin typeface="Cordia New" pitchFamily="34" charset="-34"/>
                  <a:cs typeface="Cordia New" pitchFamily="34" charset="-34"/>
                </a:rPr>
                <a:t>Scan SAR </a:t>
              </a:r>
              <a:r>
                <a:rPr lang="th-TH" sz="4000">
                  <a:latin typeface="Cordia New" pitchFamily="34" charset="-34"/>
                  <a:cs typeface="Cordia New" pitchFamily="34" charset="-34"/>
                </a:rPr>
                <a:t>ทั้งเล่ม และ</a:t>
              </a:r>
              <a:r>
                <a:rPr lang="en-US" sz="4000">
                  <a:latin typeface="Cordia New" pitchFamily="34" charset="-34"/>
                  <a:cs typeface="Cordia New" pitchFamily="34" charset="-34"/>
                </a:rPr>
                <a:t> Common data set</a:t>
              </a:r>
              <a:endParaRPr lang="th-TH" sz="4000">
                <a:latin typeface="Cordia New" pitchFamily="34" charset="-34"/>
                <a:cs typeface="Cordia New" pitchFamily="34" charset="-34"/>
              </a:endParaRPr>
            </a:p>
          </p:txBody>
        </p:sp>
        <p:sp>
          <p:nvSpPr>
            <p:cNvPr id="48135" name="Rectangle 6"/>
            <p:cNvSpPr>
              <a:spLocks noChangeArrowheads="1"/>
            </p:cNvSpPr>
            <p:nvPr/>
          </p:nvSpPr>
          <p:spPr bwMode="auto">
            <a:xfrm>
              <a:off x="1296" y="1100"/>
              <a:ext cx="3436" cy="275"/>
            </a:xfrm>
            <a:prstGeom prst="rect">
              <a:avLst/>
            </a:prstGeom>
            <a:noFill/>
            <a:ln w="9525">
              <a:noFill/>
              <a:miter lim="800000"/>
              <a:headEnd/>
              <a:tailEnd/>
            </a:ln>
          </p:spPr>
          <p:txBody>
            <a:bodyPr wrap="none">
              <a:spAutoFit/>
            </a:bodyPr>
            <a:lstStyle/>
            <a:p>
              <a:pPr algn="l"/>
              <a:r>
                <a:rPr lang="th-TH" sz="4000">
                  <a:latin typeface="Cordia New" pitchFamily="34" charset="-34"/>
                  <a:cs typeface="Cordia New" pitchFamily="34" charset="-34"/>
                </a:rPr>
                <a:t>2. จับประเด็นในภาพรวม</a:t>
              </a:r>
              <a:r>
                <a:rPr lang="en-US" sz="4000">
                  <a:latin typeface="Cordia New" pitchFamily="34" charset="-34"/>
                  <a:cs typeface="Cordia New" pitchFamily="34" charset="-34"/>
                </a:rPr>
                <a:t> - ระบบ, กลไก </a:t>
              </a:r>
              <a:r>
                <a:rPr lang="en-US" sz="4000">
                  <a:solidFill>
                    <a:srgbClr val="800000"/>
                  </a:solidFill>
                  <a:latin typeface="Cordia New" pitchFamily="34" charset="-34"/>
                  <a:cs typeface="Cordia New" pitchFamily="34" charset="-34"/>
                </a:rPr>
                <a:t> </a:t>
              </a:r>
              <a:endParaRPr lang="th-TH" sz="4000">
                <a:solidFill>
                  <a:srgbClr val="006600"/>
                </a:solidFill>
                <a:latin typeface="Cordia New" pitchFamily="34" charset="-34"/>
                <a:cs typeface="Cordia New" pitchFamily="34" charset="-34"/>
                <a:hlinkClick r:id="rId3" action="ppaction://hlinkfile"/>
              </a:endParaRPr>
            </a:p>
          </p:txBody>
        </p:sp>
        <p:sp>
          <p:nvSpPr>
            <p:cNvPr id="48136" name="Rectangle 7"/>
            <p:cNvSpPr>
              <a:spLocks noChangeArrowheads="1"/>
            </p:cNvSpPr>
            <p:nvPr/>
          </p:nvSpPr>
          <p:spPr bwMode="auto">
            <a:xfrm>
              <a:off x="1296" y="1427"/>
              <a:ext cx="2988" cy="275"/>
            </a:xfrm>
            <a:prstGeom prst="rect">
              <a:avLst/>
            </a:prstGeom>
            <a:noFill/>
            <a:ln w="9525">
              <a:noFill/>
              <a:miter lim="800000"/>
              <a:headEnd/>
              <a:tailEnd/>
            </a:ln>
          </p:spPr>
          <p:txBody>
            <a:bodyPr wrap="none">
              <a:spAutoFit/>
            </a:bodyPr>
            <a:lstStyle/>
            <a:p>
              <a:pPr algn="l"/>
              <a:r>
                <a:rPr lang="en-US" sz="4000">
                  <a:latin typeface="Cordia New" pitchFamily="34" charset="-34"/>
                  <a:cs typeface="Cordia New" pitchFamily="34" charset="-34"/>
                </a:rPr>
                <a:t>3. Indicator - </a:t>
              </a:r>
              <a:r>
                <a:rPr lang="th-TH" sz="4000">
                  <a:latin typeface="Cordia New" pitchFamily="34" charset="-34"/>
                  <a:cs typeface="Cordia New" pitchFamily="34" charset="-34"/>
                </a:rPr>
                <a:t>นิยามและเกณฑ์ตัดสิน</a:t>
              </a:r>
              <a:endParaRPr lang="en-US" sz="4000">
                <a:latin typeface="Cordia New" pitchFamily="34" charset="-34"/>
                <a:cs typeface="Cordia New" pitchFamily="34" charset="-34"/>
                <a:hlinkClick r:id="rId4" action="ppaction://hlinkfile"/>
              </a:endParaRPr>
            </a:p>
          </p:txBody>
        </p:sp>
        <p:sp>
          <p:nvSpPr>
            <p:cNvPr id="48137" name="Rectangle 8"/>
            <p:cNvSpPr>
              <a:spLocks noChangeArrowheads="1"/>
            </p:cNvSpPr>
            <p:nvPr/>
          </p:nvSpPr>
          <p:spPr bwMode="auto">
            <a:xfrm>
              <a:off x="1296" y="2012"/>
              <a:ext cx="1357" cy="275"/>
            </a:xfrm>
            <a:prstGeom prst="rect">
              <a:avLst/>
            </a:prstGeom>
            <a:noFill/>
            <a:ln w="9525">
              <a:noFill/>
              <a:miter lim="800000"/>
              <a:headEnd/>
              <a:tailEnd/>
            </a:ln>
          </p:spPr>
          <p:txBody>
            <a:bodyPr wrap="none">
              <a:spAutoFit/>
            </a:bodyPr>
            <a:lstStyle/>
            <a:p>
              <a:pPr algn="l"/>
              <a:r>
                <a:rPr lang="en-US" sz="4000">
                  <a:latin typeface="Cordia New" pitchFamily="34" charset="-34"/>
                  <a:cs typeface="Cordia New" pitchFamily="34" charset="-34"/>
                </a:rPr>
                <a:t>5. Interpretation</a:t>
              </a:r>
            </a:p>
          </p:txBody>
        </p:sp>
        <p:sp>
          <p:nvSpPr>
            <p:cNvPr id="48138" name="Rectangle 9"/>
            <p:cNvSpPr>
              <a:spLocks noChangeArrowheads="1"/>
            </p:cNvSpPr>
            <p:nvPr/>
          </p:nvSpPr>
          <p:spPr bwMode="auto">
            <a:xfrm>
              <a:off x="1296" y="1724"/>
              <a:ext cx="3242" cy="275"/>
            </a:xfrm>
            <a:prstGeom prst="rect">
              <a:avLst/>
            </a:prstGeom>
            <a:noFill/>
            <a:ln w="9525">
              <a:noFill/>
              <a:miter lim="800000"/>
              <a:headEnd/>
              <a:tailEnd/>
            </a:ln>
          </p:spPr>
          <p:txBody>
            <a:bodyPr wrap="none">
              <a:spAutoFit/>
            </a:bodyPr>
            <a:lstStyle/>
            <a:p>
              <a:pPr algn="l"/>
              <a:r>
                <a:rPr lang="en-US" sz="4000">
                  <a:latin typeface="Cordia New" pitchFamily="34" charset="-34"/>
                  <a:cs typeface="Cordia New" pitchFamily="34" charset="-34"/>
                </a:rPr>
                <a:t>4. Evidence</a:t>
              </a:r>
              <a:r>
                <a:rPr lang="th-TH" sz="4000">
                  <a:latin typeface="Cordia New" pitchFamily="34" charset="-34"/>
                  <a:cs typeface="Cordia New" pitchFamily="34" charset="-34"/>
                </a:rPr>
                <a:t> - ข้อมูลหลักฐานที่เป็นจริง</a:t>
              </a:r>
              <a:r>
                <a:rPr lang="en-US" sz="4000">
                  <a:latin typeface="Cordia New" pitchFamily="34" charset="-34"/>
                  <a:cs typeface="Cordia New" pitchFamily="34" charset="-34"/>
                </a:rPr>
                <a:t> </a:t>
              </a:r>
            </a:p>
          </p:txBody>
        </p:sp>
      </p:grpSp>
      <p:sp>
        <p:nvSpPr>
          <p:cNvPr id="48132" name="Text Box 10"/>
          <p:cNvSpPr txBox="1">
            <a:spLocks noChangeArrowheads="1"/>
          </p:cNvSpPr>
          <p:nvPr/>
        </p:nvSpPr>
        <p:spPr bwMode="auto">
          <a:xfrm>
            <a:off x="228600" y="5410200"/>
            <a:ext cx="8839200" cy="900113"/>
          </a:xfrm>
          <a:prstGeom prst="rect">
            <a:avLst/>
          </a:prstGeom>
          <a:noFill/>
          <a:ln w="76200">
            <a:solidFill>
              <a:srgbClr val="00FF00"/>
            </a:solidFill>
            <a:miter lim="800000"/>
            <a:headEnd/>
            <a:tailEnd/>
          </a:ln>
        </p:spPr>
        <p:txBody>
          <a:bodyPr>
            <a:spAutoFit/>
          </a:bodyPr>
          <a:lstStyle/>
          <a:p>
            <a:pPr algn="l">
              <a:spcBef>
                <a:spcPct val="50000"/>
              </a:spcBef>
            </a:pPr>
            <a:r>
              <a:rPr lang="th-TH" sz="4800" b="0" i="1">
                <a:solidFill>
                  <a:srgbClr val="FFFF00"/>
                </a:solidFill>
              </a:rPr>
              <a:t>อ่านเอาเรื่องและอ่านเอาความ - ห้ามอ่านแบบหาเรื่อง</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95970"/>
                                        </p:tgtEl>
                                        <p:attrNameLst>
                                          <p:attrName>style.visibility</p:attrName>
                                        </p:attrNameLst>
                                      </p:cBhvr>
                                      <p:to>
                                        <p:strVal val="visible"/>
                                      </p:to>
                                    </p:set>
                                    <p:animEffect transition="in" filter="blinds(horizontal)">
                                      <p:cBhvr>
                                        <p:cTn id="7" dur="500"/>
                                        <p:tgtEl>
                                          <p:spTgt spid="595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70"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39999">
              <a:srgbClr val="0A128C"/>
            </a:gs>
            <a:gs pos="70000">
              <a:srgbClr val="181CC7"/>
            </a:gs>
            <a:gs pos="88000">
              <a:srgbClr val="7005D4"/>
            </a:gs>
            <a:gs pos="100000">
              <a:srgbClr val="8C3D91"/>
            </a:gs>
          </a:gsLst>
          <a:lin ang="5400000" scaled="1"/>
        </a:gradFill>
        <a:effectLst/>
      </p:bgPr>
    </p:bg>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762000" y="228600"/>
            <a:ext cx="8382000" cy="5702300"/>
          </a:xfrm>
          <a:prstGeom prst="rect">
            <a:avLst/>
          </a:prstGeom>
          <a:noFill/>
          <a:ln w="9525">
            <a:noFill/>
            <a:miter lim="800000"/>
            <a:headEnd/>
            <a:tailEnd/>
          </a:ln>
        </p:spPr>
        <p:txBody>
          <a:bodyPr>
            <a:spAutoFit/>
          </a:bodyPr>
          <a:lstStyle/>
          <a:p>
            <a:pPr algn="l"/>
            <a:r>
              <a:rPr lang="th-TH" sz="6000" b="0"/>
              <a:t>              </a:t>
            </a:r>
            <a:r>
              <a:rPr lang="th-TH" sz="8000" b="0"/>
              <a:t>เอกสาร</a:t>
            </a:r>
            <a:endParaRPr lang="th-TH" sz="6000" b="0"/>
          </a:p>
          <a:p>
            <a:pPr algn="l">
              <a:buFontTx/>
              <a:buChar char="•"/>
            </a:pPr>
            <a:r>
              <a:rPr lang="th-TH" sz="4800" b="0"/>
              <a:t> S</a:t>
            </a:r>
            <a:r>
              <a:rPr lang="en-US" sz="4800" b="0"/>
              <a:t>A</a:t>
            </a:r>
            <a:r>
              <a:rPr lang="th-TH" sz="4800" b="0"/>
              <a:t>R  +  ภาคผนวกประกอบ</a:t>
            </a:r>
          </a:p>
          <a:p>
            <a:pPr algn="l">
              <a:buFontTx/>
              <a:buChar char="•"/>
            </a:pPr>
            <a:r>
              <a:rPr lang="th-TH" sz="4800" b="0"/>
              <a:t> เอกสารบันทึกคุณภาพ</a:t>
            </a:r>
          </a:p>
          <a:p>
            <a:pPr lvl="1" algn="l"/>
            <a:r>
              <a:rPr lang="th-TH" sz="4800" b="0"/>
              <a:t>- รายงานการประชุม, สัมมนา</a:t>
            </a:r>
          </a:p>
          <a:p>
            <a:pPr lvl="1" algn="l"/>
            <a:r>
              <a:rPr lang="th-TH" sz="4800" b="0"/>
              <a:t>- รายงานผลการตรวจสอบ/ประเมินครั้งที่แล้ว</a:t>
            </a:r>
          </a:p>
          <a:p>
            <a:pPr lvl="1" algn="l"/>
            <a:r>
              <a:rPr lang="th-TH" sz="4800" b="0"/>
              <a:t>- รายงานผลการฝึกอบรม</a:t>
            </a:r>
          </a:p>
          <a:p>
            <a:pPr lvl="1" algn="l"/>
            <a:r>
              <a:rPr lang="th-TH" sz="4800" b="0"/>
              <a:t>- รายงานการแก้ไขปัญหา</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0" y="0"/>
            <a:ext cx="8991600" cy="762000"/>
          </a:xfrm>
        </p:spPr>
        <p:txBody>
          <a:bodyPr/>
          <a:lstStyle/>
          <a:p>
            <a:pPr algn="l">
              <a:defRPr/>
            </a:pPr>
            <a:r>
              <a:rPr lang="th-TH" sz="4000" b="1" smtClean="0">
                <a:solidFill>
                  <a:srgbClr val="FFFF00"/>
                </a:solidFill>
                <a:effectLst>
                  <a:outerShdw blurRad="38100" dist="38100" dir="2700000" algn="tl">
                    <a:srgbClr val="FFFFFF"/>
                  </a:outerShdw>
                </a:effectLst>
              </a:rPr>
              <a:t>    </a:t>
            </a:r>
            <a:r>
              <a:rPr lang="th-TH" sz="4000" b="1" u="sng" smtClean="0">
                <a:solidFill>
                  <a:srgbClr val="FFFF00"/>
                </a:solidFill>
              </a:rPr>
              <a:t>มโนทัศน์ที่คลาดเคลื่อน ของการประเมินภายใน 10 ประการ</a:t>
            </a:r>
            <a:endParaRPr lang="th-TH" sz="3600" b="1" smtClean="0"/>
          </a:p>
        </p:txBody>
      </p:sp>
      <p:sp>
        <p:nvSpPr>
          <p:cNvPr id="50179" name="Rectangle 3"/>
          <p:cNvSpPr>
            <a:spLocks noGrp="1" noChangeArrowheads="1"/>
          </p:cNvSpPr>
          <p:nvPr>
            <p:ph type="body" idx="1"/>
          </p:nvPr>
        </p:nvSpPr>
        <p:spPr>
          <a:xfrm>
            <a:off x="215900" y="765175"/>
            <a:ext cx="8893175" cy="5181600"/>
          </a:xfrm>
        </p:spPr>
        <p:txBody>
          <a:bodyPr/>
          <a:lstStyle/>
          <a:p>
            <a:pPr marL="609600" indent="-609600">
              <a:buFontTx/>
              <a:buAutoNum type="arabicPeriod"/>
            </a:pPr>
            <a:r>
              <a:rPr lang="th-TH" sz="3400" smtClean="0"/>
              <a:t>การประเมินเป็นการจับผิดการทำงานของบุคคลในหน่วยงาน</a:t>
            </a:r>
          </a:p>
          <a:p>
            <a:pPr marL="609600" indent="-609600">
              <a:buFontTx/>
              <a:buAutoNum type="arabicPeriod"/>
            </a:pPr>
            <a:r>
              <a:rPr lang="th-TH" sz="3400" smtClean="0"/>
              <a:t>การประเมินเป็นการทำงานเสริมนอกเหนือจากงานประจำและเพิ่มภาระ</a:t>
            </a:r>
          </a:p>
          <a:p>
            <a:pPr marL="609600" indent="-609600">
              <a:buFontTx/>
              <a:buAutoNum type="arabicPeriod"/>
            </a:pPr>
            <a:r>
              <a:rPr lang="th-TH" sz="3400" smtClean="0"/>
              <a:t>การประเมินเป็นการทำงานเฉพาะกิจ / เป็นครั้งคราว </a:t>
            </a:r>
          </a:p>
          <a:p>
            <a:pPr marL="609600" indent="-609600">
              <a:buFontTx/>
              <a:buAutoNum type="arabicPeriod"/>
            </a:pPr>
            <a:r>
              <a:rPr lang="th-TH" sz="3400" smtClean="0"/>
              <a:t>การประเมินเป็นการทำงานเพื่อสร้างผลงานของคนใดคนหนึ่ง</a:t>
            </a:r>
          </a:p>
          <a:p>
            <a:pPr marL="609600" indent="-609600">
              <a:buFontTx/>
              <a:buAutoNum type="arabicPeriod"/>
            </a:pPr>
            <a:r>
              <a:rPr lang="th-TH" sz="3400" smtClean="0"/>
              <a:t>การประเมินเป็นการทำงานเพื่อหวังตำแหน่ง / ผลทางการเมือง</a:t>
            </a:r>
          </a:p>
          <a:p>
            <a:pPr marL="609600" indent="-609600">
              <a:buFontTx/>
              <a:buAutoNum type="arabicPeriod"/>
            </a:pPr>
            <a:r>
              <a:rPr lang="th-TH" sz="3400" smtClean="0"/>
              <a:t>การประเมินเป็นการทำงานเพราะถูกบังคับให้ทำ</a:t>
            </a:r>
          </a:p>
          <a:p>
            <a:pPr marL="609600" indent="-609600">
              <a:buFontTx/>
              <a:buAutoNum type="arabicPeriod"/>
            </a:pPr>
            <a:r>
              <a:rPr lang="th-TH" sz="3400" smtClean="0"/>
              <a:t>การประเมินเป็นกระบวนการที่ทำอย่างไรก็ได้ / ใครประเมินก็ได้</a:t>
            </a:r>
          </a:p>
          <a:p>
            <a:pPr marL="609600" indent="-609600">
              <a:buFontTx/>
              <a:buAutoNum type="arabicPeriod"/>
            </a:pPr>
            <a:r>
              <a:rPr lang="th-TH" sz="3400" smtClean="0"/>
              <a:t>การประเมินเป็นการทำงานในกลุ่มคนที่ได้รับมอบหมายโดยเฉพาะ</a:t>
            </a:r>
          </a:p>
          <a:p>
            <a:pPr marL="609600" indent="-609600">
              <a:buFontTx/>
              <a:buAutoNum type="arabicPeriod"/>
            </a:pPr>
            <a:r>
              <a:rPr lang="th-TH" sz="3400" smtClean="0"/>
              <a:t>การประเมินเป็นการทำงานที่ไม่ได้หวังเอาผลไปใช้ประโยชน์</a:t>
            </a:r>
          </a:p>
          <a:p>
            <a:pPr marL="609600" indent="-609600">
              <a:buFontTx/>
              <a:buAutoNum type="arabicPeriod"/>
            </a:pPr>
            <a:r>
              <a:rPr lang="th-TH" sz="3400" smtClean="0"/>
              <a:t>การประเมินเป็นการทำแล้วเก็บผลไว้รู้เฉพาะในกลุ่มคนทำ</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260350"/>
            <a:ext cx="8839200" cy="609600"/>
          </a:xfrm>
        </p:spPr>
        <p:txBody>
          <a:bodyPr/>
          <a:lstStyle/>
          <a:p>
            <a:pPr algn="l"/>
            <a:r>
              <a:rPr lang="th-TH" sz="4000" b="1" smtClean="0">
                <a:solidFill>
                  <a:srgbClr val="FFFFFF"/>
                </a:solidFill>
              </a:rPr>
              <a:t>    </a:t>
            </a:r>
            <a:r>
              <a:rPr lang="th-TH" sz="4000" b="1" u="sng" smtClean="0">
                <a:solidFill>
                  <a:srgbClr val="FFFFFF"/>
                </a:solidFill>
              </a:rPr>
              <a:t>มโนทัศน์ที่ถูกต้อง ของการประเมินภายใน 10 ประการ</a:t>
            </a:r>
            <a:endParaRPr lang="th-TH" sz="3200" b="1" smtClean="0">
              <a:solidFill>
                <a:srgbClr val="FFFFFF"/>
              </a:solidFill>
            </a:endParaRPr>
          </a:p>
        </p:txBody>
      </p:sp>
      <p:sp>
        <p:nvSpPr>
          <p:cNvPr id="51203" name="Rectangle 3"/>
          <p:cNvSpPr>
            <a:spLocks noGrp="1" noChangeArrowheads="1"/>
          </p:cNvSpPr>
          <p:nvPr>
            <p:ph type="body" idx="1"/>
          </p:nvPr>
        </p:nvSpPr>
        <p:spPr>
          <a:xfrm>
            <a:off x="76200" y="762000"/>
            <a:ext cx="9144000" cy="5257800"/>
          </a:xfrm>
        </p:spPr>
        <p:txBody>
          <a:bodyPr/>
          <a:lstStyle/>
          <a:p>
            <a:pPr marL="609600" indent="-609600">
              <a:buFontTx/>
              <a:buAutoNum type="arabicPeriod"/>
            </a:pPr>
            <a:r>
              <a:rPr lang="th-TH" smtClean="0">
                <a:solidFill>
                  <a:srgbClr val="FFFFFF"/>
                </a:solidFill>
              </a:rPr>
              <a:t>การประเมินเป็นการให้ข้อมูลที่ช่วยปรับปรุงตนเองให้ดีขึ้น</a:t>
            </a:r>
          </a:p>
          <a:p>
            <a:pPr marL="609600" indent="-609600">
              <a:buFontTx/>
              <a:buAutoNum type="arabicPeriod"/>
            </a:pPr>
            <a:r>
              <a:rPr lang="th-TH" smtClean="0">
                <a:solidFill>
                  <a:srgbClr val="FFFFFF"/>
                </a:solidFill>
              </a:rPr>
              <a:t>การประเมินเป็นงานที่ต้องทำในวงจรทำงานอยู่แล้ว ไม่ใช่การเพิ่มภาระ</a:t>
            </a:r>
          </a:p>
          <a:p>
            <a:pPr marL="609600" indent="-609600">
              <a:buFontTx/>
              <a:buAutoNum type="arabicPeriod"/>
            </a:pPr>
            <a:r>
              <a:rPr lang="th-TH" smtClean="0">
                <a:solidFill>
                  <a:srgbClr val="FFFFFF"/>
                </a:solidFill>
              </a:rPr>
              <a:t>การประเมินเป็นงานที่ต้องทำอย่างต่อเนื่อง</a:t>
            </a:r>
          </a:p>
          <a:p>
            <a:pPr marL="609600" indent="-609600">
              <a:buFontTx/>
              <a:buAutoNum type="arabicPeriod"/>
            </a:pPr>
            <a:r>
              <a:rPr lang="th-TH" smtClean="0">
                <a:solidFill>
                  <a:srgbClr val="FFFFFF"/>
                </a:solidFill>
              </a:rPr>
              <a:t>การประเมินเป็นงานของทุกคน ไม่ใช่การสร้างผลงานของใคร</a:t>
            </a:r>
          </a:p>
          <a:p>
            <a:pPr marL="609600" indent="-609600">
              <a:buFontTx/>
              <a:buAutoNum type="arabicPeriod"/>
            </a:pPr>
            <a:r>
              <a:rPr lang="th-TH" smtClean="0">
                <a:solidFill>
                  <a:srgbClr val="FFFFFF"/>
                </a:solidFill>
              </a:rPr>
              <a:t>การประเมินเป็นงานที่ต้องทำด้วยใจเป็นกลาง สะท้อนผลตามความเป็นจริง</a:t>
            </a:r>
          </a:p>
          <a:p>
            <a:pPr marL="609600" indent="-609600">
              <a:buFontTx/>
              <a:buAutoNum type="arabicPeriod"/>
            </a:pPr>
            <a:r>
              <a:rPr lang="th-TH" smtClean="0">
                <a:solidFill>
                  <a:srgbClr val="FFFFFF"/>
                </a:solidFill>
              </a:rPr>
              <a:t>การประเมินเป็นงานทุกคนต้องทำด้วยความเต็มใจและอยากทำ</a:t>
            </a:r>
          </a:p>
          <a:p>
            <a:pPr marL="609600" indent="-609600">
              <a:buFontTx/>
              <a:buAutoNum type="arabicPeriod"/>
            </a:pPr>
            <a:r>
              <a:rPr lang="th-TH" smtClean="0">
                <a:solidFill>
                  <a:srgbClr val="FFFFFF"/>
                </a:solidFill>
              </a:rPr>
              <a:t>การประเมินต้องทำให้ถูกต้องตามหลักการ ผู้ทำต้องมีความรู้ในการประเมิน</a:t>
            </a:r>
          </a:p>
          <a:p>
            <a:pPr marL="609600" indent="-609600">
              <a:buFontTx/>
              <a:buAutoNum type="arabicPeriod"/>
            </a:pPr>
            <a:r>
              <a:rPr lang="th-TH" smtClean="0">
                <a:solidFill>
                  <a:srgbClr val="FFFFFF"/>
                </a:solidFill>
              </a:rPr>
              <a:t>การประเมินเป็นเรื่องที่ทุกฝ่ายที่เกี่ยวข้องต้องร่วมมือกัน </a:t>
            </a:r>
          </a:p>
          <a:p>
            <a:pPr marL="609600" indent="-609600">
              <a:buFontTx/>
              <a:buAutoNum type="arabicPeriod"/>
            </a:pPr>
            <a:r>
              <a:rPr lang="th-TH" smtClean="0">
                <a:solidFill>
                  <a:srgbClr val="FFFFFF"/>
                </a:solidFill>
              </a:rPr>
              <a:t>การประเมินเป็นงานที่ต้องเอาผลไปใช้พัฒนาตนเอง</a:t>
            </a:r>
          </a:p>
          <a:p>
            <a:pPr marL="609600" indent="-609600">
              <a:buFontTx/>
              <a:buAutoNum type="arabicPeriod"/>
            </a:pPr>
            <a:r>
              <a:rPr lang="th-TH" smtClean="0">
                <a:solidFill>
                  <a:srgbClr val="FFFFFF"/>
                </a:solidFill>
              </a:rPr>
              <a:t>ผลการประเมิน ต้องเผยแพร่ให้ผู้เกี่ยวข้องทุกฝ่ายทราบ</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rgbClr val="99FF66"/>
        </a:solidFill>
        <a:effectLst/>
      </p:bgPr>
    </p:bg>
    <p:spTree>
      <p:nvGrpSpPr>
        <p:cNvPr id="1" name=""/>
        <p:cNvGrpSpPr/>
        <p:nvPr/>
      </p:nvGrpSpPr>
      <p:grpSpPr>
        <a:xfrm>
          <a:off x="0" y="0"/>
          <a:ext cx="0" cy="0"/>
          <a:chOff x="0" y="0"/>
          <a:chExt cx="0" cy="0"/>
        </a:xfrm>
      </p:grpSpPr>
      <p:sp>
        <p:nvSpPr>
          <p:cNvPr id="52226" name="Rectangle 1026"/>
          <p:cNvSpPr>
            <a:spLocks noGrp="1" noChangeArrowheads="1"/>
          </p:cNvSpPr>
          <p:nvPr>
            <p:ph type="body" idx="1"/>
          </p:nvPr>
        </p:nvSpPr>
        <p:spPr>
          <a:xfrm>
            <a:off x="228600" y="1371600"/>
            <a:ext cx="8458200" cy="1371600"/>
          </a:xfrm>
        </p:spPr>
        <p:txBody>
          <a:bodyPr/>
          <a:lstStyle/>
          <a:p>
            <a:pPr algn="ctr">
              <a:lnSpc>
                <a:spcPct val="90000"/>
              </a:lnSpc>
              <a:buFontTx/>
              <a:buNone/>
            </a:pPr>
            <a:r>
              <a:rPr lang="th-TH" sz="7200" smtClean="0">
                <a:solidFill>
                  <a:schemeClr val="bg1"/>
                </a:solidFill>
              </a:rPr>
              <a:t>จรรยาบรรณ</a:t>
            </a:r>
          </a:p>
          <a:p>
            <a:pPr algn="ctr">
              <a:lnSpc>
                <a:spcPct val="90000"/>
              </a:lnSpc>
              <a:buFontTx/>
              <a:buNone/>
            </a:pPr>
            <a:r>
              <a:rPr lang="th-TH" sz="6000" smtClean="0">
                <a:solidFill>
                  <a:schemeClr val="bg1"/>
                </a:solidFill>
              </a:rPr>
              <a:t>และ</a:t>
            </a:r>
          </a:p>
          <a:p>
            <a:pPr algn="ctr">
              <a:lnSpc>
                <a:spcPct val="90000"/>
              </a:lnSpc>
              <a:buFontTx/>
              <a:buNone/>
            </a:pPr>
            <a:r>
              <a:rPr lang="th-TH" sz="6000" smtClean="0">
                <a:solidFill>
                  <a:schemeClr val="bg1"/>
                </a:solidFill>
              </a:rPr>
              <a:t>ข้อพึงปฏิบัติของเลขานุการ</a:t>
            </a:r>
            <a:endParaRPr lang="th-TH" sz="60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rgbClr val="99FF66"/>
        </a:solidFill>
        <a:effectLst/>
      </p:bgPr>
    </p:bg>
    <p:spTree>
      <p:nvGrpSpPr>
        <p:cNvPr id="1" name=""/>
        <p:cNvGrpSpPr/>
        <p:nvPr/>
      </p:nvGrpSpPr>
      <p:grpSpPr>
        <a:xfrm>
          <a:off x="0" y="0"/>
          <a:ext cx="0" cy="0"/>
          <a:chOff x="0" y="0"/>
          <a:chExt cx="0" cy="0"/>
        </a:xfrm>
      </p:grpSpPr>
      <p:sp>
        <p:nvSpPr>
          <p:cNvPr id="53250" name="Rectangle 3"/>
          <p:cNvSpPr>
            <a:spLocks noChangeArrowheads="1"/>
          </p:cNvSpPr>
          <p:nvPr/>
        </p:nvSpPr>
        <p:spPr bwMode="auto">
          <a:xfrm>
            <a:off x="3000375" y="571500"/>
            <a:ext cx="2816225" cy="830263"/>
          </a:xfrm>
          <a:prstGeom prst="rect">
            <a:avLst/>
          </a:prstGeom>
          <a:solidFill>
            <a:srgbClr val="FF33CC"/>
          </a:solidFill>
          <a:ln w="9525">
            <a:noFill/>
            <a:miter lim="800000"/>
            <a:headEnd/>
            <a:tailEnd/>
          </a:ln>
        </p:spPr>
        <p:txBody>
          <a:bodyPr wrap="none">
            <a:spAutoFit/>
          </a:bodyPr>
          <a:lstStyle/>
          <a:p>
            <a:pPr algn="l"/>
            <a:r>
              <a:rPr lang="th-TH" sz="4800">
                <a:solidFill>
                  <a:schemeClr val="bg1"/>
                </a:solidFill>
                <a:latin typeface="Times New Roman" pitchFamily="18" charset="0"/>
                <a:cs typeface="Cordia New" pitchFamily="34" charset="-34"/>
              </a:rPr>
              <a:t>เลขานุการที่ดี </a:t>
            </a:r>
            <a:endParaRPr lang="th-TH" sz="4800">
              <a:latin typeface="Times New Roman" pitchFamily="18" charset="0"/>
              <a:cs typeface="Cordia New" pitchFamily="34" charset="-34"/>
            </a:endParaRPr>
          </a:p>
        </p:txBody>
      </p:sp>
      <p:sp>
        <p:nvSpPr>
          <p:cNvPr id="53251" name="Text Box 4"/>
          <p:cNvSpPr txBox="1">
            <a:spLocks noChangeArrowheads="1"/>
          </p:cNvSpPr>
          <p:nvPr/>
        </p:nvSpPr>
        <p:spPr bwMode="auto">
          <a:xfrm>
            <a:off x="1857375" y="1428750"/>
            <a:ext cx="6000750" cy="5016500"/>
          </a:xfrm>
          <a:prstGeom prst="rect">
            <a:avLst/>
          </a:prstGeom>
          <a:noFill/>
          <a:ln w="9525">
            <a:noFill/>
            <a:miter lim="800000"/>
            <a:headEnd/>
            <a:tailEnd/>
          </a:ln>
        </p:spPr>
        <p:txBody>
          <a:bodyPr>
            <a:spAutoFit/>
          </a:bodyPr>
          <a:lstStyle/>
          <a:p>
            <a:pPr marL="533400" indent="-533400" algn="l">
              <a:buFontTx/>
              <a:buAutoNum type="arabicPeriod"/>
            </a:pPr>
            <a:r>
              <a:rPr lang="en-US" b="0">
                <a:solidFill>
                  <a:schemeClr val="bg1"/>
                </a:solidFill>
                <a:cs typeface="Cordia New" pitchFamily="34" charset="-34"/>
              </a:rPr>
              <a:t>Service mind</a:t>
            </a:r>
            <a:endParaRPr lang="th-TH" b="0">
              <a:solidFill>
                <a:schemeClr val="bg1"/>
              </a:solidFill>
              <a:cs typeface="Cordia New" pitchFamily="34" charset="-34"/>
            </a:endParaRPr>
          </a:p>
          <a:p>
            <a:pPr marL="533400" indent="-533400" algn="l">
              <a:buFontTx/>
              <a:buAutoNum type="arabicPeriod"/>
            </a:pPr>
            <a:r>
              <a:rPr lang="th-TH" b="0">
                <a:solidFill>
                  <a:schemeClr val="bg1"/>
                </a:solidFill>
                <a:cs typeface="Cordia New" pitchFamily="34" charset="-34"/>
              </a:rPr>
              <a:t>มีความรู้+</a:t>
            </a:r>
            <a:r>
              <a:rPr lang="en-US" b="0">
                <a:solidFill>
                  <a:schemeClr val="bg1"/>
                </a:solidFill>
                <a:cs typeface="Cordia New" pitchFamily="34" charset="-34"/>
              </a:rPr>
              <a:t>ทักษะ</a:t>
            </a:r>
            <a:r>
              <a:rPr lang="th-TH" b="0">
                <a:solidFill>
                  <a:schemeClr val="bg1"/>
                </a:solidFill>
                <a:cs typeface="Cordia New" pitchFamily="34" charset="-34"/>
              </a:rPr>
              <a:t> +จรรยาบรรณ</a:t>
            </a:r>
          </a:p>
          <a:p>
            <a:pPr marL="533400" indent="-533400" algn="l">
              <a:buFontTx/>
              <a:buAutoNum type="arabicPeriod"/>
            </a:pPr>
            <a:r>
              <a:rPr lang="th-TH" b="0">
                <a:solidFill>
                  <a:schemeClr val="bg1"/>
                </a:solidFill>
                <a:cs typeface="Cordia New" pitchFamily="34" charset="-34"/>
              </a:rPr>
              <a:t>สามารถสื่อสารได้ดี</a:t>
            </a:r>
            <a:r>
              <a:rPr lang="en-US" b="0">
                <a:solidFill>
                  <a:schemeClr val="bg1"/>
                </a:solidFill>
                <a:cs typeface="Cordia New" pitchFamily="34" charset="-34"/>
              </a:rPr>
              <a:t> </a:t>
            </a:r>
            <a:endParaRPr lang="th-TH" b="0">
              <a:solidFill>
                <a:schemeClr val="bg1"/>
              </a:solidFill>
              <a:cs typeface="Cordia New" pitchFamily="34" charset="-34"/>
            </a:endParaRPr>
          </a:p>
          <a:p>
            <a:pPr marL="533400" indent="-533400" algn="l">
              <a:buFontTx/>
              <a:buAutoNum type="arabicPeriod"/>
            </a:pPr>
            <a:r>
              <a:rPr lang="th-TH" b="0">
                <a:solidFill>
                  <a:schemeClr val="bg1"/>
                </a:solidFill>
                <a:cs typeface="Cordia New" pitchFamily="34" charset="-34"/>
              </a:rPr>
              <a:t>ปฏิบัติงานร่วมกับผู้อื่นได้ดี </a:t>
            </a:r>
          </a:p>
          <a:p>
            <a:pPr marL="533400" indent="-533400" algn="l">
              <a:buFontTx/>
              <a:buAutoNum type="arabicPeriod"/>
            </a:pPr>
            <a:r>
              <a:rPr lang="th-TH" b="0">
                <a:solidFill>
                  <a:schemeClr val="bg1"/>
                </a:solidFill>
                <a:cs typeface="Cordia New" pitchFamily="34" charset="-34"/>
              </a:rPr>
              <a:t>ซื่อสัตย์ ไม่อคติ</a:t>
            </a:r>
            <a:r>
              <a:rPr lang="en-US" b="0">
                <a:solidFill>
                  <a:schemeClr val="bg1"/>
                </a:solidFill>
                <a:cs typeface="Cordia New" pitchFamily="34" charset="-34"/>
              </a:rPr>
              <a:t> </a:t>
            </a:r>
            <a:r>
              <a:rPr lang="th-TH" b="0">
                <a:solidFill>
                  <a:schemeClr val="bg1"/>
                </a:solidFill>
                <a:cs typeface="Cordia New" pitchFamily="34" charset="-34"/>
              </a:rPr>
              <a:t>ตรงไปตรงมา ไม่ลำเอียง  </a:t>
            </a:r>
          </a:p>
          <a:p>
            <a:pPr marL="533400" indent="-533400" algn="l">
              <a:buFontTx/>
              <a:buAutoNum type="arabicPeriod"/>
            </a:pPr>
            <a:r>
              <a:rPr lang="th-TH" b="0">
                <a:solidFill>
                  <a:schemeClr val="bg1"/>
                </a:solidFill>
                <a:cs typeface="Cordia New" pitchFamily="34" charset="-34"/>
              </a:rPr>
              <a:t>ช่างสังเกตและแสวงหาข้อเท็จจริง</a:t>
            </a:r>
            <a:r>
              <a:rPr lang="en-US" b="0">
                <a:solidFill>
                  <a:schemeClr val="bg1"/>
                </a:solidFill>
                <a:cs typeface="Cordia New" pitchFamily="34" charset="-34"/>
              </a:rPr>
              <a:t> </a:t>
            </a:r>
            <a:endParaRPr lang="th-TH" b="0">
              <a:solidFill>
                <a:schemeClr val="bg1"/>
              </a:solidFill>
              <a:cs typeface="Cordia New" pitchFamily="34" charset="-34"/>
            </a:endParaRPr>
          </a:p>
          <a:p>
            <a:pPr marL="533400" indent="-533400" algn="l">
              <a:buFontTx/>
              <a:buAutoNum type="arabicPeriod"/>
            </a:pPr>
            <a:r>
              <a:rPr lang="th-TH" b="0">
                <a:solidFill>
                  <a:schemeClr val="bg1"/>
                </a:solidFill>
                <a:cs typeface="Cordia New" pitchFamily="34" charset="-34"/>
              </a:rPr>
              <a:t>ขยัน</a:t>
            </a:r>
            <a:r>
              <a:rPr lang="en-US" b="0">
                <a:solidFill>
                  <a:schemeClr val="bg1"/>
                </a:solidFill>
                <a:cs typeface="Cordia New" pitchFamily="34" charset="-34"/>
              </a:rPr>
              <a:t> และตรงต่อเวลา</a:t>
            </a:r>
            <a:endParaRPr lang="th-TH" b="0">
              <a:solidFill>
                <a:schemeClr val="bg1"/>
              </a:solidFill>
              <a:cs typeface="Cordia New" pitchFamily="34" charset="-34"/>
            </a:endParaRPr>
          </a:p>
          <a:p>
            <a:pPr marL="533400" indent="-533400" algn="l">
              <a:buFontTx/>
              <a:buAutoNum type="arabicPeriod"/>
            </a:pPr>
            <a:r>
              <a:rPr lang="th-TH" b="0">
                <a:solidFill>
                  <a:schemeClr val="bg1"/>
                </a:solidFill>
                <a:cs typeface="Cordia New" pitchFamily="34" charset="-34"/>
              </a:rPr>
              <a:t>มีวุฒิภาวะ</a:t>
            </a:r>
            <a:r>
              <a:rPr lang="en-US" b="0">
                <a:solidFill>
                  <a:schemeClr val="bg1"/>
                </a:solidFill>
                <a:cs typeface="Cordia New" pitchFamily="34" charset="-34"/>
              </a:rPr>
              <a:t> </a:t>
            </a:r>
            <a:endParaRPr lang="th-TH" b="0">
              <a:solidFill>
                <a:schemeClr val="bg1"/>
              </a:solidFill>
              <a:cs typeface="Cordia New" pitchFamily="34" charset="-34"/>
            </a:endParaRPr>
          </a:p>
          <a:p>
            <a:pPr marL="533400" indent="-533400" algn="l">
              <a:buFontTx/>
              <a:buAutoNum type="arabicPeriod"/>
            </a:pPr>
            <a:r>
              <a:rPr lang="th-TH" b="0">
                <a:solidFill>
                  <a:schemeClr val="bg1"/>
                </a:solidFill>
                <a:cs typeface="Cordia New" pitchFamily="34" charset="-34"/>
              </a:rPr>
              <a:t>ทำงานได้ภายใต้ภาวะกดดัน</a:t>
            </a:r>
          </a:p>
          <a:p>
            <a:pPr marL="533400" indent="-533400" algn="l">
              <a:buFontTx/>
              <a:buAutoNum type="arabicPeriod"/>
            </a:pPr>
            <a:r>
              <a:rPr lang="th-TH" b="0">
                <a:solidFill>
                  <a:schemeClr val="bg1"/>
                </a:solidFill>
                <a:cs typeface="Cordia New" pitchFamily="34" charset="-34"/>
              </a:rPr>
              <a:t>มีความรับผิดชอบ</a:t>
            </a:r>
            <a:r>
              <a:rPr lang="en-US" b="0">
                <a:solidFill>
                  <a:schemeClr val="bg1"/>
                </a:solidFill>
                <a:cs typeface="Cordia New" pitchFamily="34" charset="-34"/>
              </a:rPr>
              <a:t> </a:t>
            </a:r>
            <a:endParaRPr lang="th-TH" b="0">
              <a:solidFill>
                <a:schemeClr val="bg1"/>
              </a:solidFill>
              <a:cs typeface="Cordia New" pitchFamily="34" charset="-34"/>
            </a:endParaRPr>
          </a:p>
        </p:txBody>
      </p:sp>
      <p:sp>
        <p:nvSpPr>
          <p:cNvPr id="53252" name="Rectangle 11"/>
          <p:cNvSpPr>
            <a:spLocks noChangeArrowheads="1"/>
          </p:cNvSpPr>
          <p:nvPr/>
        </p:nvSpPr>
        <p:spPr bwMode="auto">
          <a:xfrm>
            <a:off x="1295400" y="4402138"/>
            <a:ext cx="244475" cy="533400"/>
          </a:xfrm>
          <a:prstGeom prst="rect">
            <a:avLst/>
          </a:prstGeom>
          <a:noFill/>
          <a:ln w="9525">
            <a:noFill/>
            <a:miter lim="800000"/>
            <a:headEnd/>
            <a:tailEnd/>
          </a:ln>
        </p:spPr>
        <p:txBody>
          <a:bodyPr wrap="none">
            <a:spAutoFit/>
          </a:bodyPr>
          <a:lstStyle/>
          <a:p>
            <a:pPr algn="l"/>
            <a:r>
              <a:rPr lang="en-US" sz="2900" b="0">
                <a:solidFill>
                  <a:schemeClr val="bg1"/>
                </a:solidFill>
                <a:cs typeface="Cordia New" pitchFamily="34" charset="-34"/>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1026"/>
          <p:cNvSpPr>
            <a:spLocks noChangeArrowheads="1"/>
          </p:cNvSpPr>
          <p:nvPr/>
        </p:nvSpPr>
        <p:spPr bwMode="auto">
          <a:xfrm>
            <a:off x="1858963" y="1989138"/>
            <a:ext cx="7285037" cy="2133600"/>
          </a:xfrm>
          <a:prstGeom prst="rect">
            <a:avLst/>
          </a:prstGeom>
          <a:noFill/>
          <a:ln w="9525">
            <a:noFill/>
            <a:miter lim="800000"/>
            <a:headEnd/>
            <a:tailEnd/>
          </a:ln>
          <a:effectLst/>
        </p:spPr>
        <p:txBody>
          <a:bodyPr>
            <a:spAutoFit/>
          </a:bodyPr>
          <a:lstStyle/>
          <a:p>
            <a:pPr eaLnBrk="1" hangingPunct="1">
              <a:defRPr/>
            </a:pPr>
            <a:r>
              <a:rPr lang="th-TH" sz="5400">
                <a:solidFill>
                  <a:srgbClr val="00FF00"/>
                </a:solidFill>
                <a:latin typeface="Times New Roman" pitchFamily="18" charset="0"/>
              </a:rPr>
              <a:t>การประเมินเป็นสิ่งที่</a:t>
            </a:r>
            <a:r>
              <a:rPr lang="th-TH" sz="5400" u="sng">
                <a:solidFill>
                  <a:srgbClr val="00FF00"/>
                </a:solidFill>
                <a:latin typeface="Times New Roman" pitchFamily="18" charset="0"/>
              </a:rPr>
              <a:t>จำเป็นต้องมี</a:t>
            </a:r>
            <a:r>
              <a:rPr lang="en-US" sz="8000" b="0">
                <a:effectLst>
                  <a:outerShdw blurRad="38100" dist="38100" dir="2700000" algn="tl">
                    <a:srgbClr val="FFFFFF"/>
                  </a:outerShdw>
                </a:effectLst>
                <a:latin typeface="Times New Roman" pitchFamily="18" charset="0"/>
                <a:cs typeface="Cordia New" pitchFamily="34" charset="-34"/>
              </a:rPr>
              <a:t> </a:t>
            </a:r>
            <a:endParaRPr lang="th-TH" sz="8000" b="0">
              <a:effectLst>
                <a:outerShdw blurRad="38100" dist="38100" dir="2700000" algn="tl">
                  <a:srgbClr val="FFFFFF"/>
                </a:outerShdw>
              </a:effectLst>
              <a:latin typeface="Times New Roman" pitchFamily="18" charset="0"/>
              <a:cs typeface="Cordia New" pitchFamily="34" charset="-34"/>
            </a:endParaRPr>
          </a:p>
          <a:p>
            <a:pPr eaLnBrk="1" hangingPunct="1">
              <a:defRPr/>
            </a:pPr>
            <a:r>
              <a:rPr lang="en-US" sz="5400">
                <a:solidFill>
                  <a:srgbClr val="FF0000"/>
                </a:solidFill>
                <a:effectLst>
                  <a:outerShdw blurRad="38100" dist="38100" dir="2700000" algn="tl">
                    <a:srgbClr val="FFFFFF"/>
                  </a:outerShdw>
                </a:effectLst>
                <a:latin typeface="Times New Roman" pitchFamily="18" charset="0"/>
                <a:cs typeface="Cordia New" pitchFamily="34" charset="-34"/>
              </a:rPr>
              <a:t>“</a:t>
            </a:r>
            <a:r>
              <a:rPr lang="th-TH" sz="5400">
                <a:solidFill>
                  <a:srgbClr val="FF0000"/>
                </a:solidFill>
                <a:effectLst>
                  <a:outerShdw blurRad="38100" dist="38100" dir="2700000" algn="tl">
                    <a:srgbClr val="FFFFFF"/>
                  </a:outerShdw>
                </a:effectLst>
                <a:latin typeface="Times New Roman" pitchFamily="18" charset="0"/>
                <a:cs typeface="Cordia New" pitchFamily="34" charset="-34"/>
              </a:rPr>
              <a:t> </a:t>
            </a:r>
            <a:r>
              <a:rPr lang="th-TH" sz="5400">
                <a:solidFill>
                  <a:srgbClr val="FF0000"/>
                </a:solidFill>
                <a:effectLst>
                  <a:outerShdw blurRad="38100" dist="38100" dir="2700000" algn="tl">
                    <a:srgbClr val="FFFFFF"/>
                  </a:outerShdw>
                </a:effectLst>
                <a:latin typeface="Times New Roman" pitchFamily="18" charset="0"/>
              </a:rPr>
              <a:t>ไม่มีไม่ได้ </a:t>
            </a:r>
            <a:r>
              <a:rPr lang="en-US" sz="5400">
                <a:solidFill>
                  <a:srgbClr val="FF0000"/>
                </a:solidFill>
                <a:effectLst>
                  <a:outerShdw blurRad="38100" dist="38100" dir="2700000" algn="tl">
                    <a:srgbClr val="FFFFFF"/>
                  </a:outerShdw>
                </a:effectLst>
                <a:latin typeface="Times New Roman" pitchFamily="18" charset="0"/>
                <a:cs typeface="Cordia New" pitchFamily="34" charset="-34"/>
              </a:rPr>
              <a:t>”</a:t>
            </a:r>
            <a:r>
              <a:rPr lang="en-US" sz="5400">
                <a:effectLst>
                  <a:outerShdw blurRad="38100" dist="38100" dir="2700000" algn="tl">
                    <a:srgbClr val="FFFFFF"/>
                  </a:outerShdw>
                </a:effectLst>
                <a:latin typeface="Times New Roman" pitchFamily="18" charset="0"/>
              </a:rPr>
              <a:t> </a:t>
            </a:r>
          </a:p>
        </p:txBody>
      </p:sp>
      <p:sp>
        <p:nvSpPr>
          <p:cNvPr id="10243" name="Text Box 1027"/>
          <p:cNvSpPr txBox="1">
            <a:spLocks noChangeArrowheads="1"/>
          </p:cNvSpPr>
          <p:nvPr/>
        </p:nvSpPr>
        <p:spPr bwMode="auto">
          <a:xfrm>
            <a:off x="3059113" y="333375"/>
            <a:ext cx="1663700" cy="1555750"/>
          </a:xfrm>
          <a:prstGeom prst="rect">
            <a:avLst/>
          </a:prstGeom>
          <a:noFill/>
          <a:ln w="9525">
            <a:noFill/>
            <a:miter lim="800000"/>
            <a:headEnd/>
            <a:tailEnd/>
          </a:ln>
        </p:spPr>
        <p:txBody>
          <a:bodyPr wrap="none">
            <a:spAutoFit/>
          </a:bodyPr>
          <a:lstStyle/>
          <a:p>
            <a:pPr algn="l" eaLnBrk="1" hangingPunct="1"/>
            <a:r>
              <a:rPr lang="th-TH" sz="9600" u="sng">
                <a:latin typeface="Times New Roman" pitchFamily="18" charset="0"/>
              </a:rPr>
              <a:t>สรุป</a:t>
            </a:r>
          </a:p>
        </p:txBody>
      </p:sp>
      <p:pic>
        <p:nvPicPr>
          <p:cNvPr id="10244" name="Picture 1028" descr="pe01562_"/>
          <p:cNvPicPr>
            <a:picLocks noChangeAspect="1" noChangeArrowheads="1"/>
          </p:cNvPicPr>
          <p:nvPr/>
        </p:nvPicPr>
        <p:blipFill>
          <a:blip r:embed="rId3" cstate="print"/>
          <a:srcRect/>
          <a:stretch>
            <a:fillRect/>
          </a:stretch>
        </p:blipFill>
        <p:spPr bwMode="auto">
          <a:xfrm>
            <a:off x="0" y="0"/>
            <a:ext cx="2676525" cy="2819400"/>
          </a:xfrm>
          <a:prstGeom prst="rect">
            <a:avLst/>
          </a:prstGeom>
          <a:noFill/>
          <a:ln w="9525">
            <a:noFill/>
            <a:miter lim="800000"/>
            <a:headEnd/>
            <a:tailEnd/>
          </a:ln>
        </p:spPr>
      </p:pic>
      <p:sp>
        <p:nvSpPr>
          <p:cNvPr id="10245" name="Text Box 1029"/>
          <p:cNvSpPr txBox="1">
            <a:spLocks noChangeArrowheads="1"/>
          </p:cNvSpPr>
          <p:nvPr/>
        </p:nvSpPr>
        <p:spPr bwMode="auto">
          <a:xfrm>
            <a:off x="2051050" y="4292600"/>
            <a:ext cx="5681663" cy="1920875"/>
          </a:xfrm>
          <a:prstGeom prst="rect">
            <a:avLst/>
          </a:prstGeom>
          <a:solidFill>
            <a:srgbClr val="0066FF"/>
          </a:solidFill>
          <a:ln w="12700">
            <a:noFill/>
            <a:miter lim="800000"/>
            <a:headEnd type="none" w="sm" len="sm"/>
            <a:tailEnd type="none" w="sm" len="sm"/>
          </a:ln>
        </p:spPr>
        <p:txBody>
          <a:bodyPr>
            <a:spAutoFit/>
          </a:bodyPr>
          <a:lstStyle/>
          <a:p>
            <a:pPr algn="l"/>
            <a:r>
              <a:rPr lang="th-TH" sz="6000">
                <a:solidFill>
                  <a:srgbClr val="FFFF00"/>
                </a:solidFill>
              </a:rPr>
              <a:t> ประเมิน........ อะไร</a:t>
            </a:r>
            <a:r>
              <a:rPr lang="en-US" sz="6000">
                <a:solidFill>
                  <a:srgbClr val="FFFF00"/>
                </a:solidFill>
              </a:rPr>
              <a:t> ??</a:t>
            </a:r>
          </a:p>
          <a:p>
            <a:pPr algn="l"/>
            <a:r>
              <a:rPr lang="th-TH" sz="6000">
                <a:solidFill>
                  <a:srgbClr val="FFFF00"/>
                </a:solidFill>
              </a:rPr>
              <a:t> ประเมิน........ อย่างไร</a:t>
            </a:r>
            <a:r>
              <a:rPr lang="en-US" sz="6000">
                <a:solidFill>
                  <a:srgbClr val="FFFF00"/>
                </a:solidFill>
              </a:rPr>
              <a:t> ?? </a:t>
            </a:r>
            <a:endParaRPr lang="th-TH" sz="6000">
              <a:solidFill>
                <a:srgbClr val="FFFF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solidFill>
          <a:srgbClr val="99FF66"/>
        </a:solidFill>
        <a:effectLst/>
      </p:bgPr>
    </p:bg>
    <p:spTree>
      <p:nvGrpSpPr>
        <p:cNvPr id="1" name=""/>
        <p:cNvGrpSpPr/>
        <p:nvPr/>
      </p:nvGrpSpPr>
      <p:grpSpPr>
        <a:xfrm>
          <a:off x="0" y="0"/>
          <a:ext cx="0" cy="0"/>
          <a:chOff x="0" y="0"/>
          <a:chExt cx="0" cy="0"/>
        </a:xfrm>
      </p:grpSpPr>
      <p:graphicFrame>
        <p:nvGraphicFramePr>
          <p:cNvPr id="3074" name="Object 1024"/>
          <p:cNvGraphicFramePr>
            <a:graphicFrameLocks noChangeAspect="1"/>
          </p:cNvGraphicFramePr>
          <p:nvPr/>
        </p:nvGraphicFramePr>
        <p:xfrm>
          <a:off x="500063" y="857250"/>
          <a:ext cx="7937500" cy="5857875"/>
        </p:xfrm>
        <a:graphic>
          <a:graphicData uri="http://schemas.openxmlformats.org/presentationml/2006/ole">
            <p:oleObj spid="_x0000_s3074" name="Document" r:id="rId4" imgW="4721303" imgH="3380321" progId="Word.Document.8">
              <p:embed/>
            </p:oleObj>
          </a:graphicData>
        </a:graphic>
      </p:graphicFrame>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5474" name="Group 2"/>
          <p:cNvGraphicFramePr>
            <a:graphicFrameLocks noGrp="1"/>
          </p:cNvGraphicFramePr>
          <p:nvPr/>
        </p:nvGraphicFramePr>
        <p:xfrm>
          <a:off x="838200" y="990600"/>
          <a:ext cx="7848600" cy="3160713"/>
        </p:xfrm>
        <a:graphic>
          <a:graphicData uri="http://schemas.openxmlformats.org/drawingml/2006/table">
            <a:tbl>
              <a:tblPr/>
              <a:tblGrid>
                <a:gridCol w="3924300"/>
                <a:gridCol w="3924300"/>
              </a:tblGrid>
              <a:tr h="649288">
                <a:tc>
                  <a:txBody>
                    <a:bodyPr/>
                    <a:lstStyle/>
                    <a:p>
                      <a:pPr marL="0" marR="0" lvl="0" indent="0" algn="thaiDist"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0" lang="th-TH" sz="3600" b="1" i="0" u="none" strike="noStrike" cap="none" normalizeH="0" baseline="0" smtClean="0">
                          <a:ln>
                            <a:noFill/>
                          </a:ln>
                          <a:solidFill>
                            <a:schemeClr val="tx1"/>
                          </a:solidFill>
                          <a:effectLst/>
                          <a:latin typeface="Angsana New" pitchFamily="18" charset="-34"/>
                          <a:cs typeface="Angsana New" pitchFamily="18" charset="-34"/>
                        </a:rPr>
                        <a:t>จุดเด่น / จุดแข็ง</a:t>
                      </a:r>
                      <a:endParaRPr kumimoji="0" lang="th-TH" sz="3200" b="1" i="0" u="none" strike="noStrike" cap="none" normalizeH="0" baseline="0" smtClean="0">
                        <a:ln>
                          <a:noFill/>
                        </a:ln>
                        <a:solidFill>
                          <a:schemeClr val="tx1"/>
                        </a:solidFill>
                        <a:effectLst/>
                        <a:latin typeface="Angsana New" pitchFamily="18" charset="-34"/>
                        <a:cs typeface="Angsana New" pitchFamily="18" charset="-34"/>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00CC"/>
                    </a:solidFill>
                  </a:tcPr>
                </a:tc>
                <a:tc>
                  <a:txBody>
                    <a:bodyPr/>
                    <a:lstStyle/>
                    <a:p>
                      <a:pPr marL="0" marR="0" lvl="0" indent="0" algn="thaiDist"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0" lang="th-TH" sz="3200" b="0" i="0" u="none" strike="noStrike" cap="none" normalizeH="0" baseline="0" smtClean="0">
                          <a:ln>
                            <a:noFill/>
                          </a:ln>
                          <a:solidFill>
                            <a:schemeClr val="tx1"/>
                          </a:solidFill>
                          <a:effectLst/>
                          <a:latin typeface="Angsana New" pitchFamily="18" charset="-34"/>
                          <a:cs typeface="Angsana New" pitchFamily="18" charset="-34"/>
                        </a:rPr>
                        <a:t>แนวทางเสริม</a:t>
                      </a:r>
                      <a:r>
                        <a:rPr kumimoji="0" lang="th-TH" sz="3600" b="0" i="0" u="none" strike="noStrike" cap="none" normalizeH="0" baseline="0" smtClean="0">
                          <a:ln>
                            <a:noFill/>
                          </a:ln>
                          <a:solidFill>
                            <a:schemeClr val="tx1"/>
                          </a:solidFill>
                          <a:effectLst/>
                          <a:latin typeface="Angsana New" pitchFamily="18" charset="-34"/>
                          <a:cs typeface="Angsana New" pitchFamily="18" charset="-34"/>
                        </a:rPr>
                        <a:t> (</a:t>
                      </a:r>
                      <a:r>
                        <a:rPr kumimoji="0" lang="th-TH" sz="2800" b="0" i="0" u="none" strike="noStrike" cap="none" normalizeH="0" baseline="0" smtClean="0">
                          <a:ln>
                            <a:noFill/>
                          </a:ln>
                          <a:solidFill>
                            <a:schemeClr val="tx1"/>
                          </a:solidFill>
                          <a:effectLst/>
                          <a:latin typeface="Angsana New" pitchFamily="18" charset="-34"/>
                          <a:cs typeface="Angsana New" pitchFamily="18" charset="-34"/>
                        </a:rPr>
                        <a:t>เป้าหมายและแผนการพัฒนาในปีต่อไป)</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943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1.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1.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984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2.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2.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15988">
                <a:tc gridSpan="2">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th-TH" sz="2800" b="0" i="0" u="none" strike="noStrike" cap="none" normalizeH="0" baseline="0" smtClean="0">
                        <a:ln>
                          <a:noFill/>
                        </a:ln>
                        <a:solidFill>
                          <a:schemeClr val="tx1"/>
                        </a:solidFill>
                        <a:effectLst/>
                        <a:latin typeface="Angsana New" pitchFamily="18" charset="-34"/>
                        <a:cs typeface="Angsana New" pitchFamily="18" charset="-34"/>
                      </a:endParaRPr>
                    </a:p>
                  </a:txBody>
                  <a:tcPr horzOverflow="overflow">
                    <a:lnL cap="flat">
                      <a:noFill/>
                    </a:lnL>
                    <a:lnR cap="flat">
                      <a:noFill/>
                    </a:lnR>
                    <a:lnT w="12700" cap="flat" cmpd="sng" algn="ctr">
                      <a:solidFill>
                        <a:schemeClr val="tx1"/>
                      </a:solidFill>
                      <a:prstDash val="solid"/>
                      <a:round/>
                      <a:headEnd type="none" w="sm" len="sm"/>
                      <a:tailEnd type="none" w="sm" len="sm"/>
                    </a:lnT>
                    <a:lnB cap="flat">
                      <a:noFill/>
                    </a:lnB>
                    <a:lnTlToBr>
                      <a:noFill/>
                    </a:lnTlToBr>
                    <a:lnBlToTr>
                      <a:noFill/>
                    </a:lnBlToTr>
                    <a:noFill/>
                  </a:tcPr>
                </a:tc>
                <a:tc hMerge="1">
                  <a:txBody>
                    <a:bodyPr/>
                    <a:lstStyle/>
                    <a:p>
                      <a:endParaRPr lang="th-TH"/>
                    </a:p>
                  </a:txBody>
                  <a:tcPr/>
                </a:tc>
              </a:tr>
            </a:tbl>
          </a:graphicData>
        </a:graphic>
      </p:graphicFrame>
      <p:sp>
        <p:nvSpPr>
          <p:cNvPr id="54289" name="Rectangle 20"/>
          <p:cNvSpPr>
            <a:spLocks noChangeArrowheads="1"/>
          </p:cNvSpPr>
          <p:nvPr/>
        </p:nvSpPr>
        <p:spPr bwMode="auto">
          <a:xfrm>
            <a:off x="838200" y="228600"/>
            <a:ext cx="3429000" cy="762000"/>
          </a:xfrm>
          <a:prstGeom prst="rect">
            <a:avLst/>
          </a:prstGeom>
          <a:noFill/>
          <a:ln w="12700">
            <a:noFill/>
            <a:miter lim="800000"/>
            <a:headEnd type="none" w="sm" len="sm"/>
            <a:tailEnd type="none" w="sm" len="sm"/>
          </a:ln>
        </p:spPr>
        <p:txBody>
          <a:bodyPr>
            <a:spAutoFit/>
          </a:bodyPr>
          <a:lstStyle/>
          <a:p>
            <a:r>
              <a:rPr lang="th-TH" sz="4400"/>
              <a:t>องค์ประกอบที่ </a:t>
            </a:r>
            <a:r>
              <a:rPr lang="en-US" sz="4400"/>
              <a:t>1</a:t>
            </a:r>
            <a:endParaRPr lang="th-TH" sz="4400"/>
          </a:p>
        </p:txBody>
      </p:sp>
      <p:graphicFrame>
        <p:nvGraphicFramePr>
          <p:cNvPr id="745493" name="Group 21"/>
          <p:cNvGraphicFramePr>
            <a:graphicFrameLocks noGrp="1"/>
          </p:cNvGraphicFramePr>
          <p:nvPr/>
        </p:nvGraphicFramePr>
        <p:xfrm>
          <a:off x="838200" y="3581400"/>
          <a:ext cx="7924800" cy="3513138"/>
        </p:xfrm>
        <a:graphic>
          <a:graphicData uri="http://schemas.openxmlformats.org/drawingml/2006/table">
            <a:tbl>
              <a:tblPr/>
              <a:tblGrid>
                <a:gridCol w="4000500"/>
                <a:gridCol w="3924300"/>
              </a:tblGrid>
              <a:tr h="1219200">
                <a:tc>
                  <a:txBody>
                    <a:bodyPr/>
                    <a:lstStyle/>
                    <a:p>
                      <a:pPr marL="0" marR="0" lvl="0" indent="0" algn="thaiDist"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0" lang="th-TH" sz="2800" b="1" i="0" u="none" strike="noStrike" cap="none" normalizeH="0" baseline="0" smtClean="0">
                          <a:ln>
                            <a:noFill/>
                          </a:ln>
                          <a:solidFill>
                            <a:schemeClr val="tx1"/>
                          </a:solidFill>
                          <a:effectLst/>
                          <a:latin typeface="Angsana New" pitchFamily="18" charset="-34"/>
                          <a:cs typeface="Angsana New" pitchFamily="18" charset="-34"/>
                        </a:rPr>
                        <a:t>จุดอ่อน/จุดที่ต้องปรับปรุง/ โอกาสพัฒนา</a:t>
                      </a:r>
                      <a:endParaRPr kumimoji="0" lang="th-TH" sz="2400" b="1" i="0" u="none" strike="noStrike" cap="none" normalizeH="0" baseline="0" smtClean="0">
                        <a:ln>
                          <a:noFill/>
                        </a:ln>
                        <a:solidFill>
                          <a:schemeClr val="tx1"/>
                        </a:solidFill>
                        <a:effectLst/>
                        <a:latin typeface="Angsana New" pitchFamily="18" charset="-34"/>
                        <a:cs typeface="Angsana New" pitchFamily="18" charset="-34"/>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00CC"/>
                    </a:solidFill>
                  </a:tcPr>
                </a:tc>
                <a:tc>
                  <a:txBody>
                    <a:bodyPr/>
                    <a:lstStyle/>
                    <a:p>
                      <a:pPr marL="0" marR="0" lvl="0" indent="0" algn="thaiDist"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0" lang="th-TH" sz="2800" b="1" i="0" u="none" strike="noStrike" cap="none" normalizeH="0" baseline="0" smtClean="0">
                          <a:ln>
                            <a:noFill/>
                          </a:ln>
                          <a:solidFill>
                            <a:schemeClr val="tx1"/>
                          </a:solidFill>
                          <a:effectLst/>
                          <a:latin typeface="Angsana New" pitchFamily="18" charset="-34"/>
                          <a:cs typeface="Angsana New" pitchFamily="18" charset="-34"/>
                        </a:rPr>
                        <a:t>แนวทางแก้ไข / ปรับปรุง</a:t>
                      </a:r>
                      <a:r>
                        <a:rPr kumimoji="0" lang="th-TH" sz="3600" b="0" i="0" u="none" strike="noStrike" cap="none" normalizeH="0" baseline="0" smtClean="0">
                          <a:ln>
                            <a:noFill/>
                          </a:ln>
                          <a:solidFill>
                            <a:schemeClr val="tx1"/>
                          </a:solidFill>
                          <a:effectLst/>
                          <a:latin typeface="Angsana New" pitchFamily="18" charset="-34"/>
                          <a:cs typeface="Angsana New" pitchFamily="18" charset="-34"/>
                        </a:rPr>
                        <a:t>(</a:t>
                      </a:r>
                      <a:r>
                        <a:rPr kumimoji="0" lang="th-TH" sz="2800" b="0" i="0" u="none" strike="noStrike" cap="none" normalizeH="0" baseline="0" smtClean="0">
                          <a:ln>
                            <a:noFill/>
                          </a:ln>
                          <a:solidFill>
                            <a:schemeClr val="tx1"/>
                          </a:solidFill>
                          <a:effectLst/>
                          <a:latin typeface="Angsana New" pitchFamily="18" charset="-34"/>
                          <a:cs typeface="Angsana New" pitchFamily="18" charset="-34"/>
                        </a:rPr>
                        <a:t>เป้าหมายและแผนการพัฒนาในปีต่อไป)</a:t>
                      </a:r>
                      <a:endParaRPr kumimoji="0" lang="th-TH" sz="2400" b="1" i="0" u="none" strike="noStrike" cap="none" normalizeH="0" baseline="0" smtClean="0">
                        <a:ln>
                          <a:noFill/>
                        </a:ln>
                        <a:solidFill>
                          <a:schemeClr val="tx1"/>
                        </a:solidFill>
                        <a:effectLst/>
                        <a:latin typeface="Angsana New" pitchFamily="18" charset="-34"/>
                        <a:cs typeface="Angsana New" pitchFamily="18" charset="-34"/>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08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1.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1.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247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2.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2.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90575">
                <a:tc gridSpan="2">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th-TH" sz="2800" b="0" i="0" u="none" strike="noStrike" cap="none" normalizeH="0" baseline="0" smtClean="0">
                        <a:ln>
                          <a:noFill/>
                        </a:ln>
                        <a:solidFill>
                          <a:schemeClr val="tx1"/>
                        </a:solidFill>
                        <a:effectLst/>
                        <a:latin typeface="Angsana New" pitchFamily="18" charset="-34"/>
                        <a:cs typeface="Angsana New" pitchFamily="18" charset="-34"/>
                      </a:endParaRPr>
                    </a:p>
                  </a:txBody>
                  <a:tcPr horzOverflow="overflow">
                    <a:lnL cap="flat">
                      <a:noFill/>
                    </a:lnL>
                    <a:lnR cap="flat">
                      <a:noFill/>
                    </a:lnR>
                    <a:lnT w="12700" cap="flat" cmpd="sng" algn="ctr">
                      <a:solidFill>
                        <a:schemeClr val="tx1"/>
                      </a:solidFill>
                      <a:prstDash val="solid"/>
                      <a:round/>
                      <a:headEnd type="none" w="sm" len="sm"/>
                      <a:tailEnd type="none" w="sm" len="sm"/>
                    </a:lnT>
                    <a:lnB cap="flat">
                      <a:noFill/>
                    </a:lnB>
                    <a:lnTlToBr>
                      <a:noFill/>
                    </a:lnTlToBr>
                    <a:lnBlToTr>
                      <a:noFill/>
                    </a:lnBlToTr>
                    <a:noFill/>
                  </a:tcPr>
                </a:tc>
                <a:tc hMerge="1">
                  <a:txBody>
                    <a:bodyPr/>
                    <a:lstStyle/>
                    <a:p>
                      <a:endParaRPr lang="th-TH"/>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22" name="Group 2"/>
          <p:cNvGraphicFramePr>
            <a:graphicFrameLocks noGrp="1"/>
          </p:cNvGraphicFramePr>
          <p:nvPr/>
        </p:nvGraphicFramePr>
        <p:xfrm>
          <a:off x="838200" y="990600"/>
          <a:ext cx="7848600" cy="3160713"/>
        </p:xfrm>
        <a:graphic>
          <a:graphicData uri="http://schemas.openxmlformats.org/drawingml/2006/table">
            <a:tbl>
              <a:tblPr/>
              <a:tblGrid>
                <a:gridCol w="3924300"/>
                <a:gridCol w="3924300"/>
              </a:tblGrid>
              <a:tr h="649288">
                <a:tc>
                  <a:txBody>
                    <a:bodyPr/>
                    <a:lstStyle/>
                    <a:p>
                      <a:pPr marL="0" marR="0" lvl="0" indent="0" algn="thaiDist"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0" lang="th-TH" sz="3600" b="1" i="0" u="none" strike="noStrike" cap="none" normalizeH="0" baseline="0" smtClean="0">
                          <a:ln>
                            <a:noFill/>
                          </a:ln>
                          <a:solidFill>
                            <a:schemeClr val="tx1"/>
                          </a:solidFill>
                          <a:effectLst/>
                          <a:latin typeface="Angsana New" pitchFamily="18" charset="-34"/>
                          <a:cs typeface="Angsana New" pitchFamily="18" charset="-34"/>
                        </a:rPr>
                        <a:t>จุดเด่น / จุดแข็ง</a:t>
                      </a:r>
                      <a:endParaRPr kumimoji="0" lang="th-TH" sz="3200" b="1" i="0" u="none" strike="noStrike" cap="none" normalizeH="0" baseline="0" smtClean="0">
                        <a:ln>
                          <a:noFill/>
                        </a:ln>
                        <a:solidFill>
                          <a:schemeClr val="tx1"/>
                        </a:solidFill>
                        <a:effectLst/>
                        <a:latin typeface="Angsana New" pitchFamily="18" charset="-34"/>
                        <a:cs typeface="Angsana New" pitchFamily="18" charset="-34"/>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00CC"/>
                    </a:solidFill>
                  </a:tcPr>
                </a:tc>
                <a:tc>
                  <a:txBody>
                    <a:bodyPr/>
                    <a:lstStyle/>
                    <a:p>
                      <a:pPr marL="0" marR="0" lvl="0" indent="0" algn="thaiDist"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0" lang="th-TH" sz="3200" b="0" i="0" u="none" strike="noStrike" cap="none" normalizeH="0" baseline="0" smtClean="0">
                          <a:ln>
                            <a:noFill/>
                          </a:ln>
                          <a:solidFill>
                            <a:schemeClr val="tx1"/>
                          </a:solidFill>
                          <a:effectLst/>
                          <a:latin typeface="Angsana New" pitchFamily="18" charset="-34"/>
                          <a:cs typeface="Angsana New" pitchFamily="18" charset="-34"/>
                        </a:rPr>
                        <a:t>แนวทางเสริม</a:t>
                      </a:r>
                      <a:r>
                        <a:rPr kumimoji="0" lang="th-TH" sz="3600" b="0" i="0" u="none" strike="noStrike" cap="none" normalizeH="0" baseline="0" smtClean="0">
                          <a:ln>
                            <a:noFill/>
                          </a:ln>
                          <a:solidFill>
                            <a:schemeClr val="tx1"/>
                          </a:solidFill>
                          <a:effectLst/>
                          <a:latin typeface="Angsana New" pitchFamily="18" charset="-34"/>
                          <a:cs typeface="Angsana New" pitchFamily="18" charset="-34"/>
                        </a:rPr>
                        <a:t> (</a:t>
                      </a:r>
                      <a:r>
                        <a:rPr kumimoji="0" lang="th-TH" sz="2800" b="0" i="0" u="none" strike="noStrike" cap="none" normalizeH="0" baseline="0" smtClean="0">
                          <a:ln>
                            <a:noFill/>
                          </a:ln>
                          <a:solidFill>
                            <a:schemeClr val="tx1"/>
                          </a:solidFill>
                          <a:effectLst/>
                          <a:latin typeface="Angsana New" pitchFamily="18" charset="-34"/>
                          <a:cs typeface="Angsana New" pitchFamily="18" charset="-34"/>
                        </a:rPr>
                        <a:t>เป้าหมายและแผนการพัฒนาในปีต่อไป)</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943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1.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1.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984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2.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2.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15988">
                <a:tc gridSpan="2">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th-TH" sz="2800" b="0" i="0" u="none" strike="noStrike" cap="none" normalizeH="0" baseline="0" smtClean="0">
                        <a:ln>
                          <a:noFill/>
                        </a:ln>
                        <a:solidFill>
                          <a:schemeClr val="tx1"/>
                        </a:solidFill>
                        <a:effectLst/>
                        <a:latin typeface="Angsana New" pitchFamily="18" charset="-34"/>
                        <a:cs typeface="Angsana New" pitchFamily="18" charset="-34"/>
                      </a:endParaRPr>
                    </a:p>
                  </a:txBody>
                  <a:tcPr horzOverflow="overflow">
                    <a:lnL cap="flat">
                      <a:noFill/>
                    </a:lnL>
                    <a:lnR cap="flat">
                      <a:noFill/>
                    </a:lnR>
                    <a:lnT w="12700" cap="flat" cmpd="sng" algn="ctr">
                      <a:solidFill>
                        <a:schemeClr val="tx1"/>
                      </a:solidFill>
                      <a:prstDash val="solid"/>
                      <a:round/>
                      <a:headEnd type="none" w="sm" len="sm"/>
                      <a:tailEnd type="none" w="sm" len="sm"/>
                    </a:lnT>
                    <a:lnB cap="flat">
                      <a:noFill/>
                    </a:lnB>
                    <a:lnTlToBr>
                      <a:noFill/>
                    </a:lnTlToBr>
                    <a:lnBlToTr>
                      <a:noFill/>
                    </a:lnBlToTr>
                    <a:noFill/>
                  </a:tcPr>
                </a:tc>
                <a:tc hMerge="1">
                  <a:txBody>
                    <a:bodyPr/>
                    <a:lstStyle/>
                    <a:p>
                      <a:endParaRPr lang="th-TH"/>
                    </a:p>
                  </a:txBody>
                  <a:tcPr/>
                </a:tc>
              </a:tr>
            </a:tbl>
          </a:graphicData>
        </a:graphic>
      </p:graphicFrame>
      <p:sp>
        <p:nvSpPr>
          <p:cNvPr id="55313" name="Rectangle 20"/>
          <p:cNvSpPr>
            <a:spLocks noChangeArrowheads="1"/>
          </p:cNvSpPr>
          <p:nvPr/>
        </p:nvSpPr>
        <p:spPr bwMode="auto">
          <a:xfrm>
            <a:off x="838200" y="228600"/>
            <a:ext cx="6324600" cy="762000"/>
          </a:xfrm>
          <a:prstGeom prst="rect">
            <a:avLst/>
          </a:prstGeom>
          <a:noFill/>
          <a:ln w="12700">
            <a:noFill/>
            <a:miter lim="800000"/>
            <a:headEnd type="none" w="sm" len="sm"/>
            <a:tailEnd type="none" w="sm" len="sm"/>
          </a:ln>
        </p:spPr>
        <p:txBody>
          <a:bodyPr>
            <a:spAutoFit/>
          </a:bodyPr>
          <a:lstStyle/>
          <a:p>
            <a:r>
              <a:rPr lang="th-TH" sz="4400">
                <a:solidFill>
                  <a:srgbClr val="00FF00"/>
                </a:solidFill>
              </a:rPr>
              <a:t>องค์ประกอบที่ 2 การเรียนการสอน</a:t>
            </a:r>
          </a:p>
        </p:txBody>
      </p:sp>
      <p:graphicFrame>
        <p:nvGraphicFramePr>
          <p:cNvPr id="747541" name="Group 21"/>
          <p:cNvGraphicFramePr>
            <a:graphicFrameLocks noGrp="1"/>
          </p:cNvGraphicFramePr>
          <p:nvPr/>
        </p:nvGraphicFramePr>
        <p:xfrm>
          <a:off x="838200" y="3581400"/>
          <a:ext cx="7924800" cy="3513138"/>
        </p:xfrm>
        <a:graphic>
          <a:graphicData uri="http://schemas.openxmlformats.org/drawingml/2006/table">
            <a:tbl>
              <a:tblPr/>
              <a:tblGrid>
                <a:gridCol w="4000500"/>
                <a:gridCol w="3924300"/>
              </a:tblGrid>
              <a:tr h="1219200">
                <a:tc>
                  <a:txBody>
                    <a:bodyPr/>
                    <a:lstStyle/>
                    <a:p>
                      <a:pPr marL="0" marR="0" lvl="0" indent="0" algn="thaiDist"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0" lang="th-TH" sz="2800" b="1" i="0" u="none" strike="noStrike" cap="none" normalizeH="0" baseline="0" smtClean="0">
                          <a:ln>
                            <a:noFill/>
                          </a:ln>
                          <a:solidFill>
                            <a:schemeClr val="tx1"/>
                          </a:solidFill>
                          <a:effectLst/>
                          <a:latin typeface="Angsana New" pitchFamily="18" charset="-34"/>
                          <a:cs typeface="Angsana New" pitchFamily="18" charset="-34"/>
                        </a:rPr>
                        <a:t>จุดอ่อน/จุดที่ต้องปรับปรุง/ โอกาสพัฒนา</a:t>
                      </a:r>
                      <a:endParaRPr kumimoji="0" lang="th-TH" sz="2400" b="1" i="0" u="none" strike="noStrike" cap="none" normalizeH="0" baseline="0" smtClean="0">
                        <a:ln>
                          <a:noFill/>
                        </a:ln>
                        <a:solidFill>
                          <a:schemeClr val="tx1"/>
                        </a:solidFill>
                        <a:effectLst/>
                        <a:latin typeface="Angsana New" pitchFamily="18" charset="-34"/>
                        <a:cs typeface="Angsana New" pitchFamily="18" charset="-34"/>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00CC"/>
                    </a:solidFill>
                  </a:tcPr>
                </a:tc>
                <a:tc>
                  <a:txBody>
                    <a:bodyPr/>
                    <a:lstStyle/>
                    <a:p>
                      <a:pPr marL="0" marR="0" lvl="0" indent="0" algn="thaiDist"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0" lang="th-TH" sz="2800" b="1" i="0" u="none" strike="noStrike" cap="none" normalizeH="0" baseline="0" smtClean="0">
                          <a:ln>
                            <a:noFill/>
                          </a:ln>
                          <a:solidFill>
                            <a:schemeClr val="tx1"/>
                          </a:solidFill>
                          <a:effectLst/>
                          <a:latin typeface="Angsana New" pitchFamily="18" charset="-34"/>
                          <a:cs typeface="Angsana New" pitchFamily="18" charset="-34"/>
                        </a:rPr>
                        <a:t>แนวทางแก้ไข / ปรับปรุง</a:t>
                      </a:r>
                      <a:r>
                        <a:rPr kumimoji="0" lang="th-TH" sz="3600" b="0" i="0" u="none" strike="noStrike" cap="none" normalizeH="0" baseline="0" smtClean="0">
                          <a:ln>
                            <a:noFill/>
                          </a:ln>
                          <a:solidFill>
                            <a:schemeClr val="tx1"/>
                          </a:solidFill>
                          <a:effectLst/>
                          <a:latin typeface="Angsana New" pitchFamily="18" charset="-34"/>
                          <a:cs typeface="Angsana New" pitchFamily="18" charset="-34"/>
                        </a:rPr>
                        <a:t>(</a:t>
                      </a:r>
                      <a:r>
                        <a:rPr kumimoji="0" lang="th-TH" sz="2800" b="0" i="0" u="none" strike="noStrike" cap="none" normalizeH="0" baseline="0" smtClean="0">
                          <a:ln>
                            <a:noFill/>
                          </a:ln>
                          <a:solidFill>
                            <a:schemeClr val="tx1"/>
                          </a:solidFill>
                          <a:effectLst/>
                          <a:latin typeface="Angsana New" pitchFamily="18" charset="-34"/>
                          <a:cs typeface="Angsana New" pitchFamily="18" charset="-34"/>
                        </a:rPr>
                        <a:t>เป้าหมายและแผนการพัฒนาในปีต่อไป)</a:t>
                      </a:r>
                      <a:endParaRPr kumimoji="0" lang="th-TH" sz="2400" b="1" i="0" u="none" strike="noStrike" cap="none" normalizeH="0" baseline="0" smtClean="0">
                        <a:ln>
                          <a:noFill/>
                        </a:ln>
                        <a:solidFill>
                          <a:schemeClr val="tx1"/>
                        </a:solidFill>
                        <a:effectLst/>
                        <a:latin typeface="Angsana New" pitchFamily="18" charset="-34"/>
                        <a:cs typeface="Angsana New" pitchFamily="18" charset="-34"/>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08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1.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1.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247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2.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ngsana New" pitchFamily="18" charset="-34"/>
                          <a:cs typeface="Angsana New" pitchFamily="18" charset="-34"/>
                        </a:rPr>
                        <a:t>2.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90575">
                <a:tc gridSpan="2">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th-TH" sz="2800" b="0" i="0" u="none" strike="noStrike" cap="none" normalizeH="0" baseline="0" smtClean="0">
                        <a:ln>
                          <a:noFill/>
                        </a:ln>
                        <a:solidFill>
                          <a:schemeClr val="tx1"/>
                        </a:solidFill>
                        <a:effectLst/>
                        <a:latin typeface="Angsana New" pitchFamily="18" charset="-34"/>
                        <a:cs typeface="Angsana New" pitchFamily="18" charset="-34"/>
                      </a:endParaRPr>
                    </a:p>
                  </a:txBody>
                  <a:tcPr horzOverflow="overflow">
                    <a:lnL cap="flat">
                      <a:noFill/>
                    </a:lnL>
                    <a:lnR cap="flat">
                      <a:noFill/>
                    </a:lnR>
                    <a:lnT w="12700" cap="flat" cmpd="sng" algn="ctr">
                      <a:solidFill>
                        <a:schemeClr val="tx1"/>
                      </a:solidFill>
                      <a:prstDash val="solid"/>
                      <a:round/>
                      <a:headEnd type="none" w="sm" len="sm"/>
                      <a:tailEnd type="none" w="sm" len="sm"/>
                    </a:lnT>
                    <a:lnB cap="flat">
                      <a:noFill/>
                    </a:lnB>
                    <a:lnTlToBr>
                      <a:noFill/>
                    </a:lnTlToBr>
                    <a:lnBlToTr>
                      <a:noFill/>
                    </a:lnBlToTr>
                    <a:noFill/>
                  </a:tcPr>
                </a:tc>
                <a:tc hMerge="1">
                  <a:txBody>
                    <a:bodyPr/>
                    <a:lstStyle/>
                    <a:p>
                      <a:endParaRPr lang="th-TH"/>
                    </a:p>
                  </a:txBody>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76200"/>
            <a:ext cx="7696200" cy="701675"/>
          </a:xfrm>
          <a:prstGeom prst="rect">
            <a:avLst/>
          </a:prstGeom>
          <a:noFill/>
          <a:ln w="12700">
            <a:noFill/>
            <a:miter lim="800000"/>
            <a:headEnd type="none" w="sm" len="sm"/>
            <a:tailEnd type="none" w="sm" len="sm"/>
          </a:ln>
        </p:spPr>
        <p:txBody>
          <a:bodyPr>
            <a:spAutoFit/>
          </a:bodyPr>
          <a:lstStyle/>
          <a:p>
            <a:pPr>
              <a:spcBef>
                <a:spcPct val="50000"/>
              </a:spcBef>
            </a:pPr>
            <a:r>
              <a:rPr lang="th-TH" sz="4000"/>
              <a:t>รูปแบบ </a:t>
            </a:r>
            <a:r>
              <a:rPr lang="th-TH" sz="4000">
                <a:solidFill>
                  <a:srgbClr val="FFFF00"/>
                </a:solidFill>
              </a:rPr>
              <a:t>การเขียนรายงานผลการประเมิน </a:t>
            </a:r>
          </a:p>
        </p:txBody>
      </p:sp>
      <p:sp>
        <p:nvSpPr>
          <p:cNvPr id="56323" name="Text Box 3"/>
          <p:cNvSpPr txBox="1">
            <a:spLocks noChangeArrowheads="1"/>
          </p:cNvSpPr>
          <p:nvPr/>
        </p:nvSpPr>
        <p:spPr bwMode="auto">
          <a:xfrm>
            <a:off x="533400" y="533400"/>
            <a:ext cx="8305800" cy="6402388"/>
          </a:xfrm>
          <a:prstGeom prst="rect">
            <a:avLst/>
          </a:prstGeom>
          <a:noFill/>
          <a:ln w="12700">
            <a:noFill/>
            <a:miter lim="800000"/>
            <a:headEnd type="none" w="sm" len="sm"/>
            <a:tailEnd type="none" w="sm" len="sm"/>
          </a:ln>
        </p:spPr>
        <p:txBody>
          <a:bodyPr>
            <a:spAutoFit/>
          </a:bodyPr>
          <a:lstStyle/>
          <a:p>
            <a:pPr marL="533400" indent="-533400" algn="l">
              <a:buFontTx/>
              <a:buAutoNum type="arabicPeriod"/>
            </a:pPr>
            <a:r>
              <a:rPr lang="th-TH" b="0"/>
              <a:t>รายนามผู้ประเมิน</a:t>
            </a:r>
          </a:p>
          <a:p>
            <a:pPr marL="533400" indent="-533400" algn="l">
              <a:buFontTx/>
              <a:buAutoNum type="arabicPeriod"/>
            </a:pPr>
            <a:r>
              <a:rPr lang="th-TH" b="0"/>
              <a:t>บทนำ</a:t>
            </a:r>
            <a:endParaRPr lang="en-US" b="0"/>
          </a:p>
          <a:p>
            <a:pPr marL="533400" indent="-533400" algn="l">
              <a:buFontTx/>
              <a:buAutoNum type="arabicPeriod"/>
            </a:pPr>
            <a:r>
              <a:rPr lang="th-TH" b="0"/>
              <a:t>บทสรุปผู้บริหาร</a:t>
            </a:r>
          </a:p>
          <a:p>
            <a:pPr marL="533400" indent="-533400" algn="l">
              <a:buFontTx/>
              <a:buAutoNum type="arabicPeriod"/>
            </a:pPr>
            <a:r>
              <a:rPr lang="th-TH" b="0"/>
              <a:t>วิธีการและขั้นตอนการประเมิน (ตารางประเมิน)</a:t>
            </a:r>
          </a:p>
          <a:p>
            <a:pPr marL="533400" indent="-533400" algn="l">
              <a:buFontTx/>
              <a:buAutoNum type="arabicPeriod"/>
            </a:pPr>
            <a:r>
              <a:rPr lang="th-TH" b="0">
                <a:solidFill>
                  <a:srgbClr val="FFFFFF"/>
                </a:solidFill>
              </a:rPr>
              <a:t>ผลการประเมินตามรายตัวบ่งชี้ ( ตาราง ป1 สกอ และ สมศ)</a:t>
            </a:r>
          </a:p>
          <a:p>
            <a:pPr marL="533400" indent="-533400" algn="l">
              <a:buFontTx/>
              <a:buAutoNum type="arabicPeriod"/>
            </a:pPr>
            <a:r>
              <a:rPr lang="th-TH" b="0">
                <a:solidFill>
                  <a:srgbClr val="FFFFFF"/>
                </a:solidFill>
              </a:rPr>
              <a:t>สรุปผลการประเมินในภาพรวม</a:t>
            </a:r>
          </a:p>
          <a:p>
            <a:pPr marL="533400" indent="-533400" algn="l"/>
            <a:r>
              <a:rPr lang="th-TH" b="0">
                <a:solidFill>
                  <a:srgbClr val="FFFFFF"/>
                </a:solidFill>
              </a:rPr>
              <a:t>       </a:t>
            </a:r>
            <a:r>
              <a:rPr lang="en-US" b="0">
                <a:solidFill>
                  <a:srgbClr val="FFFFFF"/>
                </a:solidFill>
              </a:rPr>
              <a:t>6</a:t>
            </a:r>
            <a:r>
              <a:rPr lang="th-TH" b="0">
                <a:solidFill>
                  <a:srgbClr val="FFFFFF"/>
                </a:solidFill>
              </a:rPr>
              <a:t>.1 ผลการประเมินตาม 9 องค์ประกอบ( ตาราง ป2 และ</a:t>
            </a:r>
            <a:r>
              <a:rPr lang="en-US" b="0">
                <a:solidFill>
                  <a:srgbClr val="FFFFFF"/>
                </a:solidFill>
              </a:rPr>
              <a:t> </a:t>
            </a:r>
            <a:r>
              <a:rPr lang="th-TH" b="0">
                <a:solidFill>
                  <a:srgbClr val="FFFFFF"/>
                </a:solidFill>
              </a:rPr>
              <a:t>ป2+ )</a:t>
            </a:r>
          </a:p>
          <a:p>
            <a:pPr marL="533400" indent="-533400" algn="l"/>
            <a:r>
              <a:rPr lang="th-TH" b="0">
                <a:solidFill>
                  <a:srgbClr val="FFFFFF"/>
                </a:solidFill>
              </a:rPr>
              <a:t>       </a:t>
            </a:r>
            <a:r>
              <a:rPr lang="en-US" b="0">
                <a:solidFill>
                  <a:srgbClr val="FFFFFF"/>
                </a:solidFill>
              </a:rPr>
              <a:t>6</a:t>
            </a:r>
            <a:r>
              <a:rPr lang="th-TH" b="0">
                <a:solidFill>
                  <a:srgbClr val="FFFFFF"/>
                </a:solidFill>
              </a:rPr>
              <a:t>.2 ผลการประเมินตาม 3 มาตรฐานอุดมศึกษา( ตาราง ป3 และ</a:t>
            </a:r>
            <a:r>
              <a:rPr lang="en-US" b="0">
                <a:solidFill>
                  <a:srgbClr val="FFFFFF"/>
                </a:solidFill>
              </a:rPr>
              <a:t> </a:t>
            </a:r>
            <a:r>
              <a:rPr lang="th-TH" b="0">
                <a:solidFill>
                  <a:srgbClr val="FFFFFF"/>
                </a:solidFill>
              </a:rPr>
              <a:t>ป3+)</a:t>
            </a:r>
          </a:p>
          <a:p>
            <a:pPr marL="533400" indent="-533400" algn="l"/>
            <a:r>
              <a:rPr lang="th-TH" b="0">
                <a:solidFill>
                  <a:srgbClr val="FFFFFF"/>
                </a:solidFill>
              </a:rPr>
              <a:t>       </a:t>
            </a:r>
            <a:r>
              <a:rPr lang="en-US" b="0">
                <a:solidFill>
                  <a:srgbClr val="FFFFFF"/>
                </a:solidFill>
              </a:rPr>
              <a:t>6</a:t>
            </a:r>
            <a:r>
              <a:rPr lang="th-TH" b="0">
                <a:solidFill>
                  <a:srgbClr val="FFFFFF"/>
                </a:solidFill>
              </a:rPr>
              <a:t>.3 ผลการประเมินตาม 4 ด้านของ </a:t>
            </a:r>
            <a:r>
              <a:rPr lang="en-US" b="0">
                <a:solidFill>
                  <a:srgbClr val="FFFFFF"/>
                </a:solidFill>
              </a:rPr>
              <a:t>BSC </a:t>
            </a:r>
            <a:r>
              <a:rPr lang="th-TH" b="0">
                <a:solidFill>
                  <a:srgbClr val="FFFFFF"/>
                </a:solidFill>
              </a:rPr>
              <a:t>( ตาราง ป</a:t>
            </a:r>
            <a:r>
              <a:rPr lang="en-US" b="0">
                <a:solidFill>
                  <a:srgbClr val="FFFFFF"/>
                </a:solidFill>
              </a:rPr>
              <a:t>4</a:t>
            </a:r>
            <a:r>
              <a:rPr lang="th-TH" b="0">
                <a:solidFill>
                  <a:srgbClr val="FFFFFF"/>
                </a:solidFill>
              </a:rPr>
              <a:t> และ</a:t>
            </a:r>
            <a:r>
              <a:rPr lang="en-US" b="0">
                <a:solidFill>
                  <a:srgbClr val="FFFFFF"/>
                </a:solidFill>
              </a:rPr>
              <a:t> </a:t>
            </a:r>
            <a:r>
              <a:rPr lang="th-TH" b="0">
                <a:solidFill>
                  <a:srgbClr val="FFFFFF"/>
                </a:solidFill>
              </a:rPr>
              <a:t>ป</a:t>
            </a:r>
            <a:r>
              <a:rPr lang="en-US" b="0">
                <a:solidFill>
                  <a:srgbClr val="FFFFFF"/>
                </a:solidFill>
              </a:rPr>
              <a:t>4+</a:t>
            </a:r>
            <a:r>
              <a:rPr lang="th-TH" b="0">
                <a:solidFill>
                  <a:srgbClr val="FFFFFF"/>
                </a:solidFill>
              </a:rPr>
              <a:t> )</a:t>
            </a:r>
          </a:p>
          <a:p>
            <a:pPr marL="533400" indent="-533400" algn="l"/>
            <a:r>
              <a:rPr lang="th-TH">
                <a:solidFill>
                  <a:srgbClr val="FF66CC"/>
                </a:solidFill>
              </a:rPr>
              <a:t>       </a:t>
            </a:r>
            <a:r>
              <a:rPr lang="en-US">
                <a:solidFill>
                  <a:srgbClr val="FF66CC"/>
                </a:solidFill>
              </a:rPr>
              <a:t>6</a:t>
            </a:r>
            <a:r>
              <a:rPr lang="th-TH">
                <a:solidFill>
                  <a:srgbClr val="FF66CC"/>
                </a:solidFill>
              </a:rPr>
              <a:t>.4 ผลการประเมินตามมาตรฐานของสถาบัน</a:t>
            </a:r>
            <a:r>
              <a:rPr lang="th-TH" b="0">
                <a:solidFill>
                  <a:srgbClr val="FFFFFF"/>
                </a:solidFill>
              </a:rPr>
              <a:t> ( ตาราง ป</a:t>
            </a:r>
            <a:r>
              <a:rPr lang="en-US" b="0">
                <a:solidFill>
                  <a:srgbClr val="FFFFFF"/>
                </a:solidFill>
              </a:rPr>
              <a:t>5</a:t>
            </a:r>
            <a:r>
              <a:rPr lang="th-TH" b="0">
                <a:solidFill>
                  <a:srgbClr val="FFFFFF"/>
                </a:solidFill>
              </a:rPr>
              <a:t> และ</a:t>
            </a:r>
            <a:r>
              <a:rPr lang="en-US" b="0">
                <a:solidFill>
                  <a:srgbClr val="FFFFFF"/>
                </a:solidFill>
              </a:rPr>
              <a:t> </a:t>
            </a:r>
            <a:r>
              <a:rPr lang="th-TH" b="0">
                <a:solidFill>
                  <a:srgbClr val="FFFFFF"/>
                </a:solidFill>
              </a:rPr>
              <a:t>ป</a:t>
            </a:r>
            <a:r>
              <a:rPr lang="en-US" b="0">
                <a:solidFill>
                  <a:srgbClr val="FFFFFF"/>
                </a:solidFill>
              </a:rPr>
              <a:t>5+</a:t>
            </a:r>
            <a:r>
              <a:rPr lang="th-TH" b="0">
                <a:solidFill>
                  <a:srgbClr val="FFFFFF"/>
                </a:solidFill>
              </a:rPr>
              <a:t> )</a:t>
            </a:r>
            <a:endParaRPr lang="th-TH">
              <a:solidFill>
                <a:srgbClr val="FF66CC"/>
              </a:solidFill>
            </a:endParaRPr>
          </a:p>
          <a:p>
            <a:pPr marL="533400" indent="-533400" algn="l"/>
            <a:r>
              <a:rPr lang="th-TH" sz="2900" b="0">
                <a:solidFill>
                  <a:srgbClr val="FFFFFF"/>
                </a:solidFill>
              </a:rPr>
              <a:t>      </a:t>
            </a:r>
            <a:r>
              <a:rPr lang="en-US" sz="2900" b="0">
                <a:solidFill>
                  <a:srgbClr val="FFFFFF"/>
                </a:solidFill>
              </a:rPr>
              <a:t> </a:t>
            </a:r>
            <a:r>
              <a:rPr lang="th-TH" sz="2900" b="0">
                <a:solidFill>
                  <a:srgbClr val="FFFFFF"/>
                </a:solidFill>
              </a:rPr>
              <a:t> </a:t>
            </a:r>
            <a:r>
              <a:rPr lang="en-US" sz="2900" b="0">
                <a:solidFill>
                  <a:srgbClr val="FFFFFF"/>
                </a:solidFill>
              </a:rPr>
              <a:t>6</a:t>
            </a:r>
            <a:r>
              <a:rPr lang="th-TH" sz="2900" b="0">
                <a:solidFill>
                  <a:srgbClr val="FFFFFF"/>
                </a:solidFill>
              </a:rPr>
              <a:t>.5 จุดแข็ง</a:t>
            </a:r>
            <a:r>
              <a:rPr lang="en-US" sz="2900" b="0">
                <a:solidFill>
                  <a:srgbClr val="FFFFFF"/>
                </a:solidFill>
              </a:rPr>
              <a:t>+</a:t>
            </a:r>
            <a:r>
              <a:rPr lang="th-TH" sz="2900" b="0">
                <a:solidFill>
                  <a:srgbClr val="FFFFFF"/>
                </a:solidFill>
              </a:rPr>
              <a:t>แนวทางเสริม, จุดที่ต้องปรับปรุง</a:t>
            </a:r>
            <a:r>
              <a:rPr lang="en-US" sz="2900" b="0">
                <a:solidFill>
                  <a:srgbClr val="FFFFFF"/>
                </a:solidFill>
              </a:rPr>
              <a:t>+</a:t>
            </a:r>
            <a:r>
              <a:rPr lang="th-TH" sz="2900" b="0">
                <a:solidFill>
                  <a:srgbClr val="FFFFFF"/>
                </a:solidFill>
              </a:rPr>
              <a:t>ข้อเสนอแนะ (เฉพาะ 9 อปก)</a:t>
            </a:r>
          </a:p>
          <a:p>
            <a:pPr marL="533400" indent="-533400" algn="l"/>
            <a:r>
              <a:rPr lang="th-TH" sz="2900" b="0">
                <a:solidFill>
                  <a:srgbClr val="FFFFFF"/>
                </a:solidFill>
              </a:rPr>
              <a:t>		</a:t>
            </a:r>
            <a:r>
              <a:rPr lang="en-US" sz="2900">
                <a:solidFill>
                  <a:schemeClr val="accent1"/>
                </a:solidFill>
              </a:rPr>
              <a:t>+ </a:t>
            </a:r>
            <a:r>
              <a:rPr lang="th-TH" sz="2900">
                <a:solidFill>
                  <a:schemeClr val="accent1"/>
                </a:solidFill>
              </a:rPr>
              <a:t>ข้อเสนอแนะในการเขียน </a:t>
            </a:r>
            <a:r>
              <a:rPr lang="en-US" sz="2900">
                <a:solidFill>
                  <a:schemeClr val="accent1"/>
                </a:solidFill>
              </a:rPr>
              <a:t>SAR</a:t>
            </a:r>
            <a:endParaRPr lang="th-TH" sz="2900">
              <a:solidFill>
                <a:schemeClr val="accent1"/>
              </a:solidFill>
            </a:endParaRPr>
          </a:p>
          <a:p>
            <a:pPr marL="533400" indent="-533400" algn="l"/>
            <a:r>
              <a:rPr lang="en-US" b="0"/>
              <a:t>7</a:t>
            </a:r>
            <a:r>
              <a:rPr lang="th-TH" b="0"/>
              <a:t>.    ภาคผนวก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611188" y="260350"/>
            <a:ext cx="7772400" cy="1223963"/>
          </a:xfrm>
          <a:ln>
            <a:solidFill>
              <a:schemeClr val="tx1"/>
            </a:solidFill>
          </a:ln>
        </p:spPr>
        <p:txBody>
          <a:bodyPr/>
          <a:lstStyle/>
          <a:p>
            <a:pPr algn="ctr"/>
            <a:r>
              <a:rPr lang="en-US" sz="3600" b="1" smtClean="0">
                <a:latin typeface="Browallia New" pitchFamily="34" charset="-34"/>
                <a:cs typeface="Browallia New" pitchFamily="34" charset="-34"/>
              </a:rPr>
              <a:t>Job Description </a:t>
            </a:r>
            <a:r>
              <a:rPr lang="th-TH" sz="3600" b="1" smtClean="0">
                <a:latin typeface="Browallia New" pitchFamily="34" charset="-34"/>
                <a:cs typeface="Browallia New" pitchFamily="34" charset="-34"/>
              </a:rPr>
              <a:t/>
            </a:r>
            <a:br>
              <a:rPr lang="th-TH" sz="3600" b="1" smtClean="0">
                <a:latin typeface="Browallia New" pitchFamily="34" charset="-34"/>
                <a:cs typeface="Browallia New" pitchFamily="34" charset="-34"/>
              </a:rPr>
            </a:br>
            <a:r>
              <a:rPr lang="th-TH" sz="3600" b="1" smtClean="0">
                <a:latin typeface="Browallia New" pitchFamily="34" charset="-34"/>
                <a:cs typeface="Browallia New" pitchFamily="34" charset="-34"/>
              </a:rPr>
              <a:t>ของผู้ประเมินคุณภาพภายใน</a:t>
            </a:r>
          </a:p>
        </p:txBody>
      </p:sp>
      <p:sp>
        <p:nvSpPr>
          <p:cNvPr id="57347" name="Rectangle 3"/>
          <p:cNvSpPr>
            <a:spLocks noGrp="1" noChangeArrowheads="1"/>
          </p:cNvSpPr>
          <p:nvPr>
            <p:ph type="subTitle" idx="4294967295"/>
          </p:nvPr>
        </p:nvSpPr>
        <p:spPr>
          <a:xfrm>
            <a:off x="395288" y="1484313"/>
            <a:ext cx="8569325" cy="5040312"/>
          </a:xfrm>
        </p:spPr>
        <p:txBody>
          <a:bodyPr/>
          <a:lstStyle/>
          <a:p>
            <a:pPr marL="0" indent="0">
              <a:buFontTx/>
              <a:buNone/>
            </a:pPr>
            <a:r>
              <a:rPr lang="en-US" sz="3600" smtClean="0">
                <a:latin typeface="Browallia New" pitchFamily="34" charset="-34"/>
                <a:cs typeface="Browallia New" pitchFamily="34" charset="-34"/>
              </a:rPr>
              <a:t>1.</a:t>
            </a:r>
            <a:r>
              <a:rPr lang="th-TH" sz="3600" smtClean="0">
                <a:latin typeface="Browallia New" pitchFamily="34" charset="-34"/>
                <a:cs typeface="Browallia New" pitchFamily="34" charset="-34"/>
              </a:rPr>
              <a:t> </a:t>
            </a:r>
            <a:r>
              <a:rPr lang="th-TH" smtClean="0">
                <a:latin typeface="Browallia New" pitchFamily="34" charset="-34"/>
                <a:cs typeface="Browallia New" pitchFamily="34" charset="-34"/>
              </a:rPr>
              <a:t>รับรู้และเข้าใจบริบทของสถาบัน – อ่านจาก </a:t>
            </a:r>
            <a:r>
              <a:rPr lang="en-US" smtClean="0">
                <a:latin typeface="Browallia New" pitchFamily="34" charset="-34"/>
                <a:cs typeface="Browallia New" pitchFamily="34" charset="-34"/>
              </a:rPr>
              <a:t>SAR </a:t>
            </a:r>
            <a:r>
              <a:rPr lang="en-US" sz="2800" smtClean="0">
                <a:latin typeface="Browallia New" pitchFamily="34" charset="-34"/>
                <a:cs typeface="Browallia New" pitchFamily="34" charset="-34"/>
              </a:rPr>
              <a:t>(Organizational Profile)</a:t>
            </a:r>
            <a:endParaRPr lang="th-TH" sz="2800" smtClean="0">
              <a:latin typeface="Browallia New" pitchFamily="34" charset="-34"/>
              <a:cs typeface="Browallia New" pitchFamily="34" charset="-34"/>
            </a:endParaRPr>
          </a:p>
          <a:p>
            <a:pPr marL="0" indent="0">
              <a:buFontTx/>
              <a:buNone/>
            </a:pPr>
            <a:r>
              <a:rPr lang="en-US" smtClean="0">
                <a:latin typeface="Browallia New" pitchFamily="34" charset="-34"/>
                <a:cs typeface="Browallia New" pitchFamily="34" charset="-34"/>
              </a:rPr>
              <a:t>2. </a:t>
            </a:r>
            <a:r>
              <a:rPr lang="th-TH" smtClean="0">
                <a:latin typeface="Browallia New" pitchFamily="34" charset="-34"/>
                <a:cs typeface="Browallia New" pitchFamily="34" charset="-34"/>
              </a:rPr>
              <a:t>ศึกษาตัวบ่งชี้ของ สกอ. </a:t>
            </a:r>
            <a:r>
              <a:rPr lang="en-US" smtClean="0">
                <a:latin typeface="Browallia New" pitchFamily="34" charset="-34"/>
                <a:cs typeface="Browallia New" pitchFamily="34" charset="-34"/>
              </a:rPr>
              <a:t>23 </a:t>
            </a:r>
            <a:r>
              <a:rPr lang="th-TH" smtClean="0">
                <a:latin typeface="Browallia New" pitchFamily="34" charset="-34"/>
                <a:cs typeface="Browallia New" pitchFamily="34" charset="-34"/>
              </a:rPr>
              <a:t>ตัว </a:t>
            </a:r>
            <a:r>
              <a:rPr lang="en-US" smtClean="0">
                <a:latin typeface="Browallia New" pitchFamily="34" charset="-34"/>
                <a:cs typeface="Browallia New" pitchFamily="34" charset="-34"/>
              </a:rPr>
              <a:t>+ </a:t>
            </a:r>
            <a:r>
              <a:rPr lang="th-TH" smtClean="0">
                <a:latin typeface="Browallia New" pitchFamily="34" charset="-34"/>
                <a:cs typeface="Browallia New" pitchFamily="34" charset="-34"/>
              </a:rPr>
              <a:t>สมศ </a:t>
            </a:r>
            <a:r>
              <a:rPr lang="en-US" smtClean="0">
                <a:latin typeface="Browallia New" pitchFamily="34" charset="-34"/>
                <a:cs typeface="Browallia New" pitchFamily="34" charset="-34"/>
              </a:rPr>
              <a:t>18 </a:t>
            </a:r>
            <a:r>
              <a:rPr lang="th-TH" smtClean="0">
                <a:latin typeface="Browallia New" pitchFamily="34" charset="-34"/>
                <a:cs typeface="Browallia New" pitchFamily="34" charset="-34"/>
              </a:rPr>
              <a:t>ตัว</a:t>
            </a:r>
            <a:r>
              <a:rPr lang="en-US" smtClean="0">
                <a:latin typeface="Browallia New" pitchFamily="34" charset="-34"/>
                <a:cs typeface="Browallia New" pitchFamily="34" charset="-34"/>
              </a:rPr>
              <a:t>+ ( </a:t>
            </a:r>
            <a:r>
              <a:rPr lang="th-TH" smtClean="0">
                <a:latin typeface="Browallia New" pitchFamily="34" charset="-34"/>
                <a:cs typeface="Browallia New" pitchFamily="34" charset="-34"/>
              </a:rPr>
              <a:t>ของสถาบัน)</a:t>
            </a:r>
          </a:p>
          <a:p>
            <a:pPr marL="0" indent="0">
              <a:buFontTx/>
              <a:buNone/>
            </a:pPr>
            <a:r>
              <a:rPr lang="en-US" smtClean="0">
                <a:latin typeface="Browallia New" pitchFamily="34" charset="-34"/>
                <a:cs typeface="Browallia New" pitchFamily="34" charset="-34"/>
              </a:rPr>
              <a:t>3. </a:t>
            </a:r>
            <a:r>
              <a:rPr lang="th-TH" smtClean="0">
                <a:latin typeface="Browallia New" pitchFamily="34" charset="-34"/>
                <a:cs typeface="Browallia New" pitchFamily="34" charset="-34"/>
              </a:rPr>
              <a:t>พิจารณาผลการดำเนินงานและผลการประเมินตนเองของสถาบัน</a:t>
            </a:r>
          </a:p>
          <a:p>
            <a:pPr marL="0" indent="0">
              <a:buFontTx/>
              <a:buNone/>
            </a:pPr>
            <a:r>
              <a:rPr lang="en-US" smtClean="0">
                <a:latin typeface="Browallia New" pitchFamily="34" charset="-34"/>
                <a:cs typeface="Browallia New" pitchFamily="34" charset="-34"/>
              </a:rPr>
              <a:t>4. </a:t>
            </a:r>
            <a:r>
              <a:rPr lang="th-TH" smtClean="0">
                <a:latin typeface="Browallia New" pitchFamily="34" charset="-34"/>
                <a:cs typeface="Browallia New" pitchFamily="34" charset="-34"/>
              </a:rPr>
              <a:t>เปรียบเทียบและประเมินระหว่างข้อ </a:t>
            </a:r>
            <a:r>
              <a:rPr lang="en-US" smtClean="0">
                <a:latin typeface="Browallia New" pitchFamily="34" charset="-34"/>
                <a:cs typeface="Browallia New" pitchFamily="34" charset="-34"/>
              </a:rPr>
              <a:t>2 </a:t>
            </a:r>
            <a:r>
              <a:rPr lang="th-TH" smtClean="0">
                <a:latin typeface="Browallia New" pitchFamily="34" charset="-34"/>
                <a:cs typeface="Browallia New" pitchFamily="34" charset="-34"/>
              </a:rPr>
              <a:t>และข้อ </a:t>
            </a:r>
            <a:r>
              <a:rPr lang="en-US" smtClean="0">
                <a:latin typeface="Browallia New" pitchFamily="34" charset="-34"/>
                <a:cs typeface="Browallia New" pitchFamily="34" charset="-34"/>
              </a:rPr>
              <a:t>3</a:t>
            </a:r>
          </a:p>
          <a:p>
            <a:pPr marL="0" indent="0">
              <a:buFontTx/>
              <a:buNone/>
            </a:pPr>
            <a:r>
              <a:rPr lang="en-US" smtClean="0">
                <a:latin typeface="Browallia New" pitchFamily="34" charset="-34"/>
                <a:cs typeface="Browallia New" pitchFamily="34" charset="-34"/>
              </a:rPr>
              <a:t>5. </a:t>
            </a:r>
            <a:r>
              <a:rPr lang="th-TH" smtClean="0">
                <a:latin typeface="Browallia New" pitchFamily="34" charset="-34"/>
                <a:cs typeface="Browallia New" pitchFamily="34" charset="-34"/>
              </a:rPr>
              <a:t>สรุปผลการดำเนินงานที่ไม่ได้เป็นไปตามเป้าหมาย โดยพิจารณาร่วมกับบริบทของสถาบัน (ข้อ </a:t>
            </a:r>
            <a:r>
              <a:rPr lang="en-US" smtClean="0">
                <a:latin typeface="Browallia New" pitchFamily="34" charset="-34"/>
                <a:cs typeface="Browallia New" pitchFamily="34" charset="-34"/>
              </a:rPr>
              <a:t>1)</a:t>
            </a:r>
            <a:endParaRPr lang="th-TH" smtClean="0">
              <a:latin typeface="Browallia New" pitchFamily="34" charset="-34"/>
              <a:cs typeface="Browallia New" pitchFamily="34" charset="-34"/>
            </a:endParaRPr>
          </a:p>
          <a:p>
            <a:pPr marL="1828800" lvl="4" indent="0"/>
            <a:r>
              <a:rPr lang="th-TH" sz="3200" smtClean="0">
                <a:latin typeface="Browallia New" pitchFamily="34" charset="-34"/>
                <a:cs typeface="Browallia New" pitchFamily="34" charset="-34"/>
              </a:rPr>
              <a:t> </a:t>
            </a:r>
            <a:r>
              <a:rPr lang="en-US" sz="3200" smtClean="0">
                <a:latin typeface="Browallia New" pitchFamily="34" charset="-34"/>
                <a:cs typeface="Browallia New" pitchFamily="34" charset="-34"/>
              </a:rPr>
              <a:t>What – </a:t>
            </a:r>
            <a:r>
              <a:rPr lang="th-TH" sz="3200" smtClean="0">
                <a:latin typeface="Browallia New" pitchFamily="34" charset="-34"/>
                <a:cs typeface="Browallia New" pitchFamily="34" charset="-34"/>
              </a:rPr>
              <a:t>ประเด็นไหน</a:t>
            </a:r>
          </a:p>
          <a:p>
            <a:pPr marL="1828800" lvl="4" indent="0"/>
            <a:r>
              <a:rPr lang="th-TH" sz="3200" smtClean="0">
                <a:latin typeface="Browallia New" pitchFamily="34" charset="-34"/>
                <a:cs typeface="Browallia New" pitchFamily="34" charset="-34"/>
              </a:rPr>
              <a:t> </a:t>
            </a:r>
            <a:r>
              <a:rPr lang="en-US" sz="3200" smtClean="0">
                <a:latin typeface="Browallia New" pitchFamily="34" charset="-34"/>
                <a:cs typeface="Browallia New" pitchFamily="34" charset="-34"/>
              </a:rPr>
              <a:t>Why – </a:t>
            </a:r>
            <a:r>
              <a:rPr lang="th-TH" sz="3200" smtClean="0">
                <a:latin typeface="Browallia New" pitchFamily="34" charset="-34"/>
                <a:cs typeface="Browallia New" pitchFamily="34" charset="-34"/>
              </a:rPr>
              <a:t>ทำไมถึงแตกต่าง</a:t>
            </a:r>
          </a:p>
          <a:p>
            <a:pPr marL="1828800" lvl="4" indent="0"/>
            <a:r>
              <a:rPr lang="th-TH" sz="3200" smtClean="0">
                <a:latin typeface="Browallia New" pitchFamily="34" charset="-34"/>
                <a:cs typeface="Browallia New" pitchFamily="34" charset="-34"/>
              </a:rPr>
              <a:t> </a:t>
            </a:r>
            <a:r>
              <a:rPr lang="en-US" sz="3200" smtClean="0">
                <a:latin typeface="Browallia New" pitchFamily="34" charset="-34"/>
                <a:cs typeface="Browallia New" pitchFamily="34" charset="-34"/>
              </a:rPr>
              <a:t>How to improve</a:t>
            </a:r>
            <a:endParaRPr lang="th-TH" sz="3200" smtClean="0">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76200"/>
            <a:ext cx="8229600" cy="3614738"/>
          </a:xfrm>
          <a:prstGeom prst="rect">
            <a:avLst/>
          </a:prstGeom>
          <a:noFill/>
          <a:ln w="12700">
            <a:noFill/>
            <a:miter lim="800000"/>
            <a:headEnd type="none" w="sm" len="sm"/>
            <a:tailEnd type="none" w="sm" len="sm"/>
          </a:ln>
        </p:spPr>
        <p:txBody>
          <a:bodyPr>
            <a:spAutoFit/>
          </a:bodyPr>
          <a:lstStyle/>
          <a:p>
            <a:pPr>
              <a:lnSpc>
                <a:spcPct val="50000"/>
              </a:lnSpc>
              <a:spcBef>
                <a:spcPct val="50000"/>
              </a:spcBef>
            </a:pPr>
            <a:r>
              <a:rPr lang="th-TH" sz="6600">
                <a:solidFill>
                  <a:srgbClr val="FFFF00"/>
                </a:solidFill>
              </a:rPr>
              <a:t> </a:t>
            </a:r>
            <a:endParaRPr lang="en-US" sz="6600">
              <a:solidFill>
                <a:srgbClr val="FFFF00"/>
              </a:solidFill>
            </a:endParaRPr>
          </a:p>
          <a:p>
            <a:pPr>
              <a:lnSpc>
                <a:spcPct val="50000"/>
              </a:lnSpc>
              <a:spcBef>
                <a:spcPct val="50000"/>
              </a:spcBef>
            </a:pPr>
            <a:r>
              <a:rPr lang="th-TH" sz="6600">
                <a:solidFill>
                  <a:srgbClr val="FFFF00"/>
                </a:solidFill>
              </a:rPr>
              <a:t>การประเมินอภิมาน</a:t>
            </a:r>
            <a:endParaRPr lang="en-US" sz="6600">
              <a:solidFill>
                <a:srgbClr val="FFFF00"/>
              </a:solidFill>
            </a:endParaRPr>
          </a:p>
          <a:p>
            <a:pPr>
              <a:lnSpc>
                <a:spcPct val="50000"/>
              </a:lnSpc>
              <a:spcBef>
                <a:spcPct val="50000"/>
              </a:spcBef>
            </a:pPr>
            <a:r>
              <a:rPr lang="en-US" sz="6600">
                <a:solidFill>
                  <a:srgbClr val="FFFF00"/>
                </a:solidFill>
              </a:rPr>
              <a:t>(Evaluation for Evaluation)</a:t>
            </a:r>
            <a:endParaRPr lang="th-TH" sz="6600">
              <a:solidFill>
                <a:srgbClr val="FFFF00"/>
              </a:solidFill>
            </a:endParaRPr>
          </a:p>
          <a:p>
            <a:pPr>
              <a:lnSpc>
                <a:spcPct val="50000"/>
              </a:lnSpc>
              <a:spcBef>
                <a:spcPct val="50000"/>
              </a:spcBef>
            </a:pPr>
            <a:r>
              <a:rPr lang="en-US" sz="6600">
                <a:solidFill>
                  <a:srgbClr val="FFFF00"/>
                </a:solidFill>
              </a:rPr>
              <a:t> </a:t>
            </a:r>
            <a:endParaRPr lang="th-TH" sz="6600">
              <a:solidFill>
                <a:srgbClr val="FFFF00"/>
              </a:solidFill>
            </a:endParaRPr>
          </a:p>
        </p:txBody>
      </p:sp>
      <p:sp>
        <p:nvSpPr>
          <p:cNvPr id="58371" name="Text Box 3"/>
          <p:cNvSpPr txBox="1">
            <a:spLocks noChangeArrowheads="1"/>
          </p:cNvSpPr>
          <p:nvPr/>
        </p:nvSpPr>
        <p:spPr bwMode="auto">
          <a:xfrm>
            <a:off x="2438400" y="2590800"/>
            <a:ext cx="5402263" cy="2771775"/>
          </a:xfrm>
          <a:prstGeom prst="rect">
            <a:avLst/>
          </a:prstGeom>
          <a:noFill/>
          <a:ln w="12700">
            <a:noFill/>
            <a:miter lim="800000"/>
            <a:headEnd type="none" w="sm" len="sm"/>
            <a:tailEnd type="none" w="sm" len="sm"/>
          </a:ln>
        </p:spPr>
        <p:txBody>
          <a:bodyPr wrap="none">
            <a:spAutoFit/>
          </a:bodyPr>
          <a:lstStyle/>
          <a:p>
            <a:pPr marL="533400" indent="-533400" algn="l">
              <a:buFontTx/>
              <a:buAutoNum type="arabicPeriod"/>
            </a:pPr>
            <a:r>
              <a:rPr lang="en-US" sz="4400">
                <a:solidFill>
                  <a:srgbClr val="FFFF99"/>
                </a:solidFill>
              </a:rPr>
              <a:t>Utility standards (U1-U7)</a:t>
            </a:r>
          </a:p>
          <a:p>
            <a:pPr marL="533400" indent="-533400" algn="l">
              <a:buFontTx/>
              <a:buAutoNum type="arabicPeriod"/>
            </a:pPr>
            <a:r>
              <a:rPr lang="en-US" sz="4400">
                <a:solidFill>
                  <a:srgbClr val="FFFF99"/>
                </a:solidFill>
              </a:rPr>
              <a:t>Feasibility standards (F1-F3)</a:t>
            </a:r>
          </a:p>
          <a:p>
            <a:pPr marL="533400" indent="-533400" algn="l">
              <a:buFontTx/>
              <a:buAutoNum type="arabicPeriod"/>
            </a:pPr>
            <a:r>
              <a:rPr lang="en-US" sz="4400">
                <a:solidFill>
                  <a:srgbClr val="FFFF99"/>
                </a:solidFill>
              </a:rPr>
              <a:t>Propriety standards (P1-P8)</a:t>
            </a:r>
          </a:p>
          <a:p>
            <a:pPr marL="533400" indent="-533400" algn="l">
              <a:buFontTx/>
              <a:buAutoNum type="arabicPeriod"/>
            </a:pPr>
            <a:r>
              <a:rPr lang="en-US" sz="4400">
                <a:solidFill>
                  <a:srgbClr val="FFFF99"/>
                </a:solidFill>
              </a:rPr>
              <a:t>Accuracy standards (A1-A12)</a:t>
            </a:r>
          </a:p>
        </p:txBody>
      </p:sp>
      <p:pic>
        <p:nvPicPr>
          <p:cNvPr id="58372" name="Picture 4" descr="bd07311_"/>
          <p:cNvPicPr>
            <a:picLocks noChangeAspect="1" noChangeArrowheads="1"/>
          </p:cNvPicPr>
          <p:nvPr/>
        </p:nvPicPr>
        <p:blipFill>
          <a:blip r:embed="rId3" cstate="print"/>
          <a:srcRect/>
          <a:stretch>
            <a:fillRect/>
          </a:stretch>
        </p:blipFill>
        <p:spPr bwMode="auto">
          <a:xfrm>
            <a:off x="42863" y="4267200"/>
            <a:ext cx="2319337" cy="2514600"/>
          </a:xfrm>
          <a:prstGeom prst="rect">
            <a:avLst/>
          </a:prstGeom>
          <a:noFill/>
          <a:ln w="9525">
            <a:noFill/>
            <a:miter lim="800000"/>
            <a:headEnd/>
            <a:tailEnd/>
          </a:ln>
        </p:spPr>
      </p:pic>
      <p:sp>
        <p:nvSpPr>
          <p:cNvPr id="58373" name="Text Box 5"/>
          <p:cNvSpPr txBox="1">
            <a:spLocks noChangeArrowheads="1"/>
          </p:cNvSpPr>
          <p:nvPr/>
        </p:nvSpPr>
        <p:spPr bwMode="auto">
          <a:xfrm>
            <a:off x="3733800" y="5867400"/>
            <a:ext cx="5068888" cy="579438"/>
          </a:xfrm>
          <a:prstGeom prst="rect">
            <a:avLst/>
          </a:prstGeom>
          <a:noFill/>
          <a:ln w="9525">
            <a:noFill/>
            <a:miter lim="800000"/>
            <a:headEnd/>
            <a:tailEnd/>
          </a:ln>
        </p:spPr>
        <p:txBody>
          <a:bodyPr wrap="none">
            <a:spAutoFit/>
          </a:bodyPr>
          <a:lstStyle/>
          <a:p>
            <a:pPr algn="l" eaLnBrk="1" hangingPunct="1"/>
            <a:r>
              <a:rPr lang="en-US">
                <a:solidFill>
                  <a:srgbClr val="00FF00"/>
                </a:solidFill>
                <a:latin typeface="Times New Roman" pitchFamily="18" charset="0"/>
              </a:rPr>
              <a:t>(Daniel L.Stufflebeam 1999)</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ชื่อเรื่อง 1"/>
          <p:cNvSpPr>
            <a:spLocks noGrp="1"/>
          </p:cNvSpPr>
          <p:nvPr>
            <p:ph type="ctrTitle" sz="quarter"/>
          </p:nvPr>
        </p:nvSpPr>
        <p:spPr>
          <a:xfrm>
            <a:off x="827088" y="188913"/>
            <a:ext cx="7772400" cy="863600"/>
          </a:xfrm>
        </p:spPr>
        <p:txBody>
          <a:bodyPr/>
          <a:lstStyle/>
          <a:p>
            <a:pPr algn="ctr"/>
            <a:r>
              <a:rPr lang="th-TH" smtClean="0"/>
              <a:t>ประโยชน์ (</a:t>
            </a:r>
            <a:r>
              <a:rPr lang="en-US" smtClean="0"/>
              <a:t>utility</a:t>
            </a:r>
            <a:r>
              <a:rPr lang="th-TH" smtClean="0"/>
              <a:t>)</a:t>
            </a:r>
          </a:p>
        </p:txBody>
      </p:sp>
      <p:sp>
        <p:nvSpPr>
          <p:cNvPr id="59395" name="ชื่อเรื่องรอง 2"/>
          <p:cNvSpPr>
            <a:spLocks noGrp="1"/>
          </p:cNvSpPr>
          <p:nvPr>
            <p:ph type="subTitle" sz="quarter" idx="1"/>
          </p:nvPr>
        </p:nvSpPr>
        <p:spPr>
          <a:xfrm>
            <a:off x="827088" y="5661025"/>
            <a:ext cx="7632700" cy="936625"/>
          </a:xfrm>
          <a:ln>
            <a:solidFill>
              <a:schemeClr val="accent1"/>
            </a:solidFill>
          </a:ln>
        </p:spPr>
        <p:txBody>
          <a:bodyPr/>
          <a:lstStyle/>
          <a:p>
            <a:pPr algn="l"/>
            <a:r>
              <a:rPr lang="th-TH" smtClean="0"/>
              <a:t>รายงานความก้าวหน้าตลอดช่วงการประเมิน รับฟังข้อมูลป้อนกลับเพื่อทบทวนรายงานและการใช้ประโยชน์</a:t>
            </a:r>
          </a:p>
        </p:txBody>
      </p:sp>
      <p:sp>
        <p:nvSpPr>
          <p:cNvPr id="5" name="ชื่อเรื่องรอง 2"/>
          <p:cNvSpPr txBox="1">
            <a:spLocks/>
          </p:cNvSpPr>
          <p:nvPr/>
        </p:nvSpPr>
        <p:spPr bwMode="auto">
          <a:xfrm>
            <a:off x="827088" y="981075"/>
            <a:ext cx="7632700" cy="719138"/>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b="0" kern="0" dirty="0">
                <a:latin typeface="+mn-lt"/>
                <a:cs typeface="+mn-cs"/>
              </a:rPr>
              <a:t>ระบุกลุ่มผู้มีส่วนได้ส่วนเสียชัดเจน</a:t>
            </a:r>
          </a:p>
        </p:txBody>
      </p:sp>
      <p:sp>
        <p:nvSpPr>
          <p:cNvPr id="59397" name="ชื่อเรื่องรอง 2"/>
          <p:cNvSpPr txBox="1">
            <a:spLocks/>
          </p:cNvSpPr>
          <p:nvPr/>
        </p:nvSpPr>
        <p:spPr bwMode="auto">
          <a:xfrm>
            <a:off x="827088" y="1700213"/>
            <a:ext cx="7632700" cy="720725"/>
          </a:xfrm>
          <a:prstGeom prst="rect">
            <a:avLst/>
          </a:prstGeom>
          <a:noFill/>
          <a:ln w="9525">
            <a:solidFill>
              <a:schemeClr val="accent1"/>
            </a:solidFill>
            <a:miter lim="800000"/>
            <a:headEnd/>
            <a:tailEnd/>
          </a:ln>
        </p:spPr>
        <p:txBody>
          <a:bodyPr lIns="92075" tIns="46038" rIns="92075" bIns="46038"/>
          <a:lstStyle/>
          <a:p>
            <a:pPr algn="l"/>
            <a:r>
              <a:rPr lang="th-TH"/>
              <a:t>ผู้ประเมินมีความรู้ความสามารถเชื่อถือได้</a:t>
            </a:r>
          </a:p>
        </p:txBody>
      </p:sp>
      <p:sp>
        <p:nvSpPr>
          <p:cNvPr id="59398" name="ชื่อเรื่องรอง 2"/>
          <p:cNvSpPr txBox="1">
            <a:spLocks/>
          </p:cNvSpPr>
          <p:nvPr/>
        </p:nvSpPr>
        <p:spPr bwMode="auto">
          <a:xfrm>
            <a:off x="827088" y="2420938"/>
            <a:ext cx="7632700" cy="1079500"/>
          </a:xfrm>
          <a:prstGeom prst="rect">
            <a:avLst/>
          </a:prstGeom>
          <a:noFill/>
          <a:ln w="9525">
            <a:solidFill>
              <a:schemeClr val="accent1"/>
            </a:solidFill>
            <a:miter lim="800000"/>
            <a:headEnd/>
            <a:tailEnd/>
          </a:ln>
        </p:spPr>
        <p:txBody>
          <a:bodyPr lIns="92075" tIns="46038" rIns="92075" bIns="46038"/>
          <a:lstStyle/>
          <a:p>
            <a:pPr algn="l"/>
            <a:r>
              <a:rPr lang="th-TH"/>
              <a:t>จัดลำดับคำถามที่มีความสำคัญ สามารถเพิ่มคำถามระหว่างประเมินได้ รวบรวมสารสนเทศที่สามารถประเมินคุณค่าความคุ้มค่าได้</a:t>
            </a:r>
          </a:p>
        </p:txBody>
      </p:sp>
      <p:sp>
        <p:nvSpPr>
          <p:cNvPr id="59399" name="ชื่อเรื่องรอง 2"/>
          <p:cNvSpPr txBox="1">
            <a:spLocks/>
          </p:cNvSpPr>
          <p:nvPr/>
        </p:nvSpPr>
        <p:spPr bwMode="auto">
          <a:xfrm>
            <a:off x="827088" y="3500438"/>
            <a:ext cx="7632700" cy="1081087"/>
          </a:xfrm>
          <a:prstGeom prst="rect">
            <a:avLst/>
          </a:prstGeom>
          <a:noFill/>
          <a:ln w="9525">
            <a:solidFill>
              <a:schemeClr val="accent1"/>
            </a:solidFill>
            <a:miter lim="800000"/>
            <a:headEnd/>
            <a:tailEnd/>
          </a:ln>
        </p:spPr>
        <p:txBody>
          <a:bodyPr lIns="92075" tIns="46038" rIns="92075" bIns="46038"/>
          <a:lstStyle/>
          <a:p>
            <a:pPr algn="l"/>
            <a:r>
              <a:rPr lang="th-TH"/>
              <a:t>คำนึงถึงแหล่งข้อมูล ผู้เกี่ยวข้องที่สามารถช่วยตีคุณค่าของสิ่งที่ถูกประเมิน</a:t>
            </a:r>
          </a:p>
        </p:txBody>
      </p:sp>
      <p:sp>
        <p:nvSpPr>
          <p:cNvPr id="59400" name="ชื่อเรื่องรอง 2"/>
          <p:cNvSpPr txBox="1">
            <a:spLocks/>
          </p:cNvSpPr>
          <p:nvPr/>
        </p:nvSpPr>
        <p:spPr bwMode="auto">
          <a:xfrm>
            <a:off x="827088" y="4581525"/>
            <a:ext cx="7632700" cy="1079500"/>
          </a:xfrm>
          <a:prstGeom prst="rect">
            <a:avLst/>
          </a:prstGeom>
          <a:noFill/>
          <a:ln w="9525">
            <a:solidFill>
              <a:schemeClr val="accent1"/>
            </a:solidFill>
            <a:miter lim="800000"/>
            <a:headEnd/>
            <a:tailEnd/>
          </a:ln>
        </p:spPr>
        <p:txBody>
          <a:bodyPr lIns="92075" tIns="46038" rIns="92075" bIns="46038"/>
          <a:lstStyle/>
          <a:p>
            <a:pPr algn="l"/>
            <a:r>
              <a:rPr lang="th-TH"/>
              <a:t>รายงานประเมินมีรายละเอียดชัด ชัดเจน ตอบคำถาม ใช้ประโยชน์ได้</a:t>
            </a:r>
          </a:p>
          <a:p>
            <a:pPr algn="l"/>
            <a:r>
              <a:rPr lang="th-TH"/>
              <a:t>ทำงานประเมินเสร็จตามกำหนดเวลา</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ชื่อเรื่อง 1"/>
          <p:cNvSpPr>
            <a:spLocks noGrp="1"/>
          </p:cNvSpPr>
          <p:nvPr>
            <p:ph type="ctrTitle" sz="quarter"/>
          </p:nvPr>
        </p:nvSpPr>
        <p:spPr>
          <a:xfrm>
            <a:off x="611188" y="404813"/>
            <a:ext cx="7772400" cy="1143000"/>
          </a:xfrm>
        </p:spPr>
        <p:txBody>
          <a:bodyPr/>
          <a:lstStyle/>
          <a:p>
            <a:pPr algn="ctr"/>
            <a:r>
              <a:rPr lang="th-TH" smtClean="0"/>
              <a:t>ความเป็นไปได้ (</a:t>
            </a:r>
            <a:r>
              <a:rPr lang="en-US" smtClean="0"/>
              <a:t>Feasibility</a:t>
            </a:r>
            <a:r>
              <a:rPr lang="th-TH" smtClean="0"/>
              <a:t>)</a:t>
            </a:r>
          </a:p>
        </p:txBody>
      </p:sp>
      <p:sp>
        <p:nvSpPr>
          <p:cNvPr id="60419" name="ชื่อเรื่องรอง 2"/>
          <p:cNvSpPr>
            <a:spLocks noGrp="1"/>
          </p:cNvSpPr>
          <p:nvPr>
            <p:ph type="subTitle" sz="quarter" idx="1"/>
          </p:nvPr>
        </p:nvSpPr>
        <p:spPr>
          <a:xfrm>
            <a:off x="611188" y="3357563"/>
            <a:ext cx="7848600" cy="1150937"/>
          </a:xfrm>
          <a:ln>
            <a:solidFill>
              <a:schemeClr val="accent1"/>
            </a:solidFill>
          </a:ln>
        </p:spPr>
        <p:txBody>
          <a:bodyPr/>
          <a:lstStyle/>
          <a:p>
            <a:pPr algn="l"/>
            <a:r>
              <a:rPr lang="th-TH" smtClean="0"/>
              <a:t>รู้ทันการเมืองที่อาจกดดันการปฏิบัติงาน สร้างพลังความร่วมมือ รายงานมุมมองที่ต่าง ไม่ทำให้การประเมินบิดเบือน มีอคติ</a:t>
            </a:r>
          </a:p>
        </p:txBody>
      </p:sp>
      <p:sp>
        <p:nvSpPr>
          <p:cNvPr id="4" name="ชื่อเรื่องรอง 2"/>
          <p:cNvSpPr txBox="1">
            <a:spLocks/>
          </p:cNvSpPr>
          <p:nvPr/>
        </p:nvSpPr>
        <p:spPr bwMode="auto">
          <a:xfrm>
            <a:off x="611188" y="1484313"/>
            <a:ext cx="7848600" cy="1368425"/>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b="0" kern="0" dirty="0">
                <a:latin typeface="+mn-lt"/>
                <a:cs typeface="+mn-cs"/>
              </a:rPr>
              <a:t>ทำการประเมินเป็นส่วนหนึ่งของงานประจำ เลือกวิธีการดำเนินงานบนฐานข้อมูลที่มีอยู่ กำหนดตารางการปฏิบัติงานตรงตามความเป็นจริง</a:t>
            </a:r>
          </a:p>
        </p:txBody>
      </p:sp>
      <p:sp>
        <p:nvSpPr>
          <p:cNvPr id="5" name="ชื่อเรื่องรอง 2"/>
          <p:cNvSpPr txBox="1">
            <a:spLocks/>
          </p:cNvSpPr>
          <p:nvPr/>
        </p:nvSpPr>
        <p:spPr bwMode="auto">
          <a:xfrm>
            <a:off x="611188" y="4797425"/>
            <a:ext cx="7848600" cy="1368425"/>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b="0" kern="0" dirty="0">
                <a:latin typeface="+mn-lt"/>
                <a:cs typeface="+mn-cs"/>
              </a:rPr>
              <a:t>ดำเนินการประเมินอย่างมีประสิทธิภาพ ให้สารสนเทศที่สามารถตรวจสอบได้ ใช้ประโยชน์จากสิ่งที่มีอยู่</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ชื่อเรื่อง 1"/>
          <p:cNvSpPr>
            <a:spLocks noGrp="1"/>
          </p:cNvSpPr>
          <p:nvPr>
            <p:ph type="ctrTitle" sz="quarter"/>
          </p:nvPr>
        </p:nvSpPr>
        <p:spPr>
          <a:xfrm>
            <a:off x="611188" y="0"/>
            <a:ext cx="7772400" cy="728663"/>
          </a:xfrm>
        </p:spPr>
        <p:txBody>
          <a:bodyPr/>
          <a:lstStyle/>
          <a:p>
            <a:pPr algn="ctr"/>
            <a:r>
              <a:rPr lang="th-TH" smtClean="0"/>
              <a:t>ความเหมาะสม (</a:t>
            </a:r>
            <a:r>
              <a:rPr lang="en-US" smtClean="0"/>
              <a:t>Propriety</a:t>
            </a:r>
            <a:r>
              <a:rPr lang="th-TH" smtClean="0"/>
              <a:t>)</a:t>
            </a:r>
          </a:p>
        </p:txBody>
      </p:sp>
      <p:sp>
        <p:nvSpPr>
          <p:cNvPr id="61443" name="ชื่อเรื่องรอง 2"/>
          <p:cNvSpPr>
            <a:spLocks noGrp="1"/>
          </p:cNvSpPr>
          <p:nvPr>
            <p:ph type="subTitle" sz="quarter" idx="1"/>
          </p:nvPr>
        </p:nvSpPr>
        <p:spPr>
          <a:xfrm>
            <a:off x="250825" y="765175"/>
            <a:ext cx="8569325" cy="647700"/>
          </a:xfrm>
          <a:ln>
            <a:solidFill>
              <a:schemeClr val="accent1"/>
            </a:solidFill>
          </a:ln>
        </p:spPr>
        <p:txBody>
          <a:bodyPr/>
          <a:lstStyle/>
          <a:p>
            <a:pPr algn="l"/>
            <a:r>
              <a:rPr lang="th-TH" sz="2800" smtClean="0"/>
              <a:t>ช่วยให้องค์กรมีข้อมูลที่นำไปปรับการให้บริการได้เหมาะสม</a:t>
            </a:r>
          </a:p>
        </p:txBody>
      </p:sp>
      <p:sp>
        <p:nvSpPr>
          <p:cNvPr id="4" name="ชื่อเรื่องรอง 2"/>
          <p:cNvSpPr txBox="1">
            <a:spLocks/>
          </p:cNvSpPr>
          <p:nvPr/>
        </p:nvSpPr>
        <p:spPr bwMode="auto">
          <a:xfrm>
            <a:off x="250825" y="2133600"/>
            <a:ext cx="8569325" cy="647700"/>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sz="2800" b="0" kern="0" dirty="0">
                <a:latin typeface="+mn-lt"/>
                <a:cs typeface="+mn-cs"/>
              </a:rPr>
              <a:t>ไม่ล่วงละเมิดสิทธิของผู้ให้ข้อมูล หรือทำให้เกิดผลกระทบต่อผู้อื่นจากการประเมิน</a:t>
            </a:r>
          </a:p>
        </p:txBody>
      </p:sp>
      <p:sp>
        <p:nvSpPr>
          <p:cNvPr id="5" name="ชื่อเรื่องรอง 2"/>
          <p:cNvSpPr txBox="1">
            <a:spLocks/>
          </p:cNvSpPr>
          <p:nvPr/>
        </p:nvSpPr>
        <p:spPr bwMode="auto">
          <a:xfrm>
            <a:off x="250825" y="1412875"/>
            <a:ext cx="8569325" cy="720725"/>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sz="2800" b="0" kern="0" dirty="0">
                <a:latin typeface="+mn-lt"/>
                <a:cs typeface="+mn-cs"/>
              </a:rPr>
              <a:t>ทำงานตามข้อตกลงสัญญา</a:t>
            </a:r>
          </a:p>
        </p:txBody>
      </p:sp>
      <p:sp>
        <p:nvSpPr>
          <p:cNvPr id="6" name="ชื่อเรื่องรอง 2"/>
          <p:cNvSpPr txBox="1">
            <a:spLocks/>
          </p:cNvSpPr>
          <p:nvPr/>
        </p:nvSpPr>
        <p:spPr bwMode="auto">
          <a:xfrm>
            <a:off x="250825" y="4941888"/>
            <a:ext cx="8569325" cy="1419225"/>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sz="2800" b="0" kern="0" dirty="0">
                <a:latin typeface="+mn-lt"/>
                <a:cs typeface="+mn-cs"/>
              </a:rPr>
              <a:t>กรณีมีผลประโยชน์ขัดแย้ง ให้รายงานอย่างเปิดเผย ซื่อสัตย์ ใช้นักประเมินหลายคน</a:t>
            </a:r>
          </a:p>
          <a:p>
            <a:pPr algn="l">
              <a:spcBef>
                <a:spcPct val="20000"/>
              </a:spcBef>
              <a:buClr>
                <a:schemeClr val="tx2"/>
              </a:buClr>
              <a:defRPr/>
            </a:pPr>
            <a:r>
              <a:rPr lang="th-TH" sz="2800" b="0" kern="0" dirty="0">
                <a:latin typeface="+mn-lt"/>
                <a:cs typeface="+mn-cs"/>
              </a:rPr>
              <a:t>รับผิดชอบทางการเงิน จัดสรรและใช้งบรายจ่ายอย่างประหยัด มีข้อมูลค่าใช้จ่ายในการประเมิน</a:t>
            </a:r>
          </a:p>
        </p:txBody>
      </p:sp>
      <p:sp>
        <p:nvSpPr>
          <p:cNvPr id="7" name="ชื่อเรื่องรอง 2"/>
          <p:cNvSpPr txBox="1">
            <a:spLocks/>
          </p:cNvSpPr>
          <p:nvPr/>
        </p:nvSpPr>
        <p:spPr bwMode="auto">
          <a:xfrm>
            <a:off x="250825" y="2781300"/>
            <a:ext cx="8569325" cy="647700"/>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sz="2800" b="0" kern="0" dirty="0"/>
              <a:t>มีปฏิสัมพันธ์ที่ดี เคารพสิทธิส่วนตัวผู้ให้ข้อมูล ไวต่อความแตกต่างทางวัฒนธรรม</a:t>
            </a:r>
          </a:p>
        </p:txBody>
      </p:sp>
      <p:sp>
        <p:nvSpPr>
          <p:cNvPr id="8" name="ชื่อเรื่องรอง 2"/>
          <p:cNvSpPr txBox="1">
            <a:spLocks/>
          </p:cNvSpPr>
          <p:nvPr/>
        </p:nvSpPr>
        <p:spPr bwMode="auto">
          <a:xfrm>
            <a:off x="250825" y="3429000"/>
            <a:ext cx="8569325" cy="647700"/>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sz="2800" b="0" kern="0" dirty="0"/>
              <a:t>เสนอผลการประเมินที่ยุติธรรม สมบูรณ์ ทั้งที่บรรลุวัตถุประสงค์และไม่บรรลุ</a:t>
            </a:r>
          </a:p>
        </p:txBody>
      </p:sp>
      <p:sp>
        <p:nvSpPr>
          <p:cNvPr id="9" name="ชื่อเรื่องรอง 2"/>
          <p:cNvSpPr txBox="1">
            <a:spLocks/>
          </p:cNvSpPr>
          <p:nvPr/>
        </p:nvSpPr>
        <p:spPr bwMode="auto">
          <a:xfrm>
            <a:off x="250825" y="4149725"/>
            <a:ext cx="8569325" cy="719138"/>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sz="2800" b="0" kern="0" dirty="0">
                <a:latin typeface="+mn-lt"/>
                <a:cs typeface="+mn-cs"/>
              </a:rPr>
              <a:t>ทำรายงานตรงประเด็น มีความสมดุล เปิดเผยข้อค้นพบทั้งหมด เป็นลายลักษณ์อักษร</a:t>
            </a:r>
            <a:br>
              <a:rPr lang="th-TH" sz="2800" b="0" kern="0" dirty="0">
                <a:latin typeface="+mn-lt"/>
                <a:cs typeface="+mn-cs"/>
              </a:rPr>
            </a:br>
            <a:endParaRPr lang="th-TH" sz="2800" b="0" kern="0" dirty="0">
              <a:latin typeface="+mn-lt"/>
              <a:cs typeface="+mn-cs"/>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ชื่อเรื่อง 1"/>
          <p:cNvSpPr>
            <a:spLocks noGrp="1"/>
          </p:cNvSpPr>
          <p:nvPr>
            <p:ph type="ctrTitle" sz="quarter"/>
          </p:nvPr>
        </p:nvSpPr>
        <p:spPr>
          <a:xfrm>
            <a:off x="611188" y="0"/>
            <a:ext cx="7772400" cy="998538"/>
          </a:xfrm>
        </p:spPr>
        <p:txBody>
          <a:bodyPr/>
          <a:lstStyle/>
          <a:p>
            <a:pPr algn="ctr"/>
            <a:r>
              <a:rPr lang="th-TH" smtClean="0"/>
              <a:t>ความถูกต้อง (</a:t>
            </a:r>
            <a:r>
              <a:rPr lang="en-US" smtClean="0"/>
              <a:t>Accuracy</a:t>
            </a:r>
            <a:r>
              <a:rPr lang="th-TH" smtClean="0"/>
              <a:t>)</a:t>
            </a:r>
          </a:p>
        </p:txBody>
      </p:sp>
      <p:sp>
        <p:nvSpPr>
          <p:cNvPr id="62467" name="ชื่อเรื่องรอง 2"/>
          <p:cNvSpPr>
            <a:spLocks noGrp="1"/>
          </p:cNvSpPr>
          <p:nvPr>
            <p:ph type="subTitle" sz="quarter" idx="1"/>
          </p:nvPr>
        </p:nvSpPr>
        <p:spPr>
          <a:xfrm>
            <a:off x="684213" y="981075"/>
            <a:ext cx="7632700" cy="719138"/>
          </a:xfrm>
          <a:ln>
            <a:solidFill>
              <a:schemeClr val="accent1"/>
            </a:solidFill>
          </a:ln>
        </p:spPr>
        <p:txBody>
          <a:bodyPr/>
          <a:lstStyle/>
          <a:p>
            <a:pPr algn="l"/>
            <a:r>
              <a:rPr lang="th-TH" smtClean="0"/>
              <a:t>จัดระบบเอกสารเกี่ยวกับสถาบัน บันทึกกระบวนการดำเนินงาน</a:t>
            </a:r>
          </a:p>
        </p:txBody>
      </p:sp>
      <p:sp>
        <p:nvSpPr>
          <p:cNvPr id="4" name="ชื่อเรื่องรอง 2"/>
          <p:cNvSpPr txBox="1">
            <a:spLocks/>
          </p:cNvSpPr>
          <p:nvPr/>
        </p:nvSpPr>
        <p:spPr bwMode="auto">
          <a:xfrm>
            <a:off x="684213" y="5105400"/>
            <a:ext cx="7632700" cy="627063"/>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b="0" kern="0" dirty="0">
                <a:latin typeface="+mn-lt"/>
                <a:cs typeface="+mn-cs"/>
              </a:rPr>
              <a:t>เขียนรายงานไม่ลำเอียง สมเหตุสมผล</a:t>
            </a:r>
          </a:p>
        </p:txBody>
      </p:sp>
      <p:sp>
        <p:nvSpPr>
          <p:cNvPr id="5" name="ชื่อเรื่องรอง 2"/>
          <p:cNvSpPr txBox="1">
            <a:spLocks/>
          </p:cNvSpPr>
          <p:nvPr/>
        </p:nvSpPr>
        <p:spPr bwMode="auto">
          <a:xfrm>
            <a:off x="684213" y="1844675"/>
            <a:ext cx="7632700" cy="720725"/>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b="0" kern="0" dirty="0">
                <a:latin typeface="+mn-lt"/>
                <a:cs typeface="+mn-cs"/>
              </a:rPr>
              <a:t>อธิบายบริบทข้อมูลเกี่ยวกับสถาบันที่ถูกประเมินอย่างชัดเจน </a:t>
            </a:r>
          </a:p>
        </p:txBody>
      </p:sp>
      <p:sp>
        <p:nvSpPr>
          <p:cNvPr id="6" name="ชื่อเรื่องรอง 2"/>
          <p:cNvSpPr txBox="1">
            <a:spLocks/>
          </p:cNvSpPr>
          <p:nvPr/>
        </p:nvSpPr>
        <p:spPr bwMode="auto">
          <a:xfrm>
            <a:off x="684213" y="2708275"/>
            <a:ext cx="7632700" cy="649288"/>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b="0" kern="0" dirty="0">
                <a:latin typeface="+mn-lt"/>
                <a:cs typeface="+mn-cs"/>
              </a:rPr>
              <a:t>ออกแบบประเมินถูกต้องตามหลักการ</a:t>
            </a:r>
          </a:p>
        </p:txBody>
      </p:sp>
      <p:sp>
        <p:nvSpPr>
          <p:cNvPr id="7" name="ชื่อเรื่องรอง 2"/>
          <p:cNvSpPr txBox="1">
            <a:spLocks/>
          </p:cNvSpPr>
          <p:nvPr/>
        </p:nvSpPr>
        <p:spPr bwMode="auto">
          <a:xfrm>
            <a:off x="684213" y="3429000"/>
            <a:ext cx="7632700" cy="647700"/>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b="0" kern="0" dirty="0">
                <a:latin typeface="+mn-lt"/>
                <a:cs typeface="+mn-cs"/>
              </a:rPr>
              <a:t>เครื่องมือประเมิน ข้อมูล การวิเคราะห์ข้อมูล มีคุณภาพ </a:t>
            </a:r>
          </a:p>
        </p:txBody>
      </p:sp>
      <p:sp>
        <p:nvSpPr>
          <p:cNvPr id="8" name="ชื่อเรื่องรอง 2"/>
          <p:cNvSpPr txBox="1">
            <a:spLocks/>
          </p:cNvSpPr>
          <p:nvPr/>
        </p:nvSpPr>
        <p:spPr bwMode="auto">
          <a:xfrm>
            <a:off x="684213" y="4292600"/>
            <a:ext cx="7632700" cy="720725"/>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b="0" kern="0" dirty="0">
                <a:latin typeface="+mn-lt"/>
                <a:cs typeface="+mn-cs"/>
              </a:rPr>
              <a:t>จัดทำรายงานบนฐานข้อมูลที่เชื่อถือ ตรวจสอบได้ </a:t>
            </a:r>
          </a:p>
        </p:txBody>
      </p:sp>
      <p:sp>
        <p:nvSpPr>
          <p:cNvPr id="9" name="ชื่อเรื่องรอง 2"/>
          <p:cNvSpPr txBox="1">
            <a:spLocks/>
          </p:cNvSpPr>
          <p:nvPr/>
        </p:nvSpPr>
        <p:spPr bwMode="auto">
          <a:xfrm>
            <a:off x="684213" y="5876925"/>
            <a:ext cx="7632700" cy="639763"/>
          </a:xfrm>
          <a:prstGeom prst="rect">
            <a:avLst/>
          </a:prstGeom>
          <a:noFill/>
          <a:ln w="9525">
            <a:solidFill>
              <a:schemeClr val="accent1"/>
            </a:solidFill>
            <a:miter lim="800000"/>
            <a:headEnd/>
            <a:tailEnd/>
          </a:ln>
          <a:effectLst/>
        </p:spPr>
        <p:txBody>
          <a:bodyPr lIns="92075" tIns="46038" rIns="92075" bIns="46038"/>
          <a:lstStyle/>
          <a:p>
            <a:pPr algn="l">
              <a:spcBef>
                <a:spcPct val="20000"/>
              </a:spcBef>
              <a:buClr>
                <a:schemeClr val="tx2"/>
              </a:buClr>
              <a:defRPr/>
            </a:pPr>
            <a:r>
              <a:rPr lang="th-TH" b="0" kern="0" dirty="0">
                <a:latin typeface="+mn-lt"/>
                <a:cs typeface="+mn-cs"/>
              </a:rPr>
              <a:t>มีการประเมินอภิมาน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66FFFF"/>
        </a:solidFill>
        <a:effectLst/>
      </p:bgPr>
    </p:bg>
    <p:spTree>
      <p:nvGrpSpPr>
        <p:cNvPr id="1" name=""/>
        <p:cNvGrpSpPr/>
        <p:nvPr/>
      </p:nvGrpSpPr>
      <p:grpSpPr>
        <a:xfrm>
          <a:off x="0" y="0"/>
          <a:ext cx="0" cy="0"/>
          <a:chOff x="0" y="0"/>
          <a:chExt cx="0" cy="0"/>
        </a:xfrm>
      </p:grpSpPr>
      <p:sp>
        <p:nvSpPr>
          <p:cNvPr id="1028" name="Text Box 2"/>
          <p:cNvSpPr txBox="1">
            <a:spLocks noChangeArrowheads="1"/>
          </p:cNvSpPr>
          <p:nvPr/>
        </p:nvSpPr>
        <p:spPr bwMode="auto">
          <a:xfrm>
            <a:off x="1905000" y="533400"/>
            <a:ext cx="5943600" cy="823913"/>
          </a:xfrm>
          <a:prstGeom prst="rect">
            <a:avLst/>
          </a:prstGeom>
          <a:noFill/>
          <a:ln w="9525">
            <a:noFill/>
            <a:miter lim="800000"/>
            <a:headEnd/>
            <a:tailEnd/>
          </a:ln>
        </p:spPr>
        <p:txBody>
          <a:bodyPr>
            <a:spAutoFit/>
          </a:bodyPr>
          <a:lstStyle/>
          <a:p>
            <a:pPr marL="533400" indent="-533400" algn="l">
              <a:lnSpc>
                <a:spcPct val="80000"/>
              </a:lnSpc>
              <a:spcBef>
                <a:spcPct val="50000"/>
              </a:spcBef>
            </a:pPr>
            <a:r>
              <a:rPr lang="en-US" sz="6000" b="0">
                <a:solidFill>
                  <a:srgbClr val="0000CC"/>
                </a:solidFill>
              </a:rPr>
              <a:t> </a:t>
            </a:r>
            <a:endParaRPr lang="en-US" sz="6000" b="0"/>
          </a:p>
        </p:txBody>
      </p:sp>
      <p:graphicFrame>
        <p:nvGraphicFramePr>
          <p:cNvPr id="1026" name="Object 0"/>
          <p:cNvGraphicFramePr>
            <a:graphicFrameLocks noChangeAspect="1"/>
          </p:cNvGraphicFramePr>
          <p:nvPr/>
        </p:nvGraphicFramePr>
        <p:xfrm>
          <a:off x="0" y="3641725"/>
          <a:ext cx="1676400" cy="3216275"/>
        </p:xfrm>
        <a:graphic>
          <a:graphicData uri="http://schemas.openxmlformats.org/presentationml/2006/ole">
            <p:oleObj spid="_x0000_s1026" name="Clip" r:id="rId4" imgW="1857600" imgH="3995640" progId="MS_ClipArt_Gallery.2">
              <p:embed/>
            </p:oleObj>
          </a:graphicData>
        </a:graphic>
      </p:graphicFrame>
      <p:sp>
        <p:nvSpPr>
          <p:cNvPr id="1029" name="Text Box 4"/>
          <p:cNvSpPr txBox="1">
            <a:spLocks noChangeArrowheads="1"/>
          </p:cNvSpPr>
          <p:nvPr/>
        </p:nvSpPr>
        <p:spPr bwMode="auto">
          <a:xfrm>
            <a:off x="2498725" y="1943100"/>
            <a:ext cx="184150" cy="519113"/>
          </a:xfrm>
          <a:prstGeom prst="rect">
            <a:avLst/>
          </a:prstGeom>
          <a:noFill/>
          <a:ln w="12700">
            <a:noFill/>
            <a:miter lim="800000"/>
            <a:headEnd type="none" w="sm" len="sm"/>
            <a:tailEnd type="none" w="sm" len="sm"/>
          </a:ln>
        </p:spPr>
        <p:txBody>
          <a:bodyPr wrap="none">
            <a:spAutoFit/>
          </a:bodyPr>
          <a:lstStyle/>
          <a:p>
            <a:pPr algn="l"/>
            <a:endParaRPr lang="en-US" sz="2800" b="0"/>
          </a:p>
        </p:txBody>
      </p:sp>
      <p:sp>
        <p:nvSpPr>
          <p:cNvPr id="1030" name="Text Box 5"/>
          <p:cNvSpPr txBox="1">
            <a:spLocks noChangeArrowheads="1"/>
          </p:cNvSpPr>
          <p:nvPr/>
        </p:nvSpPr>
        <p:spPr bwMode="auto">
          <a:xfrm>
            <a:off x="1566863" y="1219200"/>
            <a:ext cx="7577137" cy="5214938"/>
          </a:xfrm>
          <a:prstGeom prst="rect">
            <a:avLst/>
          </a:prstGeom>
          <a:noFill/>
          <a:ln w="12700">
            <a:noFill/>
            <a:miter lim="800000"/>
            <a:headEnd type="none" w="sm" len="sm"/>
            <a:tailEnd type="none" w="sm" len="sm"/>
          </a:ln>
        </p:spPr>
        <p:txBody>
          <a:bodyPr>
            <a:spAutoFit/>
          </a:bodyPr>
          <a:lstStyle/>
          <a:p>
            <a:pPr algn="l">
              <a:buFontTx/>
              <a:buChar char="•"/>
            </a:pPr>
            <a:r>
              <a:rPr lang="th-TH" sz="6600">
                <a:solidFill>
                  <a:srgbClr val="000099"/>
                </a:solidFill>
              </a:rPr>
              <a:t> คุณภาพ</a:t>
            </a:r>
            <a:endParaRPr lang="en-US" sz="6600">
              <a:solidFill>
                <a:srgbClr val="000099"/>
              </a:solidFill>
            </a:endParaRPr>
          </a:p>
          <a:p>
            <a:pPr algn="l">
              <a:buFontTx/>
              <a:buChar char="•"/>
            </a:pPr>
            <a:r>
              <a:rPr lang="en-US" sz="6600">
                <a:solidFill>
                  <a:srgbClr val="000099"/>
                </a:solidFill>
              </a:rPr>
              <a:t> </a:t>
            </a:r>
            <a:r>
              <a:rPr lang="th-TH" sz="6600">
                <a:solidFill>
                  <a:srgbClr val="000099"/>
                </a:solidFill>
              </a:rPr>
              <a:t>คุณภาพอุดมศึกษาไทย</a:t>
            </a:r>
          </a:p>
          <a:p>
            <a:pPr algn="l">
              <a:buFontTx/>
              <a:buChar char="•"/>
            </a:pPr>
            <a:r>
              <a:rPr lang="th-TH" sz="6600">
                <a:solidFill>
                  <a:srgbClr val="000099"/>
                </a:solidFill>
              </a:rPr>
              <a:t> ตัวบ่งชี้คุณภาพการศึกษา </a:t>
            </a:r>
            <a:r>
              <a:rPr lang="en-US" sz="6600">
                <a:solidFill>
                  <a:srgbClr val="000099"/>
                </a:solidFill>
              </a:rPr>
              <a:t>IQA</a:t>
            </a:r>
            <a:r>
              <a:rPr lang="th-TH" sz="6600">
                <a:solidFill>
                  <a:srgbClr val="000099"/>
                </a:solidFill>
              </a:rPr>
              <a:t> </a:t>
            </a:r>
            <a:endParaRPr lang="en-US" sz="6600">
              <a:solidFill>
                <a:srgbClr val="000099"/>
              </a:solidFill>
            </a:endParaRPr>
          </a:p>
          <a:p>
            <a:pPr algn="l">
              <a:buFontTx/>
              <a:buChar char="•"/>
            </a:pPr>
            <a:r>
              <a:rPr lang="th-TH" sz="7200">
                <a:solidFill>
                  <a:srgbClr val="000099"/>
                </a:solidFill>
              </a:rPr>
              <a:t> </a:t>
            </a:r>
            <a:r>
              <a:rPr lang="th-TH" sz="6000">
                <a:solidFill>
                  <a:srgbClr val="000099"/>
                </a:solidFill>
              </a:rPr>
              <a:t>การพัฒนาตัวบ่งชี้</a:t>
            </a:r>
            <a:r>
              <a:rPr lang="th-TH" sz="7200" u="sng">
                <a:solidFill>
                  <a:srgbClr val="000099"/>
                </a:solidFill>
              </a:rPr>
              <a:t>เพิ่มเติม</a:t>
            </a:r>
            <a:endParaRPr lang="en-US" sz="7200" u="sng">
              <a:solidFill>
                <a:srgbClr val="000099"/>
              </a:solidFill>
            </a:endParaRPr>
          </a:p>
          <a:p>
            <a:pPr algn="l"/>
            <a:r>
              <a:rPr lang="en-US" sz="6600">
                <a:solidFill>
                  <a:schemeClr val="bg1"/>
                </a:solidFill>
              </a:rPr>
              <a:t> </a:t>
            </a:r>
            <a:r>
              <a:rPr lang="th-TH" sz="6600">
                <a:solidFill>
                  <a:schemeClr val="bg1"/>
                </a:solidFill>
              </a:rPr>
              <a:t>  </a:t>
            </a:r>
            <a:r>
              <a:rPr lang="th-TH" sz="4000">
                <a:solidFill>
                  <a:schemeClr val="bg1"/>
                </a:solidFill>
              </a:rPr>
              <a:t>ให้สอดคล้องกับบริบทเฉพาะของสถาบัน</a:t>
            </a:r>
            <a:r>
              <a:rPr lang="en-US">
                <a:solidFill>
                  <a:schemeClr val="bg1"/>
                </a:solidFill>
                <a:latin typeface="Times New Roman" pitchFamily="18" charset="0"/>
              </a:rPr>
              <a:t>“</a:t>
            </a:r>
            <a:r>
              <a:rPr lang="en-US">
                <a:solidFill>
                  <a:schemeClr val="bg1"/>
                </a:solidFill>
              </a:rPr>
              <a:t>PDCA</a:t>
            </a:r>
            <a:r>
              <a:rPr lang="en-US">
                <a:solidFill>
                  <a:schemeClr val="bg1"/>
                </a:solidFill>
                <a:latin typeface="Times New Roman" pitchFamily="18" charset="0"/>
              </a:rPr>
              <a:t>”</a:t>
            </a:r>
            <a:r>
              <a:rPr lang="th-TH" sz="4400">
                <a:solidFill>
                  <a:srgbClr val="CC3300"/>
                </a:solidFill>
              </a:rPr>
              <a:t>	</a:t>
            </a:r>
          </a:p>
        </p:txBody>
      </p:sp>
      <p:sp>
        <p:nvSpPr>
          <p:cNvPr id="1031" name="Text Box 6"/>
          <p:cNvSpPr txBox="1">
            <a:spLocks noChangeArrowheads="1"/>
          </p:cNvSpPr>
          <p:nvPr/>
        </p:nvSpPr>
        <p:spPr bwMode="auto">
          <a:xfrm>
            <a:off x="2971800" y="0"/>
            <a:ext cx="3192463" cy="1708150"/>
          </a:xfrm>
          <a:prstGeom prst="rect">
            <a:avLst/>
          </a:prstGeom>
          <a:noFill/>
          <a:ln w="12700">
            <a:noFill/>
            <a:miter lim="800000"/>
            <a:headEnd type="none" w="sm" len="sm"/>
            <a:tailEnd type="none" w="sm" len="sm"/>
          </a:ln>
        </p:spPr>
        <p:txBody>
          <a:bodyPr wrap="none">
            <a:spAutoFit/>
          </a:bodyPr>
          <a:lstStyle/>
          <a:p>
            <a:pPr algn="l"/>
            <a:r>
              <a:rPr lang="en-US" sz="10600" i="1" u="sng">
                <a:solidFill>
                  <a:srgbClr val="006600"/>
                </a:solidFill>
              </a:rPr>
              <a:t>Concept</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051"/>
          <p:cNvSpPr>
            <a:spLocks noChangeArrowheads="1"/>
          </p:cNvSpPr>
          <p:nvPr/>
        </p:nvSpPr>
        <p:spPr bwMode="auto">
          <a:xfrm>
            <a:off x="381000" y="3733800"/>
            <a:ext cx="8534400" cy="21336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th-TH"/>
          </a:p>
        </p:txBody>
      </p:sp>
      <p:sp>
        <p:nvSpPr>
          <p:cNvPr id="63491" name="Text Box 2050"/>
          <p:cNvSpPr txBox="1">
            <a:spLocks noChangeArrowheads="1"/>
          </p:cNvSpPr>
          <p:nvPr/>
        </p:nvSpPr>
        <p:spPr bwMode="auto">
          <a:xfrm>
            <a:off x="304800" y="1447800"/>
            <a:ext cx="8447088" cy="4479925"/>
          </a:xfrm>
          <a:prstGeom prst="rect">
            <a:avLst/>
          </a:prstGeom>
          <a:noFill/>
          <a:ln w="12700">
            <a:noFill/>
            <a:miter lim="800000"/>
            <a:headEnd type="none" w="sm" len="sm"/>
            <a:tailEnd type="none" w="sm" len="sm"/>
          </a:ln>
        </p:spPr>
        <p:txBody>
          <a:bodyPr wrap="none">
            <a:spAutoFit/>
          </a:bodyPr>
          <a:lstStyle/>
          <a:p>
            <a:pPr algn="l">
              <a:buFontTx/>
              <a:buChar char="•"/>
            </a:pPr>
            <a:r>
              <a:rPr lang="en-US" sz="7200">
                <a:solidFill>
                  <a:srgbClr val="FFFF00"/>
                </a:solidFill>
              </a:rPr>
              <a:t>  Internal meta-evaluation</a:t>
            </a:r>
          </a:p>
          <a:p>
            <a:pPr algn="l">
              <a:buFontTx/>
              <a:buChar char="•"/>
            </a:pPr>
            <a:r>
              <a:rPr lang="en-US" sz="7200">
                <a:solidFill>
                  <a:srgbClr val="FFFF00"/>
                </a:solidFill>
              </a:rPr>
              <a:t>  External meta-evaluation</a:t>
            </a:r>
          </a:p>
          <a:p>
            <a:pPr algn="l">
              <a:buFont typeface="Wingdings" pitchFamily="2" charset="2"/>
              <a:buChar char="Ø"/>
            </a:pPr>
            <a:r>
              <a:rPr lang="en-US" sz="7200">
                <a:solidFill>
                  <a:srgbClr val="0066FF"/>
                </a:solidFill>
              </a:rPr>
              <a:t>  Formative meta-evaluation</a:t>
            </a:r>
          </a:p>
          <a:p>
            <a:pPr algn="l">
              <a:buFont typeface="Wingdings" pitchFamily="2" charset="2"/>
              <a:buChar char="Ø"/>
            </a:pPr>
            <a:r>
              <a:rPr lang="en-US" sz="7200">
                <a:solidFill>
                  <a:srgbClr val="0066FF"/>
                </a:solidFill>
              </a:rPr>
              <a:t>  Summative meta-evaluation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381000" y="990600"/>
            <a:ext cx="8229600" cy="1098550"/>
          </a:xfrm>
          <a:prstGeom prst="rect">
            <a:avLst/>
          </a:prstGeom>
          <a:noFill/>
          <a:ln w="12700">
            <a:noFill/>
            <a:miter lim="800000"/>
            <a:headEnd type="none" w="sm" len="sm"/>
            <a:tailEnd type="none" w="sm" len="sm"/>
          </a:ln>
        </p:spPr>
        <p:txBody>
          <a:bodyPr>
            <a:spAutoFit/>
          </a:bodyPr>
          <a:lstStyle/>
          <a:p>
            <a:pPr algn="l">
              <a:spcBef>
                <a:spcPct val="50000"/>
              </a:spcBef>
            </a:pPr>
            <a:r>
              <a:rPr lang="th-TH" sz="6600">
                <a:solidFill>
                  <a:srgbClr val="66FFFF"/>
                </a:solidFill>
              </a:rPr>
              <a:t> การประเมินคุณภาพผลการประเมิน</a:t>
            </a:r>
          </a:p>
        </p:txBody>
      </p:sp>
      <p:sp>
        <p:nvSpPr>
          <p:cNvPr id="64515" name="Text Box 3"/>
          <p:cNvSpPr txBox="1">
            <a:spLocks noChangeArrowheads="1"/>
          </p:cNvSpPr>
          <p:nvPr/>
        </p:nvSpPr>
        <p:spPr bwMode="auto">
          <a:xfrm>
            <a:off x="1143000" y="3030538"/>
            <a:ext cx="7178675" cy="3748087"/>
          </a:xfrm>
          <a:prstGeom prst="rect">
            <a:avLst/>
          </a:prstGeom>
          <a:noFill/>
          <a:ln w="12700">
            <a:noFill/>
            <a:miter lim="800000"/>
            <a:headEnd type="none" w="sm" len="sm"/>
            <a:tailEnd type="none" w="sm" len="sm"/>
          </a:ln>
        </p:spPr>
        <p:txBody>
          <a:bodyPr wrap="none">
            <a:spAutoFit/>
          </a:bodyPr>
          <a:lstStyle/>
          <a:p>
            <a:pPr algn="l"/>
            <a:r>
              <a:rPr lang="th-TH" sz="4800" u="sng"/>
              <a:t>ตัวอย่าง</a:t>
            </a:r>
          </a:p>
          <a:p>
            <a:pPr algn="l">
              <a:buFontTx/>
              <a:buChar char="•"/>
            </a:pPr>
            <a:r>
              <a:rPr lang="th-TH" b="0"/>
              <a:t> ประเมินการเตรียมการก่อนประเมิน</a:t>
            </a:r>
          </a:p>
          <a:p>
            <a:pPr algn="l">
              <a:buFontTx/>
              <a:buChar char="•"/>
            </a:pPr>
            <a:r>
              <a:rPr lang="th-TH" b="0"/>
              <a:t> ประเมินกระบวนการเก็บข้อมูล</a:t>
            </a:r>
            <a:r>
              <a:rPr lang="en-US" b="0"/>
              <a:t> :</a:t>
            </a:r>
            <a:r>
              <a:rPr lang="th-TH" b="0"/>
              <a:t>-การอ่านเอกสาร การสัมภาษณ์</a:t>
            </a:r>
          </a:p>
          <a:p>
            <a:pPr algn="l">
              <a:buFontTx/>
              <a:buChar char="•"/>
            </a:pPr>
            <a:r>
              <a:rPr lang="th-TH" b="0"/>
              <a:t> ประเมินการเขียนรายงาน </a:t>
            </a:r>
            <a:r>
              <a:rPr lang="en-US" b="0"/>
              <a:t>:-</a:t>
            </a:r>
            <a:r>
              <a:rPr lang="th-TH" b="0"/>
              <a:t> ความถูกต้อง ความเข้าใจที่ตรงกัน</a:t>
            </a:r>
          </a:p>
          <a:p>
            <a:pPr algn="l">
              <a:buFontTx/>
              <a:buChar char="•"/>
            </a:pPr>
            <a:r>
              <a:rPr lang="th-TH" b="0"/>
              <a:t> ประเมินการรายงานผลและข้อเสนอแนะ</a:t>
            </a:r>
          </a:p>
          <a:p>
            <a:pPr algn="l">
              <a:buFontTx/>
              <a:buChar char="•"/>
            </a:pPr>
            <a:r>
              <a:rPr lang="th-TH" b="0"/>
              <a:t> ประเมินความถูกต้องของผลการประเมิน</a:t>
            </a:r>
          </a:p>
          <a:p>
            <a:pPr algn="l">
              <a:buFontTx/>
              <a:buChar char="•"/>
            </a:pPr>
            <a:endParaRPr lang="th-TH" b="0"/>
          </a:p>
        </p:txBody>
      </p:sp>
      <p:sp>
        <p:nvSpPr>
          <p:cNvPr id="64516" name="Text Box 4"/>
          <p:cNvSpPr txBox="1">
            <a:spLocks noChangeArrowheads="1"/>
          </p:cNvSpPr>
          <p:nvPr/>
        </p:nvSpPr>
        <p:spPr bwMode="auto">
          <a:xfrm>
            <a:off x="381000" y="2438400"/>
            <a:ext cx="8334375" cy="762000"/>
          </a:xfrm>
          <a:prstGeom prst="rect">
            <a:avLst/>
          </a:prstGeom>
          <a:noFill/>
          <a:ln w="12700">
            <a:noFill/>
            <a:miter lim="800000"/>
            <a:headEnd type="none" w="sm" len="sm"/>
            <a:tailEnd type="none" w="sm" len="sm"/>
          </a:ln>
        </p:spPr>
        <p:txBody>
          <a:bodyPr wrap="none">
            <a:spAutoFit/>
          </a:bodyPr>
          <a:lstStyle/>
          <a:p>
            <a:r>
              <a:rPr lang="th-TH" sz="4400">
                <a:solidFill>
                  <a:srgbClr val="FFFF00"/>
                </a:solidFill>
              </a:rPr>
              <a:t>ผู้ประเมิน ประเมินผลการทำงานของตนเองและของทีม</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bg>
      <p:bgPr>
        <a:solidFill>
          <a:srgbClr val="0066FF"/>
        </a:solidFill>
        <a:effectLst/>
      </p:bgPr>
    </p:bg>
    <p:spTree>
      <p:nvGrpSpPr>
        <p:cNvPr id="1" name=""/>
        <p:cNvGrpSpPr/>
        <p:nvPr/>
      </p:nvGrpSpPr>
      <p:grpSpPr>
        <a:xfrm>
          <a:off x="0" y="0"/>
          <a:ext cx="0" cy="0"/>
          <a:chOff x="0" y="0"/>
          <a:chExt cx="0" cy="0"/>
        </a:xfrm>
      </p:grpSpPr>
      <p:graphicFrame>
        <p:nvGraphicFramePr>
          <p:cNvPr id="616464" name="Group 16"/>
          <p:cNvGraphicFramePr>
            <a:graphicFrameLocks noGrp="1"/>
          </p:cNvGraphicFramePr>
          <p:nvPr/>
        </p:nvGraphicFramePr>
        <p:xfrm>
          <a:off x="0" y="1219200"/>
          <a:ext cx="9144000" cy="4421188"/>
        </p:xfrm>
        <a:graphic>
          <a:graphicData uri="http://schemas.openxmlformats.org/drawingml/2006/table">
            <a:tbl>
              <a:tblPr/>
              <a:tblGrid>
                <a:gridCol w="4572000"/>
                <a:gridCol w="4572000"/>
              </a:tblGrid>
              <a:tr h="668338">
                <a:tc>
                  <a:txBody>
                    <a:bodyPr/>
                    <a:lstStyle/>
                    <a:p>
                      <a:pPr marL="0" marR="0" lvl="0" indent="0" algn="ctr" defTabSz="914400" rtl="0" eaLnBrk="0" fontAlgn="base" latinLnBrk="0" hangingPunct="0">
                        <a:lnSpc>
                          <a:spcPct val="100000"/>
                        </a:lnSpc>
                        <a:spcBef>
                          <a:spcPct val="20000"/>
                        </a:spcBef>
                        <a:spcAft>
                          <a:spcPct val="0"/>
                        </a:spcAft>
                        <a:buClr>
                          <a:schemeClr val="bg1"/>
                        </a:buClr>
                        <a:buSzTx/>
                        <a:buFontTx/>
                        <a:buNone/>
                        <a:tabLst/>
                      </a:pPr>
                      <a:r>
                        <a:rPr kumimoji="0" lang="th-TH" sz="4400" b="1" i="0" u="sng" strike="noStrike" cap="none" normalizeH="0" baseline="0" smtClean="0">
                          <a:ln>
                            <a:noFill/>
                          </a:ln>
                          <a:solidFill>
                            <a:schemeClr val="bg1"/>
                          </a:solidFill>
                          <a:effectLst/>
                          <a:latin typeface="Angsana New" pitchFamily="18" charset="-34"/>
                          <a:cs typeface="Cordia New" pitchFamily="34" charset="-34"/>
                        </a:rPr>
                        <a:t>มิติทั่วไป</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0" fontAlgn="base" latinLnBrk="0" hangingPunct="0">
                        <a:lnSpc>
                          <a:spcPct val="100000"/>
                        </a:lnSpc>
                        <a:spcBef>
                          <a:spcPct val="20000"/>
                        </a:spcBef>
                        <a:spcAft>
                          <a:spcPct val="0"/>
                        </a:spcAft>
                        <a:buClr>
                          <a:srgbClr val="0066FF"/>
                        </a:buClr>
                        <a:buSzTx/>
                        <a:buFontTx/>
                        <a:buNone/>
                        <a:tabLst/>
                      </a:pPr>
                      <a:r>
                        <a:rPr kumimoji="0" lang="th-TH" sz="4400" b="1" i="0" u="sng" strike="noStrike" cap="none" normalizeH="0" baseline="0" smtClean="0">
                          <a:ln>
                            <a:noFill/>
                          </a:ln>
                          <a:solidFill>
                            <a:schemeClr val="bg1"/>
                          </a:solidFill>
                          <a:effectLst/>
                          <a:latin typeface="Angsana New" pitchFamily="18" charset="-34"/>
                          <a:cs typeface="Cordia New" pitchFamily="34" charset="-34"/>
                        </a:rPr>
                        <a:t>มิติสูงสุด</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59188">
                <a:tc>
                  <a:txBody>
                    <a:bodyPr/>
                    <a:lstStyle/>
                    <a:p>
                      <a:pPr marL="0" marR="0" lvl="0" indent="0" algn="l" defTabSz="914400" rtl="0" eaLnBrk="0" fontAlgn="base" latinLnBrk="0" hangingPunct="0">
                        <a:lnSpc>
                          <a:spcPct val="100000"/>
                        </a:lnSpc>
                        <a:spcBef>
                          <a:spcPct val="20000"/>
                        </a:spcBef>
                        <a:spcAft>
                          <a:spcPct val="0"/>
                        </a:spcAft>
                        <a:buClr>
                          <a:schemeClr val="bg1"/>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QA</a:t>
                      </a:r>
                      <a:r>
                        <a:rPr kumimoji="0" lang="th-TH" sz="2600" b="0" i="0" u="none" strike="noStrike" cap="none" normalizeH="0" baseline="0" smtClean="0">
                          <a:ln>
                            <a:noFill/>
                          </a:ln>
                          <a:solidFill>
                            <a:schemeClr val="bg1"/>
                          </a:solidFill>
                          <a:effectLst/>
                          <a:latin typeface="Angsana New" pitchFamily="18" charset="-34"/>
                          <a:cs typeface="Cordia New" pitchFamily="34" charset="-34"/>
                        </a:rPr>
                        <a:t>  คือ  กระบวนการตรวจสอบประเมิน</a:t>
                      </a:r>
                    </a:p>
                    <a:p>
                      <a:pPr marL="0" marR="0" lvl="0" indent="0" algn="l" defTabSz="914400" rtl="0" eaLnBrk="0" fontAlgn="base" latinLnBrk="0" hangingPunct="0">
                        <a:lnSpc>
                          <a:spcPct val="100000"/>
                        </a:lnSpc>
                        <a:spcBef>
                          <a:spcPct val="20000"/>
                        </a:spcBef>
                        <a:spcAft>
                          <a:spcPct val="0"/>
                        </a:spcAft>
                        <a:buClr>
                          <a:schemeClr val="bg1"/>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Quality</a:t>
                      </a:r>
                      <a:r>
                        <a:rPr kumimoji="0" lang="en-US" sz="2600" b="0" i="0" u="none" strike="noStrike" cap="none" normalizeH="0" baseline="0" smtClean="0">
                          <a:ln>
                            <a:noFill/>
                          </a:ln>
                          <a:solidFill>
                            <a:schemeClr val="bg1"/>
                          </a:solidFill>
                          <a:effectLst/>
                          <a:latin typeface="Angsana New" pitchFamily="18" charset="-34"/>
                          <a:cs typeface="Cordia New" pitchFamily="34" charset="-34"/>
                        </a:rPr>
                        <a:t> </a:t>
                      </a:r>
                      <a:r>
                        <a:rPr kumimoji="0" lang="th-TH" sz="2600" b="0" i="0" u="none" strike="noStrike" cap="none" normalizeH="0" baseline="0" smtClean="0">
                          <a:ln>
                            <a:noFill/>
                          </a:ln>
                          <a:solidFill>
                            <a:schemeClr val="bg1"/>
                          </a:solidFill>
                          <a:effectLst/>
                          <a:latin typeface="Angsana New" pitchFamily="18" charset="-34"/>
                          <a:cs typeface="Cordia New" pitchFamily="34" charset="-34"/>
                        </a:rPr>
                        <a:t>ขึ้นอยู่กับทรัพยากร</a:t>
                      </a:r>
                    </a:p>
                    <a:p>
                      <a:pPr marL="0" marR="0" lvl="0" indent="0" algn="l" defTabSz="914400" rtl="0" eaLnBrk="0" fontAlgn="base" latinLnBrk="0" hangingPunct="0">
                        <a:lnSpc>
                          <a:spcPct val="100000"/>
                        </a:lnSpc>
                        <a:spcBef>
                          <a:spcPct val="20000"/>
                        </a:spcBef>
                        <a:spcAft>
                          <a:spcPct val="0"/>
                        </a:spcAft>
                        <a:buClr>
                          <a:schemeClr val="bg1"/>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Indicator</a:t>
                      </a:r>
                      <a:r>
                        <a:rPr kumimoji="0" lang="en-US" sz="2600" b="0" i="0" u="none" strike="noStrike" cap="none" normalizeH="0" baseline="0" smtClean="0">
                          <a:ln>
                            <a:noFill/>
                          </a:ln>
                          <a:solidFill>
                            <a:schemeClr val="bg1"/>
                          </a:solidFill>
                          <a:effectLst/>
                          <a:latin typeface="Angsana New" pitchFamily="18" charset="-34"/>
                          <a:cs typeface="Cordia New" pitchFamily="34" charset="-34"/>
                        </a:rPr>
                        <a:t> </a:t>
                      </a:r>
                      <a:r>
                        <a:rPr kumimoji="0" lang="th-TH" sz="2600" b="0" i="0" u="none" strike="noStrike" cap="none" normalizeH="0" baseline="0" smtClean="0">
                          <a:ln>
                            <a:noFill/>
                          </a:ln>
                          <a:solidFill>
                            <a:schemeClr val="bg1"/>
                          </a:solidFill>
                          <a:effectLst/>
                          <a:latin typeface="Angsana New" pitchFamily="18" charset="-34"/>
                          <a:cs typeface="Cordia New" pitchFamily="34" charset="-34"/>
                        </a:rPr>
                        <a:t>กำหนดสิ่งที่จะทำให้ได้คะแนนสูงสุด</a:t>
                      </a:r>
                    </a:p>
                    <a:p>
                      <a:pPr marL="0" marR="0" lvl="0" indent="0" algn="l" defTabSz="914400" rtl="0" eaLnBrk="0" fontAlgn="base" latinLnBrk="0" hangingPunct="0">
                        <a:lnSpc>
                          <a:spcPct val="100000"/>
                        </a:lnSpc>
                        <a:spcBef>
                          <a:spcPct val="20000"/>
                        </a:spcBef>
                        <a:spcAft>
                          <a:spcPct val="0"/>
                        </a:spcAft>
                        <a:buClr>
                          <a:schemeClr val="bg1"/>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Assessor</a:t>
                      </a:r>
                      <a:r>
                        <a:rPr kumimoji="0" lang="th-TH" sz="2600" b="0" i="0" u="none" strike="noStrike" cap="none" normalizeH="0" baseline="0" smtClean="0">
                          <a:ln>
                            <a:noFill/>
                          </a:ln>
                          <a:solidFill>
                            <a:schemeClr val="bg1"/>
                          </a:solidFill>
                          <a:effectLst/>
                          <a:latin typeface="Angsana New" pitchFamily="18" charset="-34"/>
                          <a:cs typeface="Cordia New" pitchFamily="34" charset="-34"/>
                        </a:rPr>
                        <a:t>  ต้องรู้ </a:t>
                      </a:r>
                      <a:r>
                        <a:rPr kumimoji="0" lang="en-US" sz="2600" b="0" i="0" u="none" strike="noStrike" cap="none" normalizeH="0" baseline="0" smtClean="0">
                          <a:ln>
                            <a:noFill/>
                          </a:ln>
                          <a:solidFill>
                            <a:schemeClr val="bg1"/>
                          </a:solidFill>
                          <a:effectLst/>
                          <a:latin typeface="Cordia New" pitchFamily="34" charset="-34"/>
                          <a:cs typeface="Cordia New" pitchFamily="34" charset="-34"/>
                        </a:rPr>
                        <a:t>indicator</a:t>
                      </a:r>
                      <a:r>
                        <a:rPr kumimoji="0" lang="th-TH" sz="2600" b="0" i="0" u="none" strike="noStrike" cap="none" normalizeH="0" baseline="0" smtClean="0">
                          <a:ln>
                            <a:noFill/>
                          </a:ln>
                          <a:solidFill>
                            <a:schemeClr val="bg1"/>
                          </a:solidFill>
                          <a:effectLst/>
                          <a:latin typeface="Angsana New" pitchFamily="18" charset="-34"/>
                          <a:cs typeface="Cordia New" pitchFamily="34" charset="-34"/>
                        </a:rPr>
                        <a:t>อย่างดี  ก็เพียงพอ</a:t>
                      </a:r>
                      <a:endParaRPr kumimoji="0" lang="en-US" sz="2600" b="0" i="0" u="none" strike="noStrike" cap="none" normalizeH="0" baseline="0" smtClean="0">
                        <a:ln>
                          <a:noFill/>
                        </a:ln>
                        <a:solidFill>
                          <a:schemeClr val="bg1"/>
                        </a:solidFill>
                        <a:effectLst/>
                        <a:latin typeface="Angsana New" pitchFamily="18" charset="-34"/>
                        <a:cs typeface="Cordia New" pitchFamily="34" charset="-34"/>
                      </a:endParaRPr>
                    </a:p>
                    <a:p>
                      <a:pPr marL="0" marR="0" lvl="0" indent="0" algn="l" defTabSz="914400" rtl="0" eaLnBrk="0" fontAlgn="base" latinLnBrk="0" hangingPunct="0">
                        <a:lnSpc>
                          <a:spcPct val="100000"/>
                        </a:lnSpc>
                        <a:spcBef>
                          <a:spcPct val="20000"/>
                        </a:spcBef>
                        <a:spcAft>
                          <a:spcPct val="0"/>
                        </a:spcAft>
                        <a:buClr>
                          <a:schemeClr val="bg1"/>
                        </a:buClr>
                        <a:buSzTx/>
                        <a:buFontTx/>
                        <a:buChar char="•"/>
                        <a:tabLst/>
                      </a:pPr>
                      <a:endParaRPr kumimoji="0" lang="th-TH" sz="2600" b="0" i="0" u="none" strike="noStrike" cap="none" normalizeH="0" baseline="0" smtClean="0">
                        <a:ln>
                          <a:noFill/>
                        </a:ln>
                        <a:solidFill>
                          <a:schemeClr val="bg1"/>
                        </a:solidFill>
                        <a:effectLst/>
                        <a:latin typeface="Angsana New" pitchFamily="18" charset="-34"/>
                        <a:cs typeface="Cordia New" pitchFamily="34" charset="-34"/>
                      </a:endParaRPr>
                    </a:p>
                    <a:p>
                      <a:pPr marL="0" marR="0" lvl="0" indent="0" algn="l" defTabSz="914400" rtl="0" eaLnBrk="0" fontAlgn="base" latinLnBrk="0" hangingPunct="0">
                        <a:lnSpc>
                          <a:spcPct val="100000"/>
                        </a:lnSpc>
                        <a:spcBef>
                          <a:spcPct val="20000"/>
                        </a:spcBef>
                        <a:spcAft>
                          <a:spcPct val="0"/>
                        </a:spcAft>
                        <a:buClr>
                          <a:schemeClr val="bg1"/>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QA  process  -  Fragment </a:t>
                      </a:r>
                    </a:p>
                    <a:p>
                      <a:pPr marL="0" marR="0" lvl="0" indent="0" algn="l" defTabSz="914400" rtl="0" eaLnBrk="0" fontAlgn="base" latinLnBrk="0" hangingPunct="0">
                        <a:lnSpc>
                          <a:spcPct val="100000"/>
                        </a:lnSpc>
                        <a:spcBef>
                          <a:spcPct val="20000"/>
                        </a:spcBef>
                        <a:spcAft>
                          <a:spcPct val="0"/>
                        </a:spcAft>
                        <a:buClr>
                          <a:schemeClr val="bg1"/>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Final  process</a:t>
                      </a:r>
                      <a:r>
                        <a:rPr kumimoji="0" lang="en-US" sz="2600" b="0" i="0" u="none" strike="noStrike" cap="none" normalizeH="0" baseline="0" smtClean="0">
                          <a:ln>
                            <a:noFill/>
                          </a:ln>
                          <a:solidFill>
                            <a:schemeClr val="bg1"/>
                          </a:solidFill>
                          <a:effectLst/>
                          <a:latin typeface="Angsana New" pitchFamily="18" charset="-34"/>
                          <a:cs typeface="Cordia New" pitchFamily="34" charset="-34"/>
                        </a:rPr>
                        <a:t>  </a:t>
                      </a:r>
                      <a:r>
                        <a:rPr kumimoji="0" lang="th-TH" sz="2600" b="0" i="0" u="none" strike="noStrike" cap="none" normalizeH="0" baseline="0" smtClean="0">
                          <a:ln>
                            <a:noFill/>
                          </a:ln>
                          <a:solidFill>
                            <a:schemeClr val="bg1"/>
                          </a:solidFill>
                          <a:effectLst/>
                          <a:latin typeface="Angsana New" pitchFamily="18" charset="-34"/>
                          <a:cs typeface="Cordia New" pitchFamily="34" charset="-34"/>
                        </a:rPr>
                        <a:t>คือ การสอนผ่าน (รับรอง)</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0" fontAlgn="base" latinLnBrk="0" hangingPunct="0">
                        <a:lnSpc>
                          <a:spcPct val="100000"/>
                        </a:lnSpc>
                        <a:spcBef>
                          <a:spcPct val="20000"/>
                        </a:spcBef>
                        <a:spcAft>
                          <a:spcPct val="0"/>
                        </a:spcAft>
                        <a:buClr>
                          <a:srgbClr val="0066FF"/>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QA</a:t>
                      </a:r>
                      <a:r>
                        <a:rPr kumimoji="0" lang="th-TH" sz="2600" b="0" i="0" u="none" strike="noStrike" cap="none" normalizeH="0" baseline="0" smtClean="0">
                          <a:ln>
                            <a:noFill/>
                          </a:ln>
                          <a:solidFill>
                            <a:schemeClr val="bg1"/>
                          </a:solidFill>
                          <a:effectLst/>
                          <a:latin typeface="Cordia New" pitchFamily="34" charset="-34"/>
                          <a:cs typeface="Cordia New" pitchFamily="34" charset="-34"/>
                        </a:rPr>
                        <a:t>  </a:t>
                      </a:r>
                      <a:r>
                        <a:rPr kumimoji="0" lang="th-TH" sz="2600" b="0" i="0" u="none" strike="noStrike" cap="none" normalizeH="0" baseline="0" smtClean="0">
                          <a:ln>
                            <a:noFill/>
                          </a:ln>
                          <a:solidFill>
                            <a:schemeClr val="bg1"/>
                          </a:solidFill>
                          <a:effectLst/>
                          <a:latin typeface="Angsana New" pitchFamily="18" charset="-34"/>
                          <a:cs typeface="Cordia New" pitchFamily="34" charset="-34"/>
                        </a:rPr>
                        <a:t>คือ  กระบวนการเรียนรู้  เพื่อมุ่งสู่คุณภาพ</a:t>
                      </a:r>
                    </a:p>
                    <a:p>
                      <a:pPr marL="0" marR="0" lvl="0" indent="0" algn="l" defTabSz="914400" rtl="0" eaLnBrk="0" fontAlgn="base" latinLnBrk="0" hangingPunct="0">
                        <a:lnSpc>
                          <a:spcPct val="100000"/>
                        </a:lnSpc>
                        <a:spcBef>
                          <a:spcPct val="20000"/>
                        </a:spcBef>
                        <a:spcAft>
                          <a:spcPct val="0"/>
                        </a:spcAft>
                        <a:buClr>
                          <a:srgbClr val="0066FF"/>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Quality </a:t>
                      </a:r>
                      <a:r>
                        <a:rPr kumimoji="0" lang="th-TH" sz="2600" b="0" i="0" u="none" strike="noStrike" cap="none" normalizeH="0" baseline="0" smtClean="0">
                          <a:ln>
                            <a:noFill/>
                          </a:ln>
                          <a:solidFill>
                            <a:schemeClr val="bg1"/>
                          </a:solidFill>
                          <a:effectLst/>
                          <a:latin typeface="Angsana New" pitchFamily="18" charset="-34"/>
                          <a:cs typeface="Cordia New" pitchFamily="34" charset="-34"/>
                        </a:rPr>
                        <a:t>ขึ้นอยู่กับ</a:t>
                      </a:r>
                      <a:r>
                        <a:rPr kumimoji="0" lang="en-US" sz="2600" b="0" i="0" u="none" strike="noStrike" cap="none" normalizeH="0" baseline="0" smtClean="0">
                          <a:ln>
                            <a:noFill/>
                          </a:ln>
                          <a:solidFill>
                            <a:schemeClr val="bg1"/>
                          </a:solidFill>
                          <a:effectLst/>
                          <a:latin typeface="Angsana New" pitchFamily="18" charset="-34"/>
                          <a:cs typeface="Cordia New" pitchFamily="34" charset="-34"/>
                        </a:rPr>
                        <a:t> </a:t>
                      </a:r>
                      <a:r>
                        <a:rPr kumimoji="0" lang="en-US" sz="2600" b="0" i="0" u="none" strike="noStrike" cap="none" normalizeH="0" baseline="0" smtClean="0">
                          <a:ln>
                            <a:noFill/>
                          </a:ln>
                          <a:solidFill>
                            <a:schemeClr val="bg1"/>
                          </a:solidFill>
                          <a:effectLst/>
                          <a:latin typeface="Cordia New" pitchFamily="34" charset="-34"/>
                          <a:cs typeface="Cordia New" pitchFamily="34" charset="-34"/>
                        </a:rPr>
                        <a:t>teamwork, customer, CQI</a:t>
                      </a:r>
                      <a:endParaRPr kumimoji="0" lang="th-TH" sz="2600" b="0" i="0" u="none" strike="noStrike" cap="none" normalizeH="0" baseline="0" smtClean="0">
                        <a:ln>
                          <a:noFill/>
                        </a:ln>
                        <a:solidFill>
                          <a:schemeClr val="bg1"/>
                        </a:solidFill>
                        <a:effectLst/>
                        <a:latin typeface="Cordia New" pitchFamily="34" charset="-34"/>
                        <a:cs typeface="Cordia New" pitchFamily="34" charset="-34"/>
                      </a:endParaRPr>
                    </a:p>
                    <a:p>
                      <a:pPr marL="0" marR="0" lvl="0" indent="0" algn="l" defTabSz="914400" rtl="0" eaLnBrk="0" fontAlgn="base" latinLnBrk="0" hangingPunct="0">
                        <a:lnSpc>
                          <a:spcPct val="100000"/>
                        </a:lnSpc>
                        <a:spcBef>
                          <a:spcPct val="20000"/>
                        </a:spcBef>
                        <a:spcAft>
                          <a:spcPct val="0"/>
                        </a:spcAft>
                        <a:buClr>
                          <a:srgbClr val="0066FF"/>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Indicator is  life</a:t>
                      </a:r>
                      <a:r>
                        <a:rPr kumimoji="0" lang="en-US" sz="2600" b="0" i="0" u="none" strike="noStrike" cap="none" normalizeH="0" baseline="0" smtClean="0">
                          <a:ln>
                            <a:noFill/>
                          </a:ln>
                          <a:solidFill>
                            <a:schemeClr val="bg1"/>
                          </a:solidFill>
                          <a:effectLst/>
                          <a:latin typeface="Angsana New" pitchFamily="18" charset="-34"/>
                          <a:cs typeface="Cordia New" pitchFamily="34" charset="-34"/>
                        </a:rPr>
                        <a:t> </a:t>
                      </a:r>
                      <a:r>
                        <a:rPr kumimoji="0" lang="th-TH" sz="2600" b="0" i="0" u="none" strike="noStrike" cap="none" normalizeH="0" baseline="0" smtClean="0">
                          <a:ln>
                            <a:noFill/>
                          </a:ln>
                          <a:solidFill>
                            <a:schemeClr val="bg1"/>
                          </a:solidFill>
                          <a:effectLst/>
                          <a:latin typeface="Angsana New" pitchFamily="18" charset="-34"/>
                          <a:cs typeface="Cordia New" pitchFamily="34" charset="-34"/>
                        </a:rPr>
                        <a:t>ยืดหยุ่นได้เพื่อมุ่งสู่ </a:t>
                      </a:r>
                      <a:r>
                        <a:rPr kumimoji="0" lang="en-US" sz="2600" b="0" i="0" u="none" strike="noStrike" cap="none" normalizeH="0" baseline="0" smtClean="0">
                          <a:ln>
                            <a:noFill/>
                          </a:ln>
                          <a:solidFill>
                            <a:schemeClr val="bg1"/>
                          </a:solidFill>
                          <a:effectLst/>
                          <a:latin typeface="Cordia New" pitchFamily="34" charset="-34"/>
                          <a:cs typeface="Cordia New" pitchFamily="34" charset="-34"/>
                        </a:rPr>
                        <a:t>Goal</a:t>
                      </a:r>
                      <a:endParaRPr kumimoji="0" lang="th-TH" sz="2600" b="0" i="0" u="none" strike="noStrike" cap="none" normalizeH="0" baseline="0" smtClean="0">
                        <a:ln>
                          <a:noFill/>
                        </a:ln>
                        <a:solidFill>
                          <a:schemeClr val="bg1"/>
                        </a:solidFill>
                        <a:effectLst/>
                        <a:latin typeface="Cordia New" pitchFamily="34" charset="-34"/>
                        <a:cs typeface="Cordia New" pitchFamily="34" charset="-34"/>
                      </a:endParaRPr>
                    </a:p>
                    <a:p>
                      <a:pPr marL="0" marR="0" lvl="0" indent="0" algn="l" defTabSz="914400" rtl="0" eaLnBrk="0" fontAlgn="base" latinLnBrk="0" hangingPunct="0">
                        <a:lnSpc>
                          <a:spcPct val="100000"/>
                        </a:lnSpc>
                        <a:spcBef>
                          <a:spcPct val="20000"/>
                        </a:spcBef>
                        <a:spcAft>
                          <a:spcPct val="0"/>
                        </a:spcAft>
                        <a:buClr>
                          <a:srgbClr val="0066FF"/>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Assessor</a:t>
                      </a:r>
                      <a:r>
                        <a:rPr kumimoji="0" lang="th-TH" sz="2600" b="0" i="0" u="none" strike="noStrike" cap="none" normalizeH="0" baseline="0" smtClean="0">
                          <a:ln>
                            <a:noFill/>
                          </a:ln>
                          <a:solidFill>
                            <a:schemeClr val="bg1"/>
                          </a:solidFill>
                          <a:effectLst/>
                          <a:latin typeface="Cordia New" pitchFamily="34" charset="-34"/>
                          <a:cs typeface="Cordia New" pitchFamily="34" charset="-34"/>
                        </a:rPr>
                        <a:t> </a:t>
                      </a:r>
                      <a:r>
                        <a:rPr kumimoji="0" lang="th-TH" sz="2600" b="0" i="0" u="none" strike="noStrike" cap="none" normalizeH="0" baseline="0" smtClean="0">
                          <a:ln>
                            <a:noFill/>
                          </a:ln>
                          <a:solidFill>
                            <a:schemeClr val="bg1"/>
                          </a:solidFill>
                          <a:effectLst/>
                          <a:latin typeface="Angsana New" pitchFamily="18" charset="-34"/>
                          <a:cs typeface="Cordia New" pitchFamily="34" charset="-34"/>
                        </a:rPr>
                        <a:t> ให้กำลังใจ สนับสนุน</a:t>
                      </a:r>
                      <a:r>
                        <a:rPr kumimoji="0" lang="en-US" sz="2600" b="0" i="0" u="none" strike="noStrike" cap="none" normalizeH="0" baseline="0" smtClean="0">
                          <a:ln>
                            <a:noFill/>
                          </a:ln>
                          <a:solidFill>
                            <a:schemeClr val="bg1"/>
                          </a:solidFill>
                          <a:effectLst/>
                          <a:latin typeface="Angsana New" pitchFamily="18" charset="-34"/>
                          <a:cs typeface="Cordia New" pitchFamily="34" charset="-34"/>
                        </a:rPr>
                        <a:t> </a:t>
                      </a:r>
                      <a:r>
                        <a:rPr kumimoji="0" lang="th-TH" sz="2600" b="0" i="0" u="none" strike="noStrike" cap="none" normalizeH="0" baseline="0" smtClean="0">
                          <a:ln>
                            <a:noFill/>
                          </a:ln>
                          <a:solidFill>
                            <a:schemeClr val="bg1"/>
                          </a:solidFill>
                          <a:effectLst/>
                          <a:latin typeface="Angsana New" pitchFamily="18" charset="-34"/>
                          <a:cs typeface="Cordia New" pitchFamily="34" charset="-34"/>
                        </a:rPr>
                        <a:t>ยืนยัน   </a:t>
                      </a:r>
                    </a:p>
                    <a:p>
                      <a:pPr marL="0" marR="0" lvl="0" indent="0" algn="l" defTabSz="914400" rtl="0" eaLnBrk="0" fontAlgn="base" latinLnBrk="0" hangingPunct="0">
                        <a:lnSpc>
                          <a:spcPct val="100000"/>
                        </a:lnSpc>
                        <a:spcBef>
                          <a:spcPct val="20000"/>
                        </a:spcBef>
                        <a:spcAft>
                          <a:spcPct val="0"/>
                        </a:spcAft>
                        <a:buClr>
                          <a:srgbClr val="0066FF"/>
                        </a:buClr>
                        <a:buSzTx/>
                        <a:buFontTx/>
                        <a:buNone/>
                        <a:tabLst/>
                      </a:pPr>
                      <a:r>
                        <a:rPr kumimoji="0" lang="th-TH" sz="2600" b="0" i="0" u="none" strike="noStrike" cap="none" normalizeH="0" baseline="0" smtClean="0">
                          <a:ln>
                            <a:noFill/>
                          </a:ln>
                          <a:solidFill>
                            <a:schemeClr val="bg1"/>
                          </a:solidFill>
                          <a:effectLst/>
                          <a:latin typeface="Angsana New" pitchFamily="18" charset="-34"/>
                          <a:cs typeface="Cordia New" pitchFamily="34" charset="-34"/>
                        </a:rPr>
                        <a:t>   กระตุ้นให้เกิด</a:t>
                      </a:r>
                      <a:r>
                        <a:rPr kumimoji="0" lang="en-US" sz="2600" b="0" i="0" u="none" strike="noStrike" cap="none" normalizeH="0" baseline="0" smtClean="0">
                          <a:ln>
                            <a:noFill/>
                          </a:ln>
                          <a:solidFill>
                            <a:schemeClr val="bg1"/>
                          </a:solidFill>
                          <a:effectLst/>
                          <a:latin typeface="Cordia New" pitchFamily="34" charset="-34"/>
                          <a:cs typeface="Cordia New" pitchFamily="34" charset="-34"/>
                        </a:rPr>
                        <a:t>CQI </a:t>
                      </a:r>
                      <a:r>
                        <a:rPr kumimoji="0" lang="th-TH" sz="2600" b="0" i="0" u="none" strike="noStrike" cap="none" normalizeH="0" baseline="0" smtClean="0">
                          <a:ln>
                            <a:noFill/>
                          </a:ln>
                          <a:solidFill>
                            <a:schemeClr val="bg1"/>
                          </a:solidFill>
                          <a:effectLst/>
                          <a:latin typeface="Angsana New" pitchFamily="18" charset="-34"/>
                          <a:cs typeface="Cordia New" pitchFamily="34" charset="-34"/>
                        </a:rPr>
                        <a:t>เป็นกัลยาณมิตร</a:t>
                      </a:r>
                      <a:endParaRPr kumimoji="0" lang="th-TH" sz="2600" b="0" i="0" u="none" strike="noStrike" cap="none" normalizeH="0" baseline="0" smtClean="0">
                        <a:ln>
                          <a:noFill/>
                        </a:ln>
                        <a:solidFill>
                          <a:schemeClr val="bg1"/>
                        </a:solidFill>
                        <a:effectLst/>
                        <a:latin typeface="Cordia New" pitchFamily="34" charset="-34"/>
                        <a:cs typeface="Cordia New" pitchFamily="34" charset="-34"/>
                      </a:endParaRPr>
                    </a:p>
                    <a:p>
                      <a:pPr marL="0" marR="0" lvl="0" indent="0" algn="l" defTabSz="914400" rtl="0" eaLnBrk="0" fontAlgn="base" latinLnBrk="0" hangingPunct="0">
                        <a:lnSpc>
                          <a:spcPct val="100000"/>
                        </a:lnSpc>
                        <a:spcBef>
                          <a:spcPct val="20000"/>
                        </a:spcBef>
                        <a:spcAft>
                          <a:spcPct val="0"/>
                        </a:spcAft>
                        <a:buClr>
                          <a:srgbClr val="0066FF"/>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QA  process  -   holistic</a:t>
                      </a:r>
                      <a:endParaRPr kumimoji="0" lang="th-TH" sz="2600" b="0" i="0" u="none" strike="noStrike" cap="none" normalizeH="0" baseline="0" smtClean="0">
                        <a:ln>
                          <a:noFill/>
                        </a:ln>
                        <a:solidFill>
                          <a:schemeClr val="bg1"/>
                        </a:solidFill>
                        <a:effectLst/>
                        <a:latin typeface="Cordia New" pitchFamily="34" charset="-34"/>
                        <a:cs typeface="Cordia New" pitchFamily="34" charset="-34"/>
                      </a:endParaRPr>
                    </a:p>
                    <a:p>
                      <a:pPr marL="0" marR="0" lvl="0" indent="0" algn="l" defTabSz="914400" rtl="0" eaLnBrk="0" fontAlgn="base" latinLnBrk="0" hangingPunct="0">
                        <a:lnSpc>
                          <a:spcPct val="100000"/>
                        </a:lnSpc>
                        <a:spcBef>
                          <a:spcPct val="20000"/>
                        </a:spcBef>
                        <a:spcAft>
                          <a:spcPct val="0"/>
                        </a:spcAft>
                        <a:buClr>
                          <a:srgbClr val="0066FF"/>
                        </a:buClr>
                        <a:buSzTx/>
                        <a:buFontTx/>
                        <a:buChar char="•"/>
                        <a:tabLst/>
                      </a:pPr>
                      <a:r>
                        <a:rPr kumimoji="0" lang="en-US" sz="2600" b="0" i="0" u="none" strike="noStrike" cap="none" normalizeH="0" baseline="0" smtClean="0">
                          <a:ln>
                            <a:noFill/>
                          </a:ln>
                          <a:solidFill>
                            <a:schemeClr val="bg1"/>
                          </a:solidFill>
                          <a:effectLst/>
                          <a:latin typeface="Cordia New" pitchFamily="34" charset="-34"/>
                          <a:cs typeface="Cordia New" pitchFamily="34" charset="-34"/>
                        </a:rPr>
                        <a:t> Final  process  </a:t>
                      </a:r>
                      <a:r>
                        <a:rPr kumimoji="0" lang="th-TH" sz="2600" b="0" i="0" u="none" strike="noStrike" cap="none" normalizeH="0" baseline="0" smtClean="0">
                          <a:ln>
                            <a:noFill/>
                          </a:ln>
                          <a:solidFill>
                            <a:schemeClr val="bg1"/>
                          </a:solidFill>
                          <a:effectLst/>
                          <a:latin typeface="Cordia New" pitchFamily="34" charset="-34"/>
                          <a:cs typeface="Cordia New" pitchFamily="34" charset="-34"/>
                        </a:rPr>
                        <a:t>คือ  </a:t>
                      </a:r>
                      <a:r>
                        <a:rPr kumimoji="0" lang="en-US" sz="2600" b="0" i="0" u="none" strike="noStrike" cap="none" normalizeH="0" baseline="0" smtClean="0">
                          <a:ln>
                            <a:noFill/>
                          </a:ln>
                          <a:solidFill>
                            <a:schemeClr val="bg1"/>
                          </a:solidFill>
                          <a:effectLst/>
                          <a:latin typeface="Cordia New" pitchFamily="34" charset="-34"/>
                          <a:cs typeface="Cordia New" pitchFamily="34" charset="-34"/>
                        </a:rPr>
                        <a:t>Quality  culture</a:t>
                      </a:r>
                      <a:endParaRPr kumimoji="0" lang="th-TH" sz="2600" b="0" i="0" u="none" strike="noStrike" cap="none" normalizeH="0" baseline="0" smtClean="0">
                        <a:ln>
                          <a:noFill/>
                        </a:ln>
                        <a:solidFill>
                          <a:schemeClr val="bg1"/>
                        </a:solidFill>
                        <a:effectLst/>
                        <a:latin typeface="Cordia New" pitchFamily="34" charset="-34"/>
                        <a:cs typeface="Cordia New" pitchFamily="34"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65549" name="Text Box 13"/>
          <p:cNvSpPr txBox="1">
            <a:spLocks noChangeArrowheads="1"/>
          </p:cNvSpPr>
          <p:nvPr/>
        </p:nvSpPr>
        <p:spPr bwMode="auto">
          <a:xfrm>
            <a:off x="2895600" y="255588"/>
            <a:ext cx="3738563" cy="762000"/>
          </a:xfrm>
          <a:prstGeom prst="rect">
            <a:avLst/>
          </a:prstGeom>
          <a:noFill/>
          <a:ln w="9525">
            <a:noFill/>
            <a:miter lim="800000"/>
            <a:headEnd/>
            <a:tailEnd/>
          </a:ln>
        </p:spPr>
        <p:txBody>
          <a:bodyPr wrap="none">
            <a:spAutoFit/>
          </a:bodyPr>
          <a:lstStyle/>
          <a:p>
            <a:pPr algn="l" eaLnBrk="1" hangingPunct="1"/>
            <a:r>
              <a:rPr lang="en-US" sz="4400">
                <a:latin typeface="Times New Roman" pitchFamily="18" charset="0"/>
                <a:cs typeface="Times New Roman" pitchFamily="18" charset="0"/>
              </a:rPr>
              <a:t>Paradiam shift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A50021"/>
        </a:solidFill>
        <a:effectLst/>
      </p:bgPr>
    </p:bg>
    <p:spTree>
      <p:nvGrpSpPr>
        <p:cNvPr id="1" name=""/>
        <p:cNvGrpSpPr/>
        <p:nvPr/>
      </p:nvGrpSpPr>
      <p:grpSpPr>
        <a:xfrm>
          <a:off x="0" y="0"/>
          <a:ext cx="0" cy="0"/>
          <a:chOff x="0" y="0"/>
          <a:chExt cx="0" cy="0"/>
        </a:xfrm>
      </p:grpSpPr>
      <p:sp>
        <p:nvSpPr>
          <p:cNvPr id="11266" name="Text Box 1026"/>
          <p:cNvSpPr txBox="1">
            <a:spLocks noChangeArrowheads="1"/>
          </p:cNvSpPr>
          <p:nvPr/>
        </p:nvSpPr>
        <p:spPr bwMode="auto">
          <a:xfrm>
            <a:off x="2209800" y="381000"/>
            <a:ext cx="4368800" cy="1433513"/>
          </a:xfrm>
          <a:prstGeom prst="rect">
            <a:avLst/>
          </a:prstGeom>
          <a:noFill/>
          <a:ln w="9525">
            <a:noFill/>
            <a:miter lim="800000"/>
            <a:headEnd/>
            <a:tailEnd/>
          </a:ln>
        </p:spPr>
        <p:txBody>
          <a:bodyPr wrap="none">
            <a:spAutoFit/>
          </a:bodyPr>
          <a:lstStyle/>
          <a:p>
            <a:pPr algn="l"/>
            <a:r>
              <a:rPr lang="en-US" sz="8800" b="0">
                <a:solidFill>
                  <a:srgbClr val="FFFF00"/>
                </a:solidFill>
              </a:rPr>
              <a:t>DEFINITION</a:t>
            </a:r>
          </a:p>
        </p:txBody>
      </p:sp>
      <p:sp>
        <p:nvSpPr>
          <p:cNvPr id="643075" name="Text Box 1027"/>
          <p:cNvSpPr txBox="1">
            <a:spLocks noChangeArrowheads="1"/>
          </p:cNvSpPr>
          <p:nvPr/>
        </p:nvSpPr>
        <p:spPr bwMode="auto">
          <a:xfrm>
            <a:off x="914400" y="1524000"/>
            <a:ext cx="7696200" cy="4624388"/>
          </a:xfrm>
          <a:prstGeom prst="rect">
            <a:avLst/>
          </a:prstGeom>
          <a:noFill/>
          <a:ln w="9525">
            <a:noFill/>
            <a:miter lim="800000"/>
            <a:headEnd/>
            <a:tailEnd/>
          </a:ln>
        </p:spPr>
        <p:txBody>
          <a:bodyPr>
            <a:spAutoFit/>
          </a:bodyPr>
          <a:lstStyle/>
          <a:p>
            <a:pPr algn="l">
              <a:lnSpc>
                <a:spcPct val="0"/>
              </a:lnSpc>
              <a:spcBef>
                <a:spcPct val="25000"/>
              </a:spcBef>
            </a:pPr>
            <a:endParaRPr lang="th-TH" sz="6600">
              <a:solidFill>
                <a:srgbClr val="FFFFFF"/>
              </a:solidFill>
              <a:latin typeface="Times New Roman" pitchFamily="18" charset="0"/>
              <a:cs typeface="CordiaUPC" pitchFamily="34" charset="-34"/>
            </a:endParaRPr>
          </a:p>
          <a:p>
            <a:pPr algn="l">
              <a:lnSpc>
                <a:spcPct val="40000"/>
              </a:lnSpc>
              <a:spcBef>
                <a:spcPct val="50000"/>
              </a:spcBef>
            </a:pPr>
            <a:r>
              <a:rPr lang="th-TH" sz="6600">
                <a:solidFill>
                  <a:srgbClr val="FFFFFF"/>
                </a:solidFill>
                <a:latin typeface="Times New Roman" pitchFamily="18" charset="0"/>
                <a:cs typeface="CordiaUPC" pitchFamily="34" charset="-34"/>
              </a:rPr>
              <a:t>คุณภาพ</a:t>
            </a:r>
            <a:r>
              <a:rPr lang="en-US" sz="6600">
                <a:solidFill>
                  <a:srgbClr val="FFFFFF"/>
                </a:solidFill>
                <a:latin typeface="Times New Roman" pitchFamily="18" charset="0"/>
                <a:cs typeface="CordiaUPC" pitchFamily="34" charset="-34"/>
              </a:rPr>
              <a:t> / </a:t>
            </a:r>
            <a:r>
              <a:rPr lang="th-TH" sz="6600">
                <a:solidFill>
                  <a:srgbClr val="FFFFFF"/>
                </a:solidFill>
                <a:latin typeface="Times New Roman" pitchFamily="18" charset="0"/>
                <a:cs typeface="CordiaUPC" pitchFamily="34" charset="-34"/>
              </a:rPr>
              <a:t>ระบบคุณภาพ</a:t>
            </a:r>
            <a:endParaRPr lang="en-US" sz="6600">
              <a:solidFill>
                <a:srgbClr val="FFFFFF"/>
              </a:solidFill>
              <a:latin typeface="Times New Roman" pitchFamily="18" charset="0"/>
              <a:cs typeface="CordiaUPC" pitchFamily="34" charset="-34"/>
            </a:endParaRPr>
          </a:p>
          <a:p>
            <a:pPr algn="l">
              <a:lnSpc>
                <a:spcPct val="40000"/>
              </a:lnSpc>
              <a:spcBef>
                <a:spcPct val="50000"/>
              </a:spcBef>
            </a:pPr>
            <a:r>
              <a:rPr lang="th-TH" sz="6600">
                <a:solidFill>
                  <a:srgbClr val="FFFFFF"/>
                </a:solidFill>
                <a:latin typeface="Times New Roman" pitchFamily="18" charset="0"/>
                <a:cs typeface="CordiaUPC" pitchFamily="34" charset="-34"/>
              </a:rPr>
              <a:t>การประกันคุณภาพ</a:t>
            </a:r>
            <a:r>
              <a:rPr lang="en-US" sz="6600">
                <a:solidFill>
                  <a:srgbClr val="FFFFFF"/>
                </a:solidFill>
                <a:latin typeface="Times New Roman" pitchFamily="18" charset="0"/>
                <a:cs typeface="CordiaUPC" pitchFamily="34" charset="-34"/>
              </a:rPr>
              <a:t> </a:t>
            </a:r>
            <a:endParaRPr lang="th-TH" sz="6600">
              <a:solidFill>
                <a:srgbClr val="FFFFFF"/>
              </a:solidFill>
              <a:latin typeface="Times New Roman" pitchFamily="18" charset="0"/>
              <a:cs typeface="CordiaUPC" pitchFamily="34" charset="-34"/>
            </a:endParaRPr>
          </a:p>
          <a:p>
            <a:pPr algn="l">
              <a:lnSpc>
                <a:spcPct val="40000"/>
              </a:lnSpc>
              <a:spcBef>
                <a:spcPct val="50000"/>
              </a:spcBef>
            </a:pPr>
            <a:r>
              <a:rPr lang="th-TH" sz="6600">
                <a:solidFill>
                  <a:srgbClr val="FFFFFF"/>
                </a:solidFill>
                <a:latin typeface="Times New Roman" pitchFamily="18" charset="0"/>
                <a:cs typeface="CordiaUPC" pitchFamily="34" charset="-34"/>
              </a:rPr>
              <a:t>การตรวจสอบ </a:t>
            </a:r>
            <a:r>
              <a:rPr lang="en-US" sz="6600">
                <a:solidFill>
                  <a:srgbClr val="FFFFFF"/>
                </a:solidFill>
                <a:latin typeface="Times New Roman" pitchFamily="18" charset="0"/>
                <a:cs typeface="CordiaUPC" pitchFamily="34" charset="-34"/>
              </a:rPr>
              <a:t>/ </a:t>
            </a:r>
            <a:r>
              <a:rPr lang="th-TH" sz="6600">
                <a:solidFill>
                  <a:srgbClr val="FFFFFF"/>
                </a:solidFill>
                <a:latin typeface="Times New Roman" pitchFamily="18" charset="0"/>
                <a:cs typeface="CordiaUPC" pitchFamily="34" charset="-34"/>
              </a:rPr>
              <a:t>การประเมิน</a:t>
            </a:r>
          </a:p>
          <a:p>
            <a:pPr algn="l">
              <a:lnSpc>
                <a:spcPct val="40000"/>
              </a:lnSpc>
              <a:spcBef>
                <a:spcPct val="50000"/>
              </a:spcBef>
            </a:pPr>
            <a:r>
              <a:rPr lang="th-TH" sz="6600">
                <a:solidFill>
                  <a:srgbClr val="FFFFFF"/>
                </a:solidFill>
                <a:latin typeface="Times New Roman" pitchFamily="18" charset="0"/>
                <a:cs typeface="CordiaUPC" pitchFamily="34" charset="-34"/>
              </a:rPr>
              <a:t>ระบบ</a:t>
            </a:r>
            <a:r>
              <a:rPr lang="en-US" sz="6600">
                <a:solidFill>
                  <a:srgbClr val="FFFFFF"/>
                </a:solidFill>
                <a:latin typeface="Times New Roman" pitchFamily="18" charset="0"/>
                <a:cs typeface="CordiaUPC" pitchFamily="34" charset="-34"/>
              </a:rPr>
              <a:t> / </a:t>
            </a:r>
            <a:r>
              <a:rPr lang="th-TH" sz="6600">
                <a:solidFill>
                  <a:srgbClr val="FFFFFF"/>
                </a:solidFill>
                <a:latin typeface="Times New Roman" pitchFamily="18" charset="0"/>
                <a:cs typeface="CordiaUPC" pitchFamily="34" charset="-34"/>
              </a:rPr>
              <a:t>กลไก</a:t>
            </a:r>
            <a:endParaRPr lang="en-US" sz="6600">
              <a:solidFill>
                <a:srgbClr val="FFFFFF"/>
              </a:solidFill>
              <a:latin typeface="Times New Roman" pitchFamily="18" charset="0"/>
              <a:cs typeface="CordiaUPC" pitchFamily="34" charset="-34"/>
            </a:endParaRPr>
          </a:p>
          <a:p>
            <a:pPr algn="l">
              <a:lnSpc>
                <a:spcPct val="40000"/>
              </a:lnSpc>
              <a:spcBef>
                <a:spcPct val="50000"/>
              </a:spcBef>
            </a:pPr>
            <a:r>
              <a:rPr lang="th-TH" sz="6600">
                <a:solidFill>
                  <a:srgbClr val="FFFFFF"/>
                </a:solidFill>
                <a:latin typeface="Times New Roman" pitchFamily="18" charset="0"/>
                <a:cs typeface="CordiaUPC" pitchFamily="34" charset="-34"/>
              </a:rPr>
              <a:t>ดัชนี</a:t>
            </a:r>
            <a:r>
              <a:rPr lang="en-US" sz="6600">
                <a:solidFill>
                  <a:srgbClr val="FFFFFF"/>
                </a:solidFill>
                <a:latin typeface="Times New Roman" pitchFamily="18" charset="0"/>
                <a:cs typeface="CordiaUPC" pitchFamily="34" charset="-34"/>
              </a:rPr>
              <a:t> / </a:t>
            </a:r>
            <a:r>
              <a:rPr lang="th-TH" sz="6600">
                <a:solidFill>
                  <a:srgbClr val="FFFFFF"/>
                </a:solidFill>
                <a:latin typeface="Times New Roman" pitchFamily="18" charset="0"/>
                <a:cs typeface="CordiaUPC" pitchFamily="34" charset="-34"/>
              </a:rPr>
              <a:t>เกณฑ์</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43075"/>
                                        </p:tgtEl>
                                        <p:attrNameLst>
                                          <p:attrName>style.visibility</p:attrName>
                                        </p:attrNameLst>
                                      </p:cBhvr>
                                      <p:to>
                                        <p:strVal val="visible"/>
                                      </p:to>
                                    </p:set>
                                    <p:anim calcmode="lin" valueType="num">
                                      <p:cBhvr additive="base">
                                        <p:cTn id="7" dur="500" fill="hold"/>
                                        <p:tgtEl>
                                          <p:spTgt spid="643075"/>
                                        </p:tgtEl>
                                        <p:attrNameLst>
                                          <p:attrName>ppt_x</p:attrName>
                                        </p:attrNameLst>
                                      </p:cBhvr>
                                      <p:tavLst>
                                        <p:tav tm="0">
                                          <p:val>
                                            <p:strVal val="0-#ppt_w/2"/>
                                          </p:val>
                                        </p:tav>
                                        <p:tav tm="100000">
                                          <p:val>
                                            <p:strVal val="#ppt_x"/>
                                          </p:val>
                                        </p:tav>
                                      </p:tavLst>
                                    </p:anim>
                                    <p:anim calcmode="lin" valueType="num">
                                      <p:cBhvr additive="base">
                                        <p:cTn id="8" dur="500" fill="hold"/>
                                        <p:tgtEl>
                                          <p:spTgt spid="64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3581400"/>
            <a:ext cx="8305800" cy="1143000"/>
          </a:xfrm>
        </p:spPr>
        <p:txBody>
          <a:bodyPr/>
          <a:lstStyle/>
          <a:p>
            <a:pPr algn="ctr"/>
            <a:r>
              <a:rPr lang="th-TH" sz="8800" b="1" u="sng" smtClean="0">
                <a:solidFill>
                  <a:srgbClr val="FFFF00"/>
                </a:solidFill>
              </a:rPr>
              <a:t>คุณภาพ</a:t>
            </a:r>
            <a:r>
              <a:rPr lang="th-TH" sz="8800" b="1" smtClean="0">
                <a:solidFill>
                  <a:srgbClr val="FFFF00"/>
                </a:solidFill>
              </a:rPr>
              <a:t> คือ อะไร ?</a:t>
            </a:r>
            <a:r>
              <a:rPr lang="th-TH" sz="6000" b="1" smtClean="0">
                <a:solidFill>
                  <a:srgbClr val="FFFF00"/>
                </a:solidFill>
              </a:rPr>
              <a:t> </a:t>
            </a:r>
            <a:br>
              <a:rPr lang="th-TH" sz="6000" b="1" smtClean="0">
                <a:solidFill>
                  <a:srgbClr val="FFFF00"/>
                </a:solidFill>
              </a:rPr>
            </a:br>
            <a:r>
              <a:rPr lang="th-TH" sz="6000" b="1" smtClean="0">
                <a:solidFill>
                  <a:srgbClr val="FFFF00"/>
                </a:solidFill>
              </a:rPr>
              <a:t/>
            </a:r>
            <a:br>
              <a:rPr lang="th-TH" sz="6000" b="1" smtClean="0">
                <a:solidFill>
                  <a:srgbClr val="FFFF00"/>
                </a:solidFill>
              </a:rPr>
            </a:br>
            <a:r>
              <a:rPr lang="th-TH" sz="8000" b="1" smtClean="0">
                <a:solidFill>
                  <a:srgbClr val="FFFF00"/>
                </a:solidFill>
              </a:rPr>
              <a:t>คุณภาพมีที่สิ้นสุดหรือไม่ ?</a:t>
            </a:r>
            <a:endParaRPr lang="th-TH" sz="5400" b="1"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F00"/>
        </a:soli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755650" y="1905000"/>
            <a:ext cx="7732713" cy="3184525"/>
          </a:xfrm>
          <a:prstGeom prst="rect">
            <a:avLst/>
          </a:prstGeom>
          <a:solidFill>
            <a:srgbClr val="0066FF"/>
          </a:solidFill>
          <a:ln w="12700">
            <a:solidFill>
              <a:srgbClr val="0066FF"/>
            </a:solidFill>
            <a:miter lim="800000"/>
            <a:headEnd type="none" w="sm" len="sm"/>
            <a:tailEnd type="none" w="sm" len="sm"/>
          </a:ln>
        </p:spPr>
        <p:txBody>
          <a:bodyPr wrap="none">
            <a:spAutoFit/>
          </a:bodyPr>
          <a:lstStyle/>
          <a:p>
            <a:r>
              <a:rPr lang="th-TH" sz="10600" i="1" u="sng">
                <a:solidFill>
                  <a:srgbClr val="00FF00"/>
                </a:solidFill>
              </a:rPr>
              <a:t>คุณภาพชีวิต</a:t>
            </a:r>
            <a:r>
              <a:rPr lang="th-TH" sz="10600" i="1">
                <a:solidFill>
                  <a:srgbClr val="00FF00"/>
                </a:solidFill>
              </a:rPr>
              <a:t> </a:t>
            </a:r>
            <a:r>
              <a:rPr lang="th-TH" sz="9600">
                <a:solidFill>
                  <a:srgbClr val="00FF00"/>
                </a:solidFill>
              </a:rPr>
              <a:t>ของท่าน</a:t>
            </a:r>
          </a:p>
          <a:p>
            <a:r>
              <a:rPr lang="th-TH" sz="9600">
                <a:solidFill>
                  <a:srgbClr val="00FF00"/>
                </a:solidFill>
              </a:rPr>
              <a:t>คือ อะไร </a:t>
            </a:r>
            <a:r>
              <a:rPr lang="en-US" sz="9600">
                <a:solidFill>
                  <a:srgbClr val="00FF00"/>
                </a:solidFill>
              </a:rPr>
              <a:t>?</a:t>
            </a:r>
            <a:endParaRPr lang="th-TH" sz="9600">
              <a:solidFill>
                <a:srgbClr val="00FF00"/>
              </a:solidFill>
            </a:endParaRPr>
          </a:p>
        </p:txBody>
      </p:sp>
      <p:pic>
        <p:nvPicPr>
          <p:cNvPr id="13315" name="Picture 3" descr="so01038_"/>
          <p:cNvPicPr>
            <a:picLocks noChangeAspect="1" noChangeArrowheads="1"/>
          </p:cNvPicPr>
          <p:nvPr/>
        </p:nvPicPr>
        <p:blipFill>
          <a:blip r:embed="rId3" cstate="print"/>
          <a:srcRect/>
          <a:stretch>
            <a:fillRect/>
          </a:stretch>
        </p:blipFill>
        <p:spPr bwMode="auto">
          <a:xfrm>
            <a:off x="7162800" y="228600"/>
            <a:ext cx="1620838" cy="16303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IREBALL">
  <a:themeElements>
    <a:clrScheme name="">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ngsana New"/>
        <a:ea typeface=""/>
        <a:cs typeface="Angsana New"/>
      </a:majorFont>
      <a:minorFont>
        <a:latin typeface="Angsana New"/>
        <a:ea typeface=""/>
        <a:cs typeface="Angsana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h-TH" sz="3200" b="1" i="0" u="none" strike="noStrike" cap="none" normalizeH="0" baseline="0" smtClean="0">
            <a:ln>
              <a:noFill/>
            </a:ln>
            <a:solidFill>
              <a:schemeClr val="tx1"/>
            </a:solidFill>
            <a:effectLst/>
            <a:latin typeface="Angsana New" pitchFamily="18" charset="-34"/>
            <a:cs typeface="Angsana New" pitchFamily="18" charset="-34"/>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h-TH" sz="3200" b="1" i="0" u="none" strike="noStrike" cap="none" normalizeH="0" baseline="0" smtClean="0">
            <a:ln>
              <a:noFill/>
            </a:ln>
            <a:solidFill>
              <a:schemeClr val="tx1"/>
            </a:solidFill>
            <a:effectLst/>
            <a:latin typeface="Angsana New" pitchFamily="18" charset="-34"/>
            <a:cs typeface="Angsana New" pitchFamily="18" charset="-34"/>
          </a:defRPr>
        </a:defPPr>
      </a:lstStyle>
    </a:lnDef>
  </a:objectDefaults>
  <a:extraClrSchemeLst>
    <a:extraClrScheme>
      <a:clrScheme name="FIREBALL 1">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ชุดรูปแบบของ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ชุดรูปแบบของ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1973</TotalTime>
  <Words>2778</Words>
  <Application>Microsoft Office PowerPoint</Application>
  <PresentationFormat>นำเสนอทางหน้าจอ (4:3)</PresentationFormat>
  <Paragraphs>533</Paragraphs>
  <Slides>62</Slides>
  <Notes>58</Notes>
  <HiddenSlides>0</HiddenSlides>
  <MMClips>0</MMClips>
  <ScaleCrop>false</ScaleCrop>
  <HeadingPairs>
    <vt:vector size="8" baseType="variant">
      <vt:variant>
        <vt:lpstr>แบบอักษรที่ถูกใช้</vt:lpstr>
      </vt:variant>
      <vt:variant>
        <vt:i4>7</vt:i4>
      </vt:variant>
      <vt:variant>
        <vt:lpstr>ชุดรูปแบบ</vt:lpstr>
      </vt:variant>
      <vt:variant>
        <vt:i4>1</vt:i4>
      </vt:variant>
      <vt:variant>
        <vt:lpstr>เซิร์ฟเวอร์ OLE ฝังตัว</vt:lpstr>
      </vt:variant>
      <vt:variant>
        <vt:i4>3</vt:i4>
      </vt:variant>
      <vt:variant>
        <vt:lpstr>ชื่อเรื่องภาพนิ่ง</vt:lpstr>
      </vt:variant>
      <vt:variant>
        <vt:i4>62</vt:i4>
      </vt:variant>
    </vt:vector>
  </HeadingPairs>
  <TitlesOfParts>
    <vt:vector size="73" baseType="lpstr">
      <vt:lpstr>Angsana New</vt:lpstr>
      <vt:lpstr>Arial</vt:lpstr>
      <vt:lpstr>Times New Roman</vt:lpstr>
      <vt:lpstr>Cordia New</vt:lpstr>
      <vt:lpstr>CordiaUPC</vt:lpstr>
      <vt:lpstr>Wingdings</vt:lpstr>
      <vt:lpstr>Browallia New</vt:lpstr>
      <vt:lpstr>FIREBALL</vt:lpstr>
      <vt:lpstr>Microsoft Clip Gallery</vt:lpstr>
      <vt:lpstr>Microsoft Word Document</vt:lpstr>
      <vt:lpstr>Microsoft Office Word 97 - 2003 Document</vt:lpstr>
      <vt:lpstr>ภาพนิ่ง 1</vt:lpstr>
      <vt:lpstr>ภาพนิ่ง 2</vt:lpstr>
      <vt:lpstr>ภาพนิ่ง 3</vt:lpstr>
      <vt:lpstr>ประเมินไปทำไม ?        สอบไปทำไม ?        กำหนดเป้าหมายไปทำไม ? </vt:lpstr>
      <vt:lpstr>ภาพนิ่ง 5</vt:lpstr>
      <vt:lpstr>ภาพนิ่ง 6</vt:lpstr>
      <vt:lpstr>ภาพนิ่ง 7</vt:lpstr>
      <vt:lpstr>คุณภาพ คือ อะไร ?   คุณภาพมีที่สิ้นสุดหรือไม่ ?</vt:lpstr>
      <vt:lpstr>ภาพนิ่ง 9</vt:lpstr>
      <vt:lpstr>ภาพนิ่ง 10</vt:lpstr>
      <vt:lpstr>ภาพนิ่ง 11</vt:lpstr>
      <vt:lpstr>ภาพนิ่ง 12</vt:lpstr>
      <vt:lpstr>ภาพนิ่ง 13</vt:lpstr>
      <vt:lpstr>ภาพนิ่ง 14</vt:lpstr>
      <vt:lpstr>ภาพนิ่ง 15</vt:lpstr>
      <vt:lpstr>ภาพนิ่ง 16</vt:lpstr>
      <vt:lpstr>ภาพนิ่ง 17</vt:lpstr>
      <vt:lpstr>ภาพนิ่ง 18</vt:lpstr>
      <vt:lpstr>ภาพนิ่ง 19</vt:lpstr>
      <vt:lpstr>มาตรฐานการศึกษาของชาติ</vt:lpstr>
      <vt:lpstr>มาตรฐานอุดมศึกษา</vt:lpstr>
      <vt:lpstr>ภาพนิ่ง 22</vt:lpstr>
      <vt:lpstr>ภาพนิ่ง 23</vt:lpstr>
      <vt:lpstr>ภาพนิ่ง 24</vt:lpstr>
      <vt:lpstr>We have good schools  but bad education  </vt:lpstr>
      <vt:lpstr>ภาพนิ่ง 26</vt:lpstr>
      <vt:lpstr>“People do not perform what you expect, But they do perform what you inspect” </vt:lpstr>
      <vt:lpstr>ภาพนิ่ง 28</vt:lpstr>
      <vt:lpstr>ภาพนิ่ง 29</vt:lpstr>
      <vt:lpstr>ภาพนิ่ง 30</vt:lpstr>
      <vt:lpstr>ภาพนิ่ง 31</vt:lpstr>
      <vt:lpstr>ภาพนิ่ง 32</vt:lpstr>
      <vt:lpstr>ภาพนิ่ง 33</vt:lpstr>
      <vt:lpstr>ภาพนิ่ง 34</vt:lpstr>
      <vt:lpstr>ภาพนิ่ง 35</vt:lpstr>
      <vt:lpstr>ภาพนิ่ง 36</vt:lpstr>
      <vt:lpstr>แผนการประเมินคุณภาพภายใน</vt:lpstr>
      <vt:lpstr>ภาพนิ่ง 38</vt:lpstr>
      <vt:lpstr>ภาพนิ่ง 39</vt:lpstr>
      <vt:lpstr>ภาพนิ่ง 40</vt:lpstr>
      <vt:lpstr>ภาพนิ่ง 41</vt:lpstr>
      <vt:lpstr>ภาพนิ่ง 42</vt:lpstr>
      <vt:lpstr>เทคนิค </vt:lpstr>
      <vt:lpstr>ภาพนิ่ง 44</vt:lpstr>
      <vt:lpstr>ภาพนิ่ง 45</vt:lpstr>
      <vt:lpstr>    มโนทัศน์ที่คลาดเคลื่อน ของการประเมินภายใน 10 ประการ</vt:lpstr>
      <vt:lpstr>    มโนทัศน์ที่ถูกต้อง ของการประเมินภายใน 10 ประการ</vt:lpstr>
      <vt:lpstr>ภาพนิ่ง 48</vt:lpstr>
      <vt:lpstr>ภาพนิ่ง 49</vt:lpstr>
      <vt:lpstr>ภาพนิ่ง 50</vt:lpstr>
      <vt:lpstr>ภาพนิ่ง 51</vt:lpstr>
      <vt:lpstr>ภาพนิ่ง 52</vt:lpstr>
      <vt:lpstr>ภาพนิ่ง 53</vt:lpstr>
      <vt:lpstr>Job Description  ของผู้ประเมินคุณภาพภายใน</vt:lpstr>
      <vt:lpstr>ภาพนิ่ง 55</vt:lpstr>
      <vt:lpstr>ประโยชน์ (utility)</vt:lpstr>
      <vt:lpstr>ความเป็นไปได้ (Feasibility)</vt:lpstr>
      <vt:lpstr>ความเหมาะสม (Propriety)</vt:lpstr>
      <vt:lpstr>ความถูกต้อง (Accuracy)</vt:lpstr>
      <vt:lpstr>ภาพนิ่ง 60</vt:lpstr>
      <vt:lpstr>ภาพนิ่ง 61</vt:lpstr>
      <vt:lpstr>ภาพนิ่ง 62</vt:lpstr>
    </vt:vector>
  </TitlesOfParts>
  <Company>MedicineSWU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ไม่มีชื่อเรื่องภาพนิ่ง</dc:title>
  <dc:creator>Qualityassurance</dc:creator>
  <cp:lastModifiedBy>ubu</cp:lastModifiedBy>
  <cp:revision>215</cp:revision>
  <cp:lastPrinted>2001-09-25T10:14:27Z</cp:lastPrinted>
  <dcterms:created xsi:type="dcterms:W3CDTF">2001-09-17T08:52:48Z</dcterms:created>
  <dcterms:modified xsi:type="dcterms:W3CDTF">2014-04-21T02:33:59Z</dcterms:modified>
</cp:coreProperties>
</file>