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</p:sldMasterIdLst>
  <p:notesMasterIdLst>
    <p:notesMasterId r:id="rId124"/>
  </p:notesMasterIdLst>
  <p:handoutMasterIdLst>
    <p:handoutMasterId r:id="rId125"/>
  </p:handoutMasterIdLst>
  <p:sldIdLst>
    <p:sldId id="256" r:id="rId2"/>
    <p:sldId id="372" r:id="rId3"/>
    <p:sldId id="257" r:id="rId4"/>
    <p:sldId id="258" r:id="rId5"/>
    <p:sldId id="296" r:id="rId6"/>
    <p:sldId id="373" r:id="rId7"/>
    <p:sldId id="374" r:id="rId8"/>
    <p:sldId id="259" r:id="rId9"/>
    <p:sldId id="297" r:id="rId10"/>
    <p:sldId id="361" r:id="rId11"/>
    <p:sldId id="260" r:id="rId12"/>
    <p:sldId id="298" r:id="rId13"/>
    <p:sldId id="362" r:id="rId14"/>
    <p:sldId id="299" r:id="rId15"/>
    <p:sldId id="287" r:id="rId16"/>
    <p:sldId id="290" r:id="rId17"/>
    <p:sldId id="288" r:id="rId18"/>
    <p:sldId id="289" r:id="rId19"/>
    <p:sldId id="300" r:id="rId20"/>
    <p:sldId id="363" r:id="rId21"/>
    <p:sldId id="276" r:id="rId22"/>
    <p:sldId id="286" r:id="rId23"/>
    <p:sldId id="304" r:id="rId24"/>
    <p:sldId id="291" r:id="rId25"/>
    <p:sldId id="292" r:id="rId26"/>
    <p:sldId id="305" r:id="rId27"/>
    <p:sldId id="277" r:id="rId28"/>
    <p:sldId id="278" r:id="rId29"/>
    <p:sldId id="367" r:id="rId30"/>
    <p:sldId id="365" r:id="rId31"/>
    <p:sldId id="306" r:id="rId32"/>
    <p:sldId id="279" r:id="rId33"/>
    <p:sldId id="280" r:id="rId34"/>
    <p:sldId id="375" r:id="rId35"/>
    <p:sldId id="307" r:id="rId36"/>
    <p:sldId id="293" r:id="rId37"/>
    <p:sldId id="308" r:id="rId38"/>
    <p:sldId id="322" r:id="rId39"/>
    <p:sldId id="323" r:id="rId40"/>
    <p:sldId id="324" r:id="rId41"/>
    <p:sldId id="326" r:id="rId42"/>
    <p:sldId id="327" r:id="rId43"/>
    <p:sldId id="329" r:id="rId44"/>
    <p:sldId id="330" r:id="rId45"/>
    <p:sldId id="331" r:id="rId46"/>
    <p:sldId id="345" r:id="rId47"/>
    <p:sldId id="346" r:id="rId48"/>
    <p:sldId id="376" r:id="rId49"/>
    <p:sldId id="328" r:id="rId50"/>
    <p:sldId id="309" r:id="rId51"/>
    <p:sldId id="282" r:id="rId52"/>
    <p:sldId id="283" r:id="rId53"/>
    <p:sldId id="310" r:id="rId54"/>
    <p:sldId id="377" r:id="rId55"/>
    <p:sldId id="378" r:id="rId56"/>
    <p:sldId id="261" r:id="rId57"/>
    <p:sldId id="301" r:id="rId58"/>
    <p:sldId id="262" r:id="rId59"/>
    <p:sldId id="379" r:id="rId60"/>
    <p:sldId id="311" r:id="rId61"/>
    <p:sldId id="263" r:id="rId62"/>
    <p:sldId id="312" r:id="rId63"/>
    <p:sldId id="294" r:id="rId64"/>
    <p:sldId id="295" r:id="rId65"/>
    <p:sldId id="332" r:id="rId66"/>
    <p:sldId id="333" r:id="rId67"/>
    <p:sldId id="334" r:id="rId68"/>
    <p:sldId id="370" r:id="rId69"/>
    <p:sldId id="335" r:id="rId70"/>
    <p:sldId id="336" r:id="rId71"/>
    <p:sldId id="337" r:id="rId72"/>
    <p:sldId id="381" r:id="rId73"/>
    <p:sldId id="264" r:id="rId74"/>
    <p:sldId id="313" r:id="rId75"/>
    <p:sldId id="265" r:id="rId76"/>
    <p:sldId id="314" r:id="rId77"/>
    <p:sldId id="338" r:id="rId78"/>
    <p:sldId id="339" r:id="rId79"/>
    <p:sldId id="340" r:id="rId80"/>
    <p:sldId id="382" r:id="rId81"/>
    <p:sldId id="266" r:id="rId82"/>
    <p:sldId id="302" r:id="rId83"/>
    <p:sldId id="315" r:id="rId84"/>
    <p:sldId id="341" r:id="rId85"/>
    <p:sldId id="342" r:id="rId86"/>
    <p:sldId id="383" r:id="rId87"/>
    <p:sldId id="267" r:id="rId88"/>
    <p:sldId id="268" r:id="rId89"/>
    <p:sldId id="316" r:id="rId90"/>
    <p:sldId id="269" r:id="rId91"/>
    <p:sldId id="317" r:id="rId92"/>
    <p:sldId id="270" r:id="rId93"/>
    <p:sldId id="318" r:id="rId94"/>
    <p:sldId id="271" r:id="rId95"/>
    <p:sldId id="272" r:id="rId96"/>
    <p:sldId id="319" r:id="rId97"/>
    <p:sldId id="343" r:id="rId98"/>
    <p:sldId id="344" r:id="rId99"/>
    <p:sldId id="384" r:id="rId100"/>
    <p:sldId id="273" r:id="rId101"/>
    <p:sldId id="303" r:id="rId102"/>
    <p:sldId id="320" r:id="rId103"/>
    <p:sldId id="275" r:id="rId104"/>
    <p:sldId id="284" r:id="rId105"/>
    <p:sldId id="371" r:id="rId106"/>
    <p:sldId id="321" r:id="rId107"/>
    <p:sldId id="347" r:id="rId108"/>
    <p:sldId id="385" r:id="rId109"/>
    <p:sldId id="348" r:id="rId110"/>
    <p:sldId id="349" r:id="rId111"/>
    <p:sldId id="350" r:id="rId112"/>
    <p:sldId id="351" r:id="rId113"/>
    <p:sldId id="352" r:id="rId114"/>
    <p:sldId id="353" r:id="rId115"/>
    <p:sldId id="354" r:id="rId116"/>
    <p:sldId id="355" r:id="rId117"/>
    <p:sldId id="356" r:id="rId118"/>
    <p:sldId id="357" r:id="rId119"/>
    <p:sldId id="358" r:id="rId120"/>
    <p:sldId id="359" r:id="rId121"/>
    <p:sldId id="386" r:id="rId122"/>
    <p:sldId id="387" r:id="rId123"/>
  </p:sldIdLst>
  <p:sldSz cx="9144000" cy="6858000" type="screen4x3"/>
  <p:notesSz cx="6834188" cy="99790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82" d="100"/>
          <a:sy n="82" d="100"/>
        </p:scale>
        <p:origin x="-94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D69E9323-D0F9-4BD7-A2B6-5D9BBA1814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06C0145E-9790-452C-B48A-22C8E87BD0C6}" type="datetimeFigureOut">
              <a:rPr lang="th-TH"/>
              <a:pPr>
                <a:defRPr/>
              </a:pPr>
              <a:t>21/04/57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200"/>
            </a:lvl1pPr>
          </a:lstStyle>
          <a:p>
            <a:pPr>
              <a:defRPr/>
            </a:pPr>
            <a:fld id="{FE190CAE-A33E-4742-88DF-B761B54093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BE189C-C18E-4CA7-B03A-73BB48D24742}" type="slidenum">
              <a:rPr lang="th-TH" smtClean="0"/>
              <a:pPr/>
              <a:t>1</a:t>
            </a:fld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A060D8-0563-4175-9646-AA40231666DD}" type="slidenum">
              <a:rPr lang="th-TH" smtClean="0"/>
              <a:pPr/>
              <a:t>15</a:t>
            </a:fld>
            <a:endParaRPr lang="th-TH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6EF12D-3C0D-4176-9435-762EE865F4D5}" type="slidenum">
              <a:rPr lang="en-US" smtClean="0">
                <a:latin typeface="Arial" pitchFamily="34" charset="0"/>
                <a:cs typeface="Arial" pitchFamily="34" charset="0"/>
              </a:rPr>
              <a:pPr/>
              <a:t>119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1C4104-2A06-45D2-A0F3-EA4D0BF5AA6E}" type="slidenum">
              <a:rPr lang="en-US" smtClean="0">
                <a:latin typeface="Arial" pitchFamily="34" charset="0"/>
                <a:cs typeface="Arial" pitchFamily="34" charset="0"/>
              </a:rPr>
              <a:pPr/>
              <a:t>120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9A27D6-788C-41A5-9983-4EAF5AD31F76}" type="slidenum">
              <a:rPr lang="th-TH" smtClean="0"/>
              <a:pPr/>
              <a:t>122</a:t>
            </a:fld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D7F131-0660-4C43-B210-FE1BD294A775}" type="slidenum">
              <a:rPr lang="th-TH" smtClean="0"/>
              <a:pPr/>
              <a:t>16</a:t>
            </a:fld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CB16EE-556F-4A3C-8275-4B38938F3CDB}" type="slidenum">
              <a:rPr lang="th-TH" smtClean="0"/>
              <a:pPr/>
              <a:t>17</a:t>
            </a:fld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DF82FC-CDB0-4BF1-A68A-2891FE3BC661}" type="slidenum">
              <a:rPr lang="th-TH" smtClean="0"/>
              <a:pPr/>
              <a:t>18</a:t>
            </a:fld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D021E-9911-4E7C-B0C2-C935F571527C}" type="slidenum">
              <a:rPr lang="th-TH" smtClean="0"/>
              <a:pPr/>
              <a:t>19</a:t>
            </a:fld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36C862-C753-4743-8ADC-7F989F97E625}" type="slidenum">
              <a:rPr lang="th-TH" smtClean="0"/>
              <a:pPr/>
              <a:t>21</a:t>
            </a:fld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51B883-DC93-4452-A7AE-656EC7DDB5CE}" type="slidenum">
              <a:rPr lang="th-TH" smtClean="0"/>
              <a:pPr/>
              <a:t>22</a:t>
            </a:fld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437F46-E407-4723-9F94-F019167617D1}" type="slidenum">
              <a:rPr lang="th-TH" smtClean="0"/>
              <a:pPr/>
              <a:t>23</a:t>
            </a:fld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BF68D1-2705-4B78-82BD-B32FA869478D}" type="slidenum">
              <a:rPr lang="th-TH" smtClean="0"/>
              <a:pPr/>
              <a:t>24</a:t>
            </a:fld>
            <a:endParaRPr lang="th-T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3B5DE-F009-45E0-AB08-D9285A0A8730}" type="slidenum">
              <a:rPr lang="th-TH" smtClean="0"/>
              <a:pPr/>
              <a:t>25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E0D9D3-BE57-4002-9D0A-853244628F64}" type="slidenum">
              <a:rPr lang="th-TH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F760C7-9841-4E50-8797-2C83CBE32D67}" type="slidenum">
              <a:rPr lang="th-TH" smtClean="0"/>
              <a:pPr/>
              <a:t>26</a:t>
            </a:fld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87BBBF-E558-480F-85F9-3D4158005435}" type="slidenum">
              <a:rPr lang="th-TH" smtClean="0"/>
              <a:pPr/>
              <a:t>27</a:t>
            </a:fld>
            <a:endParaRPr lang="th-TH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B03829-14CC-436C-9BDD-43DC683D7503}" type="slidenum">
              <a:rPr lang="th-TH" smtClean="0"/>
              <a:pPr/>
              <a:t>28</a:t>
            </a:fld>
            <a:endParaRPr lang="th-TH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55F9B8-A5DB-40EF-8C04-C20AE129FF29}" type="slidenum">
              <a:rPr lang="th-TH" smtClean="0"/>
              <a:pPr/>
              <a:t>31</a:t>
            </a:fld>
            <a:endParaRPr lang="th-TH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8C377E-1BDC-411B-99BF-F18FA0C8DBFA}" type="slidenum">
              <a:rPr lang="th-TH" smtClean="0"/>
              <a:pPr/>
              <a:t>32</a:t>
            </a:fld>
            <a:endParaRPr lang="th-TH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3D4AE7-99EB-49E4-BAD7-1E4ABBF6948B}" type="slidenum">
              <a:rPr lang="th-TH" smtClean="0"/>
              <a:pPr/>
              <a:t>33</a:t>
            </a:fld>
            <a:endParaRPr lang="th-TH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10AF18-9C42-4D74-9BB6-921A57268C17}" type="slidenum">
              <a:rPr lang="th-TH" smtClean="0"/>
              <a:pPr/>
              <a:t>35</a:t>
            </a:fld>
            <a:endParaRPr lang="th-TH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5B344A-7C15-45A6-9A58-6946900D9181}" type="slidenum">
              <a:rPr lang="th-TH" smtClean="0"/>
              <a:pPr/>
              <a:t>36</a:t>
            </a:fld>
            <a:endParaRPr lang="th-TH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F2368F-EE7B-4580-A9C3-837F8BE5FB57}" type="slidenum">
              <a:rPr lang="th-TH" smtClean="0"/>
              <a:pPr/>
              <a:t>37</a:t>
            </a:fld>
            <a:endParaRPr lang="th-TH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315298-20A6-4BA5-8A69-251931A34EAF}" type="slidenum">
              <a:rPr 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FCF432-058D-43E2-9389-451A0F821590}" type="slidenum">
              <a:rPr lang="th-TH" smtClean="0"/>
              <a:pPr/>
              <a:t>4</a:t>
            </a:fld>
            <a:endParaRPr lang="th-TH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645747-94AC-443D-A1A5-CC823F204259}" type="slidenum">
              <a:rPr 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A75EA7-08FF-4D28-A1FE-F2A6CC11FD0D}" type="slidenum">
              <a:rPr 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8B89C-0B8D-412C-82C4-BC11DC13CEC3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F79323-6269-4C48-85D8-2BB8C46E4528}" type="slidenum">
              <a:rPr 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6916" name="Slide Number Placeholder 3"/>
          <p:cNvSpPr txBox="1">
            <a:spLocks noGrp="1"/>
          </p:cNvSpPr>
          <p:nvPr/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29" tIns="46314" rIns="92629" bIns="46314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fld id="{B0B6CDBF-978C-4553-82D5-E3463AC801AD}" type="slidenum">
              <a:rPr lang="en-US" sz="1200">
                <a:latin typeface="Arial" pitchFamily="34" charset="0"/>
                <a:cs typeface="Arial" pitchFamily="34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t>43</a:t>
            </a:fld>
            <a:endParaRPr lang="th-TH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2E6661-41F9-434E-95F3-921F09700D9C}" type="slidenum">
              <a:rPr 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5CF354-F09E-47FA-BA6C-983609154A89}" type="slidenum">
              <a:rPr 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1EF16-4795-4313-BA74-DD3D60205A4A}" type="slidenum">
              <a:rPr 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E4E4BD-679E-4A1C-A932-16F4B6BC0977}" type="slidenum">
              <a:rPr lang="en-US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B9D7BC-E88E-49C8-9091-AF57719B92F2}" type="slidenum">
              <a:rPr lang="th-TH" smtClean="0"/>
              <a:pPr/>
              <a:t>49</a:t>
            </a:fld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FC8CE4-E267-4ADF-B78E-9237DDF648E7}" type="slidenum">
              <a:rPr lang="th-TH" smtClean="0"/>
              <a:pPr/>
              <a:t>5</a:t>
            </a:fld>
            <a:endParaRPr lang="th-TH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B55F9F-78FE-4F73-9235-36824AC692E6}" type="slidenum">
              <a:rPr lang="th-TH" smtClean="0"/>
              <a:pPr/>
              <a:t>50</a:t>
            </a:fld>
            <a:endParaRPr lang="th-TH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A4C193-422C-4FD7-B303-DE4E8AAAD73C}" type="slidenum">
              <a:rPr lang="th-TH" smtClean="0"/>
              <a:pPr/>
              <a:t>51</a:t>
            </a:fld>
            <a:endParaRPr lang="th-TH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F6286A-1784-47A8-949F-3AD86F79EFEF}" type="slidenum">
              <a:rPr lang="th-TH" smtClean="0"/>
              <a:pPr/>
              <a:t>52</a:t>
            </a:fld>
            <a:endParaRPr lang="th-TH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99CEF9-5978-4D7B-B1DC-B40C3D59571B}" type="slidenum">
              <a:rPr lang="th-TH" smtClean="0"/>
              <a:pPr/>
              <a:t>53</a:t>
            </a:fld>
            <a:endParaRPr lang="th-TH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626454-2F1A-41FC-9143-EA28CD374BAC}" type="slidenum">
              <a:rPr lang="th-TH" smtClean="0"/>
              <a:pPr/>
              <a:t>56</a:t>
            </a:fld>
            <a:endParaRPr lang="th-TH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F0FFB-C272-4930-858F-35A3314CD03C}" type="slidenum">
              <a:rPr lang="th-TH" smtClean="0"/>
              <a:pPr/>
              <a:t>57</a:t>
            </a:fld>
            <a:endParaRPr lang="th-TH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2E7F5F-25E0-4BE1-9D81-4F600BC597ED}" type="slidenum">
              <a:rPr lang="th-TH" smtClean="0"/>
              <a:pPr/>
              <a:t>58</a:t>
            </a:fld>
            <a:endParaRPr lang="th-TH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EF3DC5-6C13-4B3F-B896-0AF85C5FFB0E}" type="slidenum">
              <a:rPr lang="th-TH" smtClean="0"/>
              <a:pPr/>
              <a:t>60</a:t>
            </a:fld>
            <a:endParaRPr lang="th-TH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0313EC-280A-45FC-BF6D-7307016A557E}" type="slidenum">
              <a:rPr lang="th-TH" smtClean="0"/>
              <a:pPr/>
              <a:t>61</a:t>
            </a:fld>
            <a:endParaRPr lang="th-TH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2BA969-7270-42D9-B86A-85DA9F59E9C9}" type="slidenum">
              <a:rPr lang="th-TH" smtClean="0"/>
              <a:pPr/>
              <a:t>62</a:t>
            </a:fld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4420FD-AC85-4918-BE3A-8A3D0711ECEF}" type="slidenum">
              <a:rPr lang="th-TH" smtClean="0"/>
              <a:pPr/>
              <a:t>8</a:t>
            </a:fld>
            <a:endParaRPr lang="th-TH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8EEFD4-C3EB-4443-9CBF-3063FE4BE3B0}" type="slidenum">
              <a:rPr lang="th-TH" smtClean="0"/>
              <a:pPr/>
              <a:t>63</a:t>
            </a:fld>
            <a:endParaRPr lang="th-TH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0A5CF5-EECC-480E-B992-576B3AC023D7}" type="slidenum">
              <a:rPr lang="th-TH" smtClean="0"/>
              <a:pPr/>
              <a:t>64</a:t>
            </a:fld>
            <a:endParaRPr lang="th-TH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85348" name="Slide Number Placeholder 3"/>
          <p:cNvSpPr txBox="1">
            <a:spLocks noGrp="1"/>
          </p:cNvSpPr>
          <p:nvPr/>
        </p:nvSpPr>
        <p:spPr bwMode="auto"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29" tIns="46314" rIns="92629" bIns="46314" anchor="b"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fld id="{9A09AA6F-BB59-40BB-82FE-53AB02B4B027}" type="slidenum">
              <a:rPr lang="en-US" sz="1200">
                <a:latin typeface="Arial" pitchFamily="34" charset="0"/>
                <a:cs typeface="Arial" pitchFamily="34" charset="0"/>
              </a:rPr>
              <a:pPr algn="r"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t>65</a:t>
            </a:fld>
            <a:endParaRPr lang="th-TH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8BEF2C-9335-4F60-904D-6174B3EF79D5}" type="slidenum">
              <a:rPr lang="en-US" smtClean="0">
                <a:latin typeface="Arial" pitchFamily="34" charset="0"/>
                <a:cs typeface="Arial" pitchFamily="34" charset="0"/>
              </a:rPr>
              <a:pPr/>
              <a:t>66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0E3788-CC14-45EC-A79F-1E8031CC8C3F}" type="slidenum">
              <a:rPr lang="en-US" smtClean="0">
                <a:latin typeface="Arial" pitchFamily="34" charset="0"/>
                <a:cs typeface="Arial" pitchFamily="34" charset="0"/>
              </a:rPr>
              <a:pPr/>
              <a:t>67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D9B0F3-35A7-41FF-AEAF-9CE0DC606156}" type="slidenum">
              <a:rPr lang="th-TH" smtClean="0"/>
              <a:pPr/>
              <a:t>68</a:t>
            </a:fld>
            <a:endParaRPr lang="th-TH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2FC603-6E11-40FC-8342-554214265267}" type="slidenum">
              <a:rPr lang="en-US" smtClean="0">
                <a:latin typeface="Arial" pitchFamily="34" charset="0"/>
                <a:cs typeface="Arial" pitchFamily="34" charset="0"/>
              </a:rPr>
              <a:pPr/>
              <a:t>69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E27E95-FD25-44A5-BF67-E9808906F3BD}" type="slidenum">
              <a:rPr lang="en-US" smtClean="0">
                <a:latin typeface="Arial" pitchFamily="34" charset="0"/>
                <a:cs typeface="Arial" pitchFamily="34" charset="0"/>
              </a:rPr>
              <a:pPr/>
              <a:t>70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02D38A-7660-41E9-9206-AC86E0E49BB7}" type="slidenum">
              <a:rPr lang="en-US" smtClean="0">
                <a:latin typeface="Arial" pitchFamily="34" charset="0"/>
                <a:cs typeface="Arial" pitchFamily="34" charset="0"/>
              </a:rPr>
              <a:pPr/>
              <a:t>71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6E8FAC-F11E-4353-9E58-37435431B066}" type="slidenum">
              <a:rPr lang="th-TH" smtClean="0"/>
              <a:pPr/>
              <a:t>73</a:t>
            </a:fld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57A683-F782-4C46-B07A-A98D265831D3}" type="slidenum">
              <a:rPr lang="th-TH" smtClean="0"/>
              <a:pPr/>
              <a:t>9</a:t>
            </a:fld>
            <a:endParaRPr lang="th-TH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C9FAF4-4B7F-402A-B86D-2727EE3F1CF4}" type="slidenum">
              <a:rPr lang="th-TH" smtClean="0"/>
              <a:pPr/>
              <a:t>74</a:t>
            </a:fld>
            <a:endParaRPr lang="th-TH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D58C7D-9E9F-4637-B1A9-A5BA39A41017}" type="slidenum">
              <a:rPr lang="th-TH" smtClean="0"/>
              <a:pPr/>
              <a:t>75</a:t>
            </a:fld>
            <a:endParaRPr lang="th-TH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B384EE-73E8-42C9-BD25-5F4B5AB9B1B4}" type="slidenum">
              <a:rPr lang="th-TH" smtClean="0"/>
              <a:pPr/>
              <a:t>76</a:t>
            </a:fld>
            <a:endParaRPr lang="th-TH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4AFB4D-E35C-4415-A1D0-AE19E33522F5}" type="slidenum">
              <a:rPr lang="en-US" smtClean="0">
                <a:latin typeface="Arial" pitchFamily="34" charset="0"/>
                <a:cs typeface="Arial" pitchFamily="34" charset="0"/>
              </a:rPr>
              <a:pPr/>
              <a:t>77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20123B-A295-42C8-9AA5-B74EA6D4F0FA}" type="slidenum">
              <a:rPr lang="en-US" smtClean="0">
                <a:latin typeface="Arial" pitchFamily="34" charset="0"/>
                <a:cs typeface="Arial" pitchFamily="34" charset="0"/>
              </a:rPr>
              <a:pPr/>
              <a:t>78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F56281-F8C3-45D5-843C-E404EF53C22D}" type="slidenum">
              <a:rPr lang="en-US" smtClean="0">
                <a:latin typeface="Arial" pitchFamily="34" charset="0"/>
                <a:cs typeface="Arial" pitchFamily="34" charset="0"/>
              </a:rPr>
              <a:pPr/>
              <a:t>79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EF1DED-FE8B-4DEA-8D6B-35CF6924E677}" type="slidenum">
              <a:rPr lang="th-TH" smtClean="0"/>
              <a:pPr/>
              <a:t>81</a:t>
            </a:fld>
            <a:endParaRPr lang="th-TH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5AF6BD-52A8-476A-A76F-D39AD98E90D1}" type="slidenum">
              <a:rPr lang="th-TH" smtClean="0"/>
              <a:pPr/>
              <a:t>82</a:t>
            </a:fld>
            <a:endParaRPr lang="th-TH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D314B0-47F2-47F6-847E-1FC939BAAB17}" type="slidenum">
              <a:rPr lang="th-TH" smtClean="0"/>
              <a:pPr/>
              <a:t>83</a:t>
            </a:fld>
            <a:endParaRPr lang="th-TH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80ADA-3589-4602-920F-629FE93E7471}" type="slidenum">
              <a:rPr lang="en-US" smtClean="0">
                <a:latin typeface="Arial" pitchFamily="34" charset="0"/>
                <a:cs typeface="Arial" pitchFamily="34" charset="0"/>
              </a:rPr>
              <a:pPr/>
              <a:t>84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80AB6F-3E04-43D2-82E0-84C481F96305}" type="slidenum">
              <a:rPr lang="th-TH" smtClean="0"/>
              <a:pPr/>
              <a:t>11</a:t>
            </a:fld>
            <a:endParaRPr lang="th-TH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4CBAE4-A5CB-4671-8551-B62C4FEA12A0}" type="slidenum">
              <a:rPr lang="en-US" smtClean="0">
                <a:latin typeface="Arial" pitchFamily="34" charset="0"/>
                <a:cs typeface="Arial" pitchFamily="34" charset="0"/>
              </a:rPr>
              <a:pPr/>
              <a:t>85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EF416B-A272-430E-9AD8-A56D0266FD33}" type="slidenum">
              <a:rPr lang="th-TH" smtClean="0"/>
              <a:pPr/>
              <a:t>87</a:t>
            </a:fld>
            <a:endParaRPr lang="th-TH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4F9402-39D8-4F74-9F45-855B959942E9}" type="slidenum">
              <a:rPr lang="th-TH" smtClean="0"/>
              <a:pPr/>
              <a:t>88</a:t>
            </a:fld>
            <a:endParaRPr lang="th-TH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1AF76A-9E64-437C-A20A-A8747B937E44}" type="slidenum">
              <a:rPr lang="th-TH" smtClean="0"/>
              <a:pPr/>
              <a:t>89</a:t>
            </a:fld>
            <a:endParaRPr lang="th-TH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DEA707-087F-4D6A-A776-79DB339881F3}" type="slidenum">
              <a:rPr lang="th-TH" smtClean="0"/>
              <a:pPr/>
              <a:t>90</a:t>
            </a:fld>
            <a:endParaRPr lang="th-TH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DAB2B-73BF-4EA4-980C-471DECD6C90A}" type="slidenum">
              <a:rPr lang="th-TH" smtClean="0"/>
              <a:pPr/>
              <a:t>91</a:t>
            </a:fld>
            <a:endParaRPr lang="th-TH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93141B-0CB3-4BBF-BD6D-899AB301EBFA}" type="slidenum">
              <a:rPr lang="th-TH" smtClean="0"/>
              <a:pPr/>
              <a:t>92</a:t>
            </a:fld>
            <a:endParaRPr lang="th-TH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A30B5C-1A05-4310-914B-8D5F4CE1AFBC}" type="slidenum">
              <a:rPr lang="th-TH" smtClean="0"/>
              <a:pPr/>
              <a:t>93</a:t>
            </a:fld>
            <a:endParaRPr lang="th-TH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09418B-75C4-44CC-A3BF-CBAD1C113001}" type="slidenum">
              <a:rPr lang="th-TH" smtClean="0"/>
              <a:pPr/>
              <a:t>94</a:t>
            </a:fld>
            <a:endParaRPr lang="th-TH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1E62AC-60DB-496A-BCF6-A1C087C303F4}" type="slidenum">
              <a:rPr lang="th-TH" smtClean="0"/>
              <a:pPr/>
              <a:t>95</a:t>
            </a:fld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50484B-848E-41DC-BD71-0FE0894EC04C}" type="slidenum">
              <a:rPr lang="th-TH" smtClean="0"/>
              <a:pPr/>
              <a:t>12</a:t>
            </a:fld>
            <a:endParaRPr lang="th-TH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AC230E-1F5E-4C9B-BF43-FCFEEC19E1D0}" type="slidenum">
              <a:rPr lang="th-TH" smtClean="0"/>
              <a:pPr/>
              <a:t>96</a:t>
            </a:fld>
            <a:endParaRPr lang="th-TH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F24593-C591-44DC-8E33-0E027791E43A}" type="slidenum">
              <a:rPr lang="en-US" smtClean="0">
                <a:latin typeface="Arial" pitchFamily="34" charset="0"/>
                <a:cs typeface="Arial" pitchFamily="34" charset="0"/>
              </a:rPr>
              <a:pPr/>
              <a:t>97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6B28F1-C849-4746-BC4B-FA0F7F9126CB}" type="slidenum">
              <a:rPr lang="en-US" smtClean="0">
                <a:latin typeface="Arial" pitchFamily="34" charset="0"/>
                <a:cs typeface="Arial" pitchFamily="34" charset="0"/>
              </a:rPr>
              <a:pPr/>
              <a:t>98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E3BEC1-65E1-4710-833C-3DFE7418327E}" type="slidenum">
              <a:rPr lang="th-TH" smtClean="0"/>
              <a:pPr/>
              <a:t>100</a:t>
            </a:fld>
            <a:endParaRPr lang="th-TH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147F0C-019D-425D-8654-D0CBC5033433}" type="slidenum">
              <a:rPr lang="th-TH" smtClean="0"/>
              <a:pPr/>
              <a:t>101</a:t>
            </a:fld>
            <a:endParaRPr lang="th-TH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16CEB9-6487-4755-8DA9-4D3AAA6E4899}" type="slidenum">
              <a:rPr lang="th-TH" smtClean="0"/>
              <a:pPr/>
              <a:t>102</a:t>
            </a:fld>
            <a:endParaRPr lang="th-TH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AD0137-C885-49D4-B6E8-20F77DD603ED}" type="slidenum">
              <a:rPr lang="th-TH" smtClean="0"/>
              <a:pPr/>
              <a:t>103</a:t>
            </a:fld>
            <a:endParaRPr lang="th-TH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539F88-340C-4304-9259-AFE1D93821D5}" type="slidenum">
              <a:rPr lang="th-TH" smtClean="0"/>
              <a:pPr/>
              <a:t>104</a:t>
            </a:fld>
            <a:endParaRPr lang="th-TH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0EE577-D984-46D1-9687-3B4129AEE173}" type="slidenum">
              <a:rPr lang="th-TH" smtClean="0"/>
              <a:pPr/>
              <a:t>106</a:t>
            </a:fld>
            <a:endParaRPr lang="th-TH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682A7-2F13-48AF-B5B3-F10C9670CEC0}" type="slidenum">
              <a:rPr lang="en-US" smtClean="0">
                <a:latin typeface="Arial" pitchFamily="34" charset="0"/>
                <a:cs typeface="Arial" pitchFamily="34" charset="0"/>
              </a:rPr>
              <a:pPr/>
              <a:t>107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Cordia New" pitchFamily="34" charset="-34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905D48-EB6D-42EB-A74E-EE11488059DE}" type="slidenum">
              <a:rPr lang="th-TH" smtClean="0"/>
              <a:pPr/>
              <a:t>14</a:t>
            </a:fld>
            <a:endParaRPr lang="th-TH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825415-9563-46F0-9D60-935B93A5EECE}" type="slidenum">
              <a:rPr lang="en-US" smtClean="0">
                <a:latin typeface="Arial" pitchFamily="34" charset="0"/>
                <a:cs typeface="Arial" pitchFamily="34" charset="0"/>
              </a:rPr>
              <a:pPr/>
              <a:t>109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9A05ED-1695-4D39-9644-1AD00BE22F28}" type="slidenum">
              <a:rPr lang="en-US" smtClean="0">
                <a:latin typeface="Arial" pitchFamily="34" charset="0"/>
                <a:cs typeface="Arial" pitchFamily="34" charset="0"/>
              </a:rPr>
              <a:pPr/>
              <a:t>110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B97FED-C869-46C7-BEEC-4C3CF01B5657}" type="slidenum">
              <a:rPr lang="en-US" smtClean="0">
                <a:latin typeface="Arial" pitchFamily="34" charset="0"/>
                <a:cs typeface="Arial" pitchFamily="34" charset="0"/>
              </a:rPr>
              <a:pPr/>
              <a:t>111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468B98-BB7B-44B6-8876-A2CBCE05ED50}" type="slidenum">
              <a:rPr lang="en-US" smtClean="0">
                <a:latin typeface="Arial" pitchFamily="34" charset="0"/>
                <a:cs typeface="Arial" pitchFamily="34" charset="0"/>
              </a:rPr>
              <a:pPr/>
              <a:t>112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8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31C720-F49E-4D46-B265-43C8D43E9F03}" type="slidenum">
              <a:rPr lang="en-US" smtClean="0">
                <a:latin typeface="Arial" pitchFamily="34" charset="0"/>
                <a:cs typeface="Arial" pitchFamily="34" charset="0"/>
              </a:rPr>
              <a:pPr/>
              <a:t>113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2B544-EE81-4D8E-9F85-6C7E07F19193}" type="slidenum">
              <a:rPr lang="en-US" smtClean="0">
                <a:latin typeface="Arial" pitchFamily="34" charset="0"/>
                <a:cs typeface="Arial" pitchFamily="34" charset="0"/>
              </a:rPr>
              <a:pPr/>
              <a:t>114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429FA8-D153-47EB-BD44-D923ACFC3341}" type="slidenum">
              <a:rPr lang="en-US" smtClean="0">
                <a:latin typeface="Arial" pitchFamily="34" charset="0"/>
                <a:cs typeface="Arial" pitchFamily="34" charset="0"/>
              </a:rPr>
              <a:pPr/>
              <a:t>115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2CDC3E-2F81-4354-A178-554D3CD3C29B}" type="slidenum">
              <a:rPr lang="en-US" smtClean="0">
                <a:latin typeface="Arial" pitchFamily="34" charset="0"/>
                <a:cs typeface="Arial" pitchFamily="34" charset="0"/>
              </a:rPr>
              <a:pPr/>
              <a:t>116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0DB0E2-AB99-452C-A23D-F51231585782}" type="slidenum">
              <a:rPr lang="en-US" smtClean="0">
                <a:latin typeface="Arial" pitchFamily="34" charset="0"/>
                <a:cs typeface="Arial" pitchFamily="34" charset="0"/>
              </a:rPr>
              <a:pPr/>
              <a:t>117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z="1800" smtClean="0">
              <a:cs typeface="Cordia New" pitchFamily="34" charset="-34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68691B-1DF3-45C6-A4F5-950DB50BBB98}" type="slidenum">
              <a:rPr lang="en-US" smtClean="0">
                <a:latin typeface="Arial" pitchFamily="34" charset="0"/>
                <a:cs typeface="Arial" pitchFamily="34" charset="0"/>
              </a:rPr>
              <a:pPr/>
              <a:t>118</a:t>
            </a:fld>
            <a:endParaRPr lang="th-TH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>
              <a:solidFill>
                <a:srgbClr val="FFFFFF"/>
              </a:solidFill>
              <a:cs typeface="Angsana New" pitchFamily="18" charset="-34"/>
            </a:endParaRPr>
          </a:p>
        </p:txBody>
      </p:sp>
      <p:sp>
        <p:nvSpPr>
          <p:cNvPr id="5" name="Freeform 9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4D69-B8E7-4746-AE89-A928FA3D5C9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F5683-D472-4680-BBF1-8F75F12C5C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8E13-6C7D-4088-9D8F-92256C09AE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 rtlCol="0">
            <a:normAutofit/>
          </a:bodyPr>
          <a:lstStyle/>
          <a:p>
            <a:pPr lvl="0"/>
            <a:endParaRPr lang="th-TH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5AC9-D618-442C-8F8F-791103A63B50}" type="datetime1">
              <a:rPr lang="en-US"/>
              <a:pPr>
                <a:defRPr/>
              </a:pPr>
              <a:t>4/21/2014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B6EE7-BC14-4A4B-BDB2-61A951C48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4883-5018-4B26-B759-4CB15348D47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5" name="Right Triangle 9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>
              <a:solidFill>
                <a:srgbClr val="FFFFFF"/>
              </a:solidFill>
              <a:cs typeface="Angsana New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175C3-7D36-4129-A4CF-47776A528C1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83D9-0D72-46F0-B4F7-67C8A678EBF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2EFB-1CD6-456F-B1DC-B38304CB2DF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836B-4FE5-475C-B19E-667A3D5403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F47A1-1665-491E-B0AA-2E89E5B3900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>
              <a:solidFill>
                <a:srgbClr val="FFFFFF"/>
              </a:solidFill>
              <a:cs typeface="Angsana New" pitchFamily="18" charset="-34"/>
            </a:endParaRPr>
          </a:p>
        </p:txBody>
      </p:sp>
      <p:sp>
        <p:nvSpPr>
          <p:cNvPr id="6" name="Right Triangle 9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1800">
              <a:solidFill>
                <a:srgbClr val="FFFFFF"/>
              </a:solidFill>
              <a:cs typeface="Angsana New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B71B05-F836-475A-856F-958D059706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>
              <a:solidFill>
                <a:srgbClr val="FFFFFF"/>
              </a:solidFill>
              <a:cs typeface="Angsana New" pitchFamily="18" charset="-34"/>
            </a:endParaRPr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2971-98F3-455E-9105-A488807260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8B8CDA-C694-46C3-86D8-AB6FD30A33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06" r:id="rId2"/>
    <p:sldLayoutId id="2147484214" r:id="rId3"/>
    <p:sldLayoutId id="2147484207" r:id="rId4"/>
    <p:sldLayoutId id="2147484208" r:id="rId5"/>
    <p:sldLayoutId id="2147484209" r:id="rId6"/>
    <p:sldLayoutId id="2147484210" r:id="rId7"/>
    <p:sldLayoutId id="2147484215" r:id="rId8"/>
    <p:sldLayoutId id="2147484216" r:id="rId9"/>
    <p:sldLayoutId id="2147484211" r:id="rId10"/>
    <p:sldLayoutId id="2147484212" r:id="rId11"/>
    <p:sldLayoutId id="21474842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  <a:cs typeface="LilyUPC" pitchFamily="34" charset="-34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cimagojr.com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cimagojr.com/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120127181017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419350"/>
            <a:ext cx="8713788" cy="3457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th-TH" sz="7200" b="1" cap="none" smtClean="0">
                <a:latin typeface="Angsana New" pitchFamily="18" charset="-34"/>
              </a:rPr>
              <a:t>ตัวบ่งชี้และเกณฑ์</a:t>
            </a:r>
            <a:r>
              <a:rPr lang="th-TH" sz="6900" b="1" cap="none" smtClean="0">
                <a:latin typeface="Angsana New" pitchFamily="18" charset="-34"/>
              </a:rPr>
              <a:t>การประเมิน         คุณภาพการศึกษาภายใน</a:t>
            </a:r>
            <a:br>
              <a:rPr lang="th-TH" sz="6900" b="1" cap="none" smtClean="0">
                <a:latin typeface="Angsana New" pitchFamily="18" charset="-34"/>
              </a:rPr>
            </a:br>
            <a:r>
              <a:rPr lang="th-TH" sz="6900" b="1" cap="none" smtClean="0">
                <a:latin typeface="Angsana New" pitchFamily="18" charset="-34"/>
              </a:rPr>
              <a:t>พ.ศ. 2553 </a:t>
            </a:r>
            <a:endParaRPr lang="th-TH" sz="4600" b="1" cap="none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260350"/>
            <a:ext cx="8001000" cy="1752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th-TH" sz="6000">
                <a:solidFill>
                  <a:srgbClr val="FFFF00"/>
                </a:solidFill>
                <a:latin typeface="Times New Roman" pitchFamily="18" charset="0"/>
                <a:cs typeface="LilyUPC" pitchFamily="34" charset="-34"/>
              </a:rPr>
              <a:t>สำนักงานคณะกรรมการ</a:t>
            </a: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r>
              <a:rPr lang="th-TH" sz="6000">
                <a:solidFill>
                  <a:srgbClr val="FFFF00"/>
                </a:solidFill>
                <a:latin typeface="Times New Roman" pitchFamily="18" charset="0"/>
                <a:cs typeface="LilyUPC" pitchFamily="34" charset="-34"/>
              </a:rPr>
              <a:t>การอุดมศึกษา (สกอ.)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 bwMode="auto">
          <a:xfrm>
            <a:off x="206375" y="1125538"/>
            <a:ext cx="8686800" cy="4889500"/>
          </a:xfrm>
          <a:solidFill>
            <a:schemeClr val="bg1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600" b="1" cap="none" smtClean="0">
                <a:latin typeface="Angsana New" pitchFamily="18" charset="-34"/>
                <a:cs typeface="Angsana New" pitchFamily="18" charset="-34"/>
              </a:rPr>
              <a:t>เกณฑ์มาตรฐานข้อที่ 3  “...</a:t>
            </a:r>
            <a:r>
              <a:rPr lang="th-TH" sz="3600" cap="none" smtClean="0">
                <a:latin typeface="Angsana New" pitchFamily="18" charset="-34"/>
                <a:cs typeface="Angsana New" pitchFamily="18" charset="-34"/>
              </a:rPr>
              <a:t>มีการดำเนินงานให้เป็นไปตามเกณฑ์  </a:t>
            </a:r>
            <a:br>
              <a:rPr lang="th-TH" sz="3600" cap="none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cap="none" smtClean="0">
                <a:latin typeface="Angsana New" pitchFamily="18" charset="-34"/>
                <a:cs typeface="Angsana New" pitchFamily="18" charset="-34"/>
              </a:rPr>
              <a:t>มาตรฐานหลักสูตรและกรอบมาตรฐานคุณวุฒิระดับอุดมศึกษาแห่งชาติ ....” (การดำเนินงานตามกรอบมาตรฐานคุณวุฒิระดับอุดมศึกษา หมายถึง ต้องมีการประเมินผลตาม “ตัวบ่งชี้ผลการดำเนินงานตามประกาศมาตรฐานคุณวุฒิสาขาหรือสาขาวิชา เพื่อการประกันคุณภาพหลักสูตรและการเรียนการสอน”) </a:t>
            </a:r>
            <a:r>
              <a:rPr lang="en-US" sz="3600" cap="none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600" b="1" cap="none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KPI </a:t>
            </a:r>
            <a:r>
              <a:rPr lang="th-TH" sz="3600" b="1" cap="none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เหล่านี้จะปรากฏในหลักสูตรทุกหลักสูตรที่เป็นไปตามกรอบมาตรฐานคุณวุฒิระดับอุดมศึกษาแห่งชาติ พ.ศ.2552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250825" y="115888"/>
            <a:ext cx="2736850" cy="908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3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  <a:cs typeface="LilyUPC" pitchFamily="34" charset="-34"/>
              </a:rPr>
              <a:t>คำอธิบายเพิ่มเติม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8.1 ระบบและกลไกการเงินและงบประมาณ</a:t>
            </a:r>
            <a:r>
              <a:rPr lang="en-US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40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964612" cy="50403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</a:t>
            </a:r>
            <a:r>
              <a:rPr lang="th-TH" sz="3600" smtClean="0">
                <a:solidFill>
                  <a:srgbClr val="FF3300"/>
                </a:solidFill>
                <a:latin typeface="Angsana New" pitchFamily="18" charset="-34"/>
              </a:rPr>
              <a:t>แผนกลยุทธ์ทางการเงิน</a:t>
            </a:r>
            <a:r>
              <a:rPr lang="th-TH" sz="3600" smtClean="0">
                <a:latin typeface="Angsana New" pitchFamily="18" charset="-34"/>
              </a:rPr>
              <a:t>ที่สอดคล้องกับแผนกลยุทธ์ของสถาบัน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มีแนวทางจัดหาทรัพยากรทางด้านการเงิน  หลักเกณฑ์การจัดสรร และการวางแผนการใช้เงินอย่างมีประสิทธิภาพ โปร่งใส  ตรวจสอบได้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มีงบประมาณประจำปีที่สอดคล้องกับแผนปฏิบัติงานในแต่ละพันธกิจและการพัฒนาสถาบันและบุคลากร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มีการจัดทำรายงานทางการเงินอย่างเป็นระบบ และรายงานต่อสภาสถาบันอย่างน้อยปีละ 2 ครั้ง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8.1 ระบบและกลไกการเงินและงบประมาณ</a:t>
            </a:r>
            <a:r>
              <a:rPr lang="en-US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  (</a:t>
            </a:r>
            <a: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ต่อ)</a:t>
            </a:r>
            <a:r>
              <a:rPr lang="en-US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38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23963"/>
            <a:ext cx="8686800" cy="4797425"/>
          </a:xfrm>
          <a:solidFill>
            <a:schemeClr val="bg2"/>
          </a:solidFill>
        </p:spPr>
        <p:txBody>
          <a:bodyPr/>
          <a:lstStyle/>
          <a:p>
            <a:pPr marL="742950" indent="-7429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มีการนำข้อมูลทางการเงินไปใช้ในการวิเคราะห์ค่าใช้จ่าย และวิเคราะห์สถานะทางการเงินและความมั่นคงของสถาบันอย่างต่อเนื่อง</a:t>
            </a:r>
          </a:p>
          <a:p>
            <a:pPr marL="742950" indent="-7429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มีหน่วยงานตรวจสอบภายในและภายนอก ทำหน้าที่ตรวจ ติดตามการใช้เงินให้เป็นไปตามระเบียบและกฎเกณฑ์ที่สถาบันกำหนด</a:t>
            </a:r>
          </a:p>
          <a:p>
            <a:pPr marL="742950" indent="-74295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ผู้บริหารระดับสูงมีการติดตามผลการใช้เงินให้เป็นไปตามเป้าหมาย และนำข้อมูลจากรายงานทางการเงินไปใช้ในการวางแผนและการตัดสินใจ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70680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52637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4450"/>
            <a:ext cx="8713788" cy="79216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3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9.1 ระบบและกลไกการประกันคุณภาพการศึกษาภายใน</a:t>
            </a:r>
            <a:r>
              <a:rPr lang="en-US" sz="33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33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351838" cy="4679950"/>
          </a:xfrm>
          <a:solidFill>
            <a:schemeClr val="bg2"/>
          </a:solidFill>
        </p:spPr>
        <p:txBody>
          <a:bodyPr/>
          <a:lstStyle/>
          <a:p>
            <a:pPr marL="533400" indent="-5334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มีระบบและกลไกการประกันคุณภาพการศึกษาภายในที่เหมาะสม และสอดคล้องกับพันธกิจและพัฒนาการของสถาบัน ตั้งแต่ระดับภาควิชา หรือหน่วยงานเทียบเท่า และดำเนินการตามระบบที่กำหนด</a:t>
            </a:r>
          </a:p>
          <a:p>
            <a:pPr marL="533400" indent="-5334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มีการกำหนดนโยบายและให้ความสำคัญเรื่องการประกันคุณภาพการศึกษาภายใน โดยคณะกรรมการระดับนโยบายและผู้บริหารสูงสุดของสถาบัน</a:t>
            </a:r>
          </a:p>
          <a:p>
            <a:pPr marL="533400" indent="-5334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มีการกำหนด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ตัวบ่งชี้เพิ่มเติมตามอัตลักษณ์</a:t>
            </a: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ของสถาบัน</a:t>
            </a:r>
          </a:p>
          <a:p>
            <a:pPr marL="533400" indent="-5334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มีการดำเนินงานด้านการประกันคุณภาพการศึกษาภายในที่ครบถ้วน ประกอบด้วย1) การควบคุม ติดตามการดำเนินงาน และประเมินคุณภาพ 2) การจัดทำรายงานประจำปีที่เป็นรายงานประเมินคุณภาพเสนอต่อสภาสถาบันและสำนักงานคณะกรรมการการอุดมศึกษา ตามกำหนดเวลา โดยเป็นรายงานที่มีข้อมูลครบถ้วนตามที่สำนักงานคณะกรรมการการอุดมศึกษากำหนดใน </a:t>
            </a:r>
            <a:r>
              <a:rPr lang="en-US" sz="2800" smtClean="0">
                <a:solidFill>
                  <a:srgbClr val="0D0D0D"/>
                </a:solidFill>
                <a:latin typeface="Angsana New" pitchFamily="18" charset="-34"/>
                <a:cs typeface="FreesiaUPC" pitchFamily="34" charset="-34"/>
              </a:rPr>
              <a:t>CHE QA Online</a:t>
            </a:r>
            <a:r>
              <a:rPr lang="th-TH" sz="2800" smtClean="0">
                <a:solidFill>
                  <a:srgbClr val="0D0D0D"/>
                </a:solidFill>
                <a:latin typeface="Angsana New" pitchFamily="18" charset="-34"/>
              </a:rPr>
              <a:t>  และ 3) การนำผลการประเมินคุณภาพไปทำแผนการพัฒนาคุณภาพการศึกษาของสถาบัน </a:t>
            </a:r>
            <a:r>
              <a:rPr lang="en-US" sz="2800" smtClean="0">
                <a:solidFill>
                  <a:srgbClr val="0D0D0D"/>
                </a:solidFill>
                <a:latin typeface="Angsana New" pitchFamily="18" charset="-34"/>
                <a:cs typeface="FreesiaUPC" pitchFamily="34" charset="-34"/>
              </a:rPr>
              <a:t>   </a:t>
            </a:r>
            <a:endParaRPr lang="th-TH" sz="2800" smtClean="0">
              <a:solidFill>
                <a:srgbClr val="0D0D0D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9.1 ระบบและกลไกการประกันคุณภาพการศึกษาภายใน (ต่อ)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856662" cy="46085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Cordia New" pitchFamily="34" charset="-34"/>
              </a:rPr>
              <a:t>มีการนำผลการประกันคุณภาพการศึกษาภายในมาปรับปรุงการทำงาน และ</a:t>
            </a:r>
            <a:r>
              <a:rPr lang="th-TH" sz="2800" smtClean="0">
                <a:solidFill>
                  <a:srgbClr val="FF3300"/>
                </a:solidFill>
                <a:latin typeface="Cordia New" pitchFamily="34" charset="-34"/>
              </a:rPr>
              <a:t>ส่งผลให้มีการพัฒนาผลการดำเนินงานตามตัวบ่งชี้ของแผนกลยุทธ์ทุกตัวบ่งชี้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Cordia New" pitchFamily="34" charset="-34"/>
              </a:rPr>
              <a:t>มี</a:t>
            </a:r>
            <a:r>
              <a:rPr lang="th-TH" sz="2800" smtClean="0">
                <a:solidFill>
                  <a:srgbClr val="FF3300"/>
                </a:solidFill>
                <a:latin typeface="Cordia New" pitchFamily="34" charset="-34"/>
              </a:rPr>
              <a:t>ระบบสารสนเทศ</a:t>
            </a:r>
            <a:r>
              <a:rPr lang="th-TH" sz="2800" smtClean="0">
                <a:latin typeface="Cordia New" pitchFamily="34" charset="-34"/>
              </a:rPr>
              <a:t>ที่ให้ข้อมูลสนับสนุนการประกันคุณภาพการศึกษาภายในครบทั้ง 9 องค์ประกอบคุณภาพ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Cordia New" pitchFamily="34" charset="-34"/>
              </a:rPr>
              <a:t>มีส่วนร่วมของผู้มีส่วนได้ส่วนเสียในการประกันคุณภาพการศึกษา โดยเฉพาะนักศึกษา ผู้ใช้บัณฑิต และผู้ใช้บริการตามพันธกิจของสถาบัน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 </a:t>
            </a:r>
            <a:endParaRPr lang="th-TH" sz="2800" smtClean="0">
              <a:latin typeface="Cordia New" pitchFamily="34" charset="-34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Cordia New" pitchFamily="34" charset="-34"/>
              </a:rPr>
              <a:t>มีเครือข่ายการแลกเปลี่ยนเรียนรู้ด้านการประกันคุณภาพการศึกษาระหว่างสถาบันและมีกิจกรรมร่วมกัน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Cordia New" pitchFamily="34" charset="-34"/>
              </a:rPr>
              <a:t>มีแนวปฏิบัติที่ดีหรืองานวิจัยด้านการประกันคุณภาพการศึกษาที่หน่วยงานพัฒนาขึ้น และเผยแพร่ให้หน่วยงานอื่นสามารถนำไปใช้ประโยชน์  </a:t>
            </a:r>
            <a:r>
              <a:rPr lang="en-US" sz="280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800" smtClean="0">
                <a:latin typeface="Cordia New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61913"/>
            <a:ext cx="2879725" cy="8461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คำอธิบายเพิ่มเติม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0763" cy="4349750"/>
          </a:xfrm>
          <a:solidFill>
            <a:schemeClr val="bg2"/>
          </a:solidFill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เกณฑ์มาตรฐานข้อที่ 9  มีแนวปฏิบัติที่ดีหรืองานวิจัยด้านการประกันคุณภาพการศึกษาที่หน่วยงานพัฒนาขึ้นและ</a:t>
            </a:r>
            <a:r>
              <a:rPr lang="th-TH" sz="3200" u="sng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เผยแพร่ให้หน่วยงานอื่น</a:t>
            </a:r>
            <a:r>
              <a:rPr lang="th-TH" sz="320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สามารถนำไปใช้ประโยชน์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1. แนวปฎิบัติที่ดี หมายความถึง มีขั้นตอนการทำงานที่ชัดเจน         เป็นตัวอย่างได้ มีหลักฐานของความสำเร็จ (</a:t>
            </a:r>
            <a:r>
              <a:rPr lang="en-US" sz="3200" smtClean="0">
                <a:latin typeface="Angsana New" pitchFamily="18" charset="-34"/>
                <a:cs typeface="Angsana New" pitchFamily="18" charset="-34"/>
              </a:rPr>
              <a:t>Evidence of Success)</a:t>
            </a: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                   มีปัจจัยเกื้อหนุนความสำเร็จ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h-TH" sz="3200" smtClean="0">
                <a:latin typeface="Angsana New" pitchFamily="18" charset="-34"/>
                <a:cs typeface="Angsana New" pitchFamily="18" charset="-34"/>
              </a:rPr>
              <a:t>	2. เผยแพร่ให้หน่วยงานอื่น หมายความถึง มีการเผยแพร่ให้กับหน่วยงานภายนอกสถาบัน  หลักฐานอาจมาจากการศึกษาดูงาน)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th-TH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188" y="1989138"/>
          <a:ext cx="8208962" cy="2374900"/>
        </p:xfrm>
        <a:graphic>
          <a:graphicData uri="http://schemas.openxmlformats.org/drawingml/2006/table">
            <a:tbl>
              <a:tblPr/>
              <a:tblGrid>
                <a:gridCol w="1584325"/>
                <a:gridCol w="1584325"/>
                <a:gridCol w="1944687"/>
                <a:gridCol w="1582738"/>
                <a:gridCol w="15128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1 ข้อ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หรือ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6 ข้อ 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หรือ 8 ข้อ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9 ข้อ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117475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5718" name="Title 1"/>
          <p:cNvSpPr>
            <a:spLocks noGrp="1"/>
          </p:cNvSpPr>
          <p:nvPr>
            <p:ph type="title"/>
          </p:nvPr>
        </p:nvSpPr>
        <p:spPr bwMode="auto">
          <a:xfrm>
            <a:off x="285750" y="-142875"/>
            <a:ext cx="9144000" cy="13541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๑๕. ผลประเมินการประกันคุณภาพภายใน</a:t>
            </a:r>
            <a:b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   รับรองโดยต้นสังกัด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5750" y="2511425"/>
            <a:ext cx="8497888" cy="14176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ใช้ค่าคะแนนผลการประเมินการประกันคุณภาพการศึกษาภายในโดยต้นสังกัด (คะแนนเต็ม ๕)</a:t>
            </a:r>
          </a:p>
        </p:txBody>
      </p:sp>
      <p:sp>
        <p:nvSpPr>
          <p:cNvPr id="115720" name="TextBox 3"/>
          <p:cNvSpPr txBox="1">
            <a:spLocks noChangeArrowheads="1"/>
          </p:cNvSpPr>
          <p:nvPr/>
        </p:nvSpPr>
        <p:spPr bwMode="auto">
          <a:xfrm>
            <a:off x="971550" y="1711325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375" y="4214813"/>
            <a:ext cx="7786688" cy="15716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 u="sng">
                <a:solidFill>
                  <a:srgbClr val="CA4B05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2000">
                <a:solidFill>
                  <a:srgbClr val="CA4B0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กรณีของการประเมินระดับคณะ หากประเมินการประกันคุณภาพภายในของคณะไม่ครบทุกตัวที่กำหนดในระดับสถาบัน ให้ใช้คะแนนจากการประเมินในระดับสถาบันของตัวบ่งชี้นั้นมาใช้แทน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75700" cy="58102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b="1" cap="none" smtClean="0"/>
              <a:t>องค์ประกอบที่ 97  องค์ประกอบตามอัตลักษณ์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748712" cy="51117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5 ตัวบ่งชี้คือ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สมศ.๑๖.๑ ผลการบริหารสถาบันให้เกิดอัตลักษณ์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สมศ.๑๖.๒ ผลการพัฒนาบัณฑิตตามอัตลักษณ์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สมศ.๑๗ ผลการพัฒนาตามจุดเน้นและจุดเด่นที่ส่งผลสะท้อนเป็น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  เอกลักษณ์ของสถาบัน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สมศ.๑๘.๑ ผลการชี้นำ ป้องกัน หรือแก้ปัญหาของสังคมในประเด็นที่ 1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     ภายในสถาบัน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สมศ.๑๘.๒ ผลการชี้นำ ป้องกัน หรือแก้ปัญหาของสังคมในประเด็นที่ 2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     ภายนอกสถาบัน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8016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4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Browallia New" pitchFamily="34" charset="-34"/>
                <a:cs typeface="Browallia New" pitchFamily="34" charset="-34"/>
              </a:rPr>
              <a:t>ตัวบ่งชี้อัตลักษณ์</a:t>
            </a:r>
          </a:p>
        </p:txBody>
      </p:sp>
      <p:graphicFrame>
        <p:nvGraphicFramePr>
          <p:cNvPr id="46092" name="Group 12"/>
          <p:cNvGraphicFramePr>
            <a:graphicFrameLocks noGrp="1"/>
          </p:cNvGraphicFramePr>
          <p:nvPr/>
        </p:nvGraphicFramePr>
        <p:xfrm>
          <a:off x="214313" y="1371600"/>
          <a:ext cx="8677275" cy="1708150"/>
        </p:xfrm>
        <a:graphic>
          <a:graphicData uri="http://schemas.openxmlformats.org/drawingml/2006/table">
            <a:tbl>
              <a:tblPr/>
              <a:tblGrid>
                <a:gridCol w="8677275"/>
              </a:tblGrid>
              <a:tr h="6286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49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๑๖. ผลการพัฒนาสถาบันตามอัตลักษณ์ของสถาบัน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2222" marR="62222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ED1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๑๗. ผลการพัฒนาตามจุดเน้นและจุดเด่นที่ส่งผล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สะท้อนเป็นเอกลักษณ์ของสถาบัน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2222" marR="62222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62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3A4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8424862" cy="633412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ตัวบ่งชี้ที่ 2.1 ระบบและกลไกการพัฒนาและบริหารหลักสูตร (ต่อ)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052513"/>
            <a:ext cx="8316913" cy="4751387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คณะกรรมการรับผิดชอบ</a:t>
            </a:r>
            <a:r>
              <a:rPr lang="th-TH" sz="2800" smtClean="0">
                <a:latin typeface="Angsana New" pitchFamily="18" charset="-34"/>
              </a:rPr>
              <a:t>ควบคุมกำกับให้มีการดำเนินการได้ครบถ้วนทั้งข้อ 1 ข้อ 2 และข้อ 3 ข้างต้น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ตลอดเวลาที่จัดการศึกษา </a:t>
            </a:r>
            <a:r>
              <a:rPr lang="th-TH" sz="2800" smtClean="0">
                <a:latin typeface="Angsana New" pitchFamily="18" charset="-34"/>
              </a:rPr>
              <a:t>และมีการประเมินหลักสูตรทุกหลักสูตรอย่างน้อยตามกรอบเวลาที่กำหนดในเกณฑ์มาตรฐานหลักสูตรฯ 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กรณีหลักสูตรที่ดำเนินงานตามกรอบมาตรฐานคุณวุฒิระดับอุดมศึกษาแห่งชาติ </a:t>
            </a:r>
            <a:r>
              <a:rPr lang="th-TH" sz="2800" smtClean="0">
                <a:latin typeface="Angsana New" pitchFamily="18" charset="-34"/>
              </a:rPr>
              <a:t>จะต้องควบคุมกำกับให้การดำเนินงานตามตัวบ่งชี้ในข้อ 3 ผ่านเกณฑ์การประเมิน 5 ข้อแรกและอย่างน้อยร้อยละ 80 ของตัวบ่งชี้ที่กำหนดในแต่ละปี ทุกหลักสูตร 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 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2800" smtClean="0">
                <a:latin typeface="Angsana New" pitchFamily="18" charset="-34"/>
              </a:rPr>
              <a:t>มีคณะกรรมการรับผิดชอบควบคุมกำกับให้มีการดำเนินการได้ครบถ้วนทั้งข้อ 1 ข้อ 2 และข้อ 3 ข้างต้นตลอดเวลาที่จัดการศึกษา และมีการพัฒนาหลักสูตรทุกหลักสูตรตามผลการประเมินในข้อ 4 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กรณีหลักสูตรที่ดำเนินงานตามกรอบมาตรฐานคุณวุฒิระดับอุดมศึกษาแห่งชาติ </a:t>
            </a:r>
            <a:r>
              <a:rPr lang="th-TH" sz="2800" smtClean="0">
                <a:latin typeface="Angsana New" pitchFamily="18" charset="-34"/>
              </a:rPr>
              <a:t>จะต้องควบคุมกำกับให้การดำเนินงานตามตัวบ่งชี้ในข้อ 3 ผ่านเกณฑ์การประเมินครบ ทุกตัวบ่งชี้และทุกหลักสูตร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8790" name="Title 1"/>
          <p:cNvSpPr>
            <a:spLocks noGrp="1"/>
          </p:cNvSpPr>
          <p:nvPr>
            <p:ph type="title"/>
          </p:nvPr>
        </p:nvSpPr>
        <p:spPr bwMode="auto">
          <a:xfrm>
            <a:off x="571500" y="-500063"/>
            <a:ext cx="7921625" cy="128270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200" cap="none" smtClean="0">
                <a:latin typeface="Tahoma" pitchFamily="34" charset="0"/>
                <a:cs typeface="Tahoma" pitchFamily="34" charset="0"/>
              </a:rPr>
              <a:t>๑๖.</a:t>
            </a:r>
            <a:r>
              <a:rPr lang="th-TH" sz="2400" cap="none" smtClean="0">
                <a:latin typeface="Tahoma" pitchFamily="34" charset="0"/>
                <a:cs typeface="Tahoma" pitchFamily="34" charset="0"/>
              </a:rPr>
              <a:t>ผลการพัฒนาสถาบันตามอัตลักษณ์ของสถาบัน</a:t>
            </a:r>
            <a:endParaRPr lang="th-TH" sz="3200" cap="none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288" y="1717675"/>
          <a:ext cx="8501062" cy="1279525"/>
        </p:xfrm>
        <a:graphic>
          <a:graphicData uri="http://schemas.openxmlformats.org/drawingml/2006/table">
            <a:tbl>
              <a:tblPr/>
              <a:tblGrid>
                <a:gridCol w="850106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๑๖.๑ 	ผลการบริหารสถาบันให้เกิดอัตลักษณ์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ngsana New" pitchFamily="18" charset="-34"/>
                      </a:endParaRPr>
                    </a:p>
                  </a:txBody>
                  <a:tcPr marL="91439" marR="91439" marT="45594" marB="45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ACB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๑๖.๒ 	ผลการพัฒนาบัณฑิตตามอัตลักษณ์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ngsana New" pitchFamily="18" charset="-34"/>
                      </a:endParaRPr>
                    </a:p>
                  </a:txBody>
                  <a:tcPr marL="91439" marR="91439" marT="45594" marB="45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A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9814" name="TextBox 1"/>
          <p:cNvSpPr txBox="1">
            <a:spLocks noChangeArrowheads="1"/>
          </p:cNvSpPr>
          <p:nvPr/>
        </p:nvSpPr>
        <p:spPr bwMode="auto">
          <a:xfrm>
            <a:off x="573088" y="1095375"/>
            <a:ext cx="77438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</a:rPr>
              <a:t>ประเด็นการพิจารณา</a:t>
            </a:r>
            <a:endParaRPr lang="en-US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-15875" y="1916113"/>
            <a:ext cx="9109075" cy="46974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AutoNum type="thaiNumPeriod"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มีการกำหนดกลยุทธ์และแผนการปฏิบัติงาน ที่สอดคล้องกับอัตลักษณ์ของสถานศึกษาระดับอุดมศึกษา โดยได้รับการเห็นชอบจากสภาสถาบัน</a:t>
            </a:r>
            <a:endParaRPr lang="en-US" sz="2400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๒. มีการสร้างระบบการมีส่วนร่วมของผู้เรียน และบุคลากรในการปฏิบัติตามกลยุทธ์ที่กำหนดอย่างครบถ้วนสมบูรณ์</a:t>
            </a:r>
            <a:endParaRPr lang="en-US" sz="2400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๓. ผลการประเมินของผู้เรียนและบุคลากรเกี่ยวกับการปฏิบัติงานของสถานศึกษาที่สอดคล้องกับอัตลักษณ์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    ไม่ต่ำกว่า ๓.๕๑ จากคะแนนเต็ม ๕</a:t>
            </a:r>
            <a:endParaRPr lang="en-US" sz="2400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๔. ผลการดำเนินงานก่อให้เกิดผลกระทบที่เป็นประโยชน์และ/หรือสร้างคุณค่าต่อสังคม</a:t>
            </a:r>
            <a:endParaRPr lang="en-US" sz="2400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๕. ผู้เรียน/บุคลากร/คณะ/สถานศึกษา ได้รับการยกย่องในระดับชาติ</a:t>
            </a: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และ/</a:t>
            </a:r>
            <a:r>
              <a:rPr lang="th-TH" sz="24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หรือนานาชาติ ในประเด็นที่เกี่ยวกับอัตลักษณ์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rgbClr val="00194D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9816" name="Title 1"/>
          <p:cNvSpPr txBox="1">
            <a:spLocks/>
          </p:cNvSpPr>
          <p:nvPr/>
        </p:nvSpPr>
        <p:spPr bwMode="white">
          <a:xfrm>
            <a:off x="500063" y="115888"/>
            <a:ext cx="79216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4000">
              <a:solidFill>
                <a:srgbClr val="00FF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9817" name="Title 6"/>
          <p:cNvSpPr>
            <a:spLocks noGrp="1"/>
          </p:cNvSpPr>
          <p:nvPr>
            <p:ph type="title"/>
          </p:nvPr>
        </p:nvSpPr>
        <p:spPr bwMode="auto">
          <a:xfrm>
            <a:off x="357188" y="508000"/>
            <a:ext cx="8229600" cy="563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2200" cap="none" smtClean="0">
                <a:latin typeface="Tahoma" pitchFamily="34" charset="0"/>
                <a:cs typeface="Tahoma" pitchFamily="34" charset="0"/>
              </a:rPr>
              <a:t>๑๖.๑ ผลการบริหารสถาบันให้เกิดอัตลักษณ์ </a:t>
            </a:r>
            <a:br>
              <a:rPr lang="th-TH" sz="2200" cap="none" smtClean="0">
                <a:latin typeface="Tahoma" pitchFamily="34" charset="0"/>
                <a:cs typeface="Tahoma" pitchFamily="34" charset="0"/>
              </a:rPr>
            </a:br>
            <a:endParaRPr lang="en-US" sz="2200" cap="none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0838" name="TextBox 3"/>
          <p:cNvSpPr txBox="1">
            <a:spLocks noChangeArrowheads="1"/>
          </p:cNvSpPr>
          <p:nvPr/>
        </p:nvSpPr>
        <p:spPr bwMode="auto">
          <a:xfrm>
            <a:off x="971550" y="322263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68413"/>
          <a:ext cx="8496300" cy="1512887"/>
        </p:xfrm>
        <a:graphic>
          <a:graphicData uri="http://schemas.openxmlformats.org/drawingml/2006/table">
            <a:tbl>
              <a:tblPr/>
              <a:tblGrid>
                <a:gridCol w="1628775"/>
                <a:gridCol w="1833563"/>
                <a:gridCol w="1681162"/>
                <a:gridCol w="1833563"/>
                <a:gridCol w="151923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F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DFFB"/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859" name="Rectangle 6"/>
          <p:cNvSpPr>
            <a:spLocks noChangeArrowheads="1"/>
          </p:cNvSpPr>
          <p:nvPr/>
        </p:nvSpPr>
        <p:spPr bwMode="auto">
          <a:xfrm>
            <a:off x="179388" y="3000375"/>
            <a:ext cx="8821737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 u="sng"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200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>
                <a:latin typeface="Tahoma" pitchFamily="34" charset="0"/>
                <a:cs typeface="Tahoma" pitchFamily="34" charset="0"/>
              </a:rPr>
              <a:t>๑. คณะและสถาบันมีอัตลักษณ์เดียวกัน โดยความเห็นชอบจากสภาสถาบัน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>
                <a:latin typeface="Tahoma" pitchFamily="34" charset="0"/>
                <a:cs typeface="Tahoma" pitchFamily="34" charset="0"/>
              </a:rPr>
              <a:t>๒. คณะจะดำเนินการแยกหรือดำเนินการร่วมกับสถาบันก็ได้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>
                <a:latin typeface="Tahoma" pitchFamily="34" charset="0"/>
                <a:cs typeface="Tahoma" pitchFamily="34" charset="0"/>
              </a:rPr>
              <a:t>๓. กรณีที่คณะดำเนินการร่วมกับสถาบัน จะต้องรายงานไว้ใน </a:t>
            </a:r>
            <a:r>
              <a:rPr lang="en-US" sz="2000">
                <a:latin typeface="Tahoma" pitchFamily="34" charset="0"/>
                <a:cs typeface="Tahoma" pitchFamily="34" charset="0"/>
              </a:rPr>
              <a:t>SAR </a:t>
            </a:r>
            <a:r>
              <a:rPr lang="th-TH" sz="2000">
                <a:latin typeface="Tahoma" pitchFamily="34" charset="0"/>
                <a:cs typeface="Tahoma" pitchFamily="34" charset="0"/>
              </a:rPr>
              <a:t>ของคณะ และแสดงหลักฐานการดำเนินงานด้วย โดยใช้ผลการประเมินของสถาบัน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 u="sng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การคิดคะแนน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๑. กรณีที่คณะดำเนินการร่วมกับสถาบันและมีส่วนร่วมในการดำเนินการ ผลการประเมินจะพิจารณาข้อมูลในระดับสถาบัน โดยคณะที่มีส่วนร่วมให้ใช้คะแนนเดียวกับสถาบัน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r>
              <a:rPr lang="th-TH" sz="2000">
                <a:solidFill>
                  <a:srgbClr val="00194D"/>
                </a:solidFill>
                <a:latin typeface="Tahoma" pitchFamily="34" charset="0"/>
                <a:cs typeface="Tahoma" pitchFamily="34" charset="0"/>
              </a:rPr>
              <a:t>๒. กรณีที่คณะดำเนินการแยกกับสถาบัน ผลการประเมินจะพิจารณาในระดับคณะ			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46050" algn="l"/>
              </a:tabLst>
            </a:pPr>
            <a:endParaRPr lang="en-US" sz="2000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85776"/>
            <a:ext cx="9144000" cy="928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-28575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1862" name="TextBox 1"/>
          <p:cNvSpPr txBox="1">
            <a:spLocks noChangeArrowheads="1"/>
          </p:cNvSpPr>
          <p:nvPr/>
        </p:nvSpPr>
        <p:spPr bwMode="auto">
          <a:xfrm>
            <a:off x="539750" y="2139950"/>
            <a:ext cx="774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Browallia New" pitchFamily="34" charset="-34"/>
                <a:cs typeface="Browallia New" pitchFamily="34" charset="-34"/>
              </a:rPr>
              <a:t>วิธีการคำนวณ</a:t>
            </a:r>
            <a:endParaRPr lang="en-US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1863" name="Title 6"/>
          <p:cNvSpPr>
            <a:spLocks noGrp="1"/>
          </p:cNvSpPr>
          <p:nvPr>
            <p:ph type="title"/>
          </p:nvPr>
        </p:nvSpPr>
        <p:spPr bwMode="auto">
          <a:xfrm>
            <a:off x="428625" y="436563"/>
            <a:ext cx="8229600" cy="5635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2500" cap="none" smtClean="0">
                <a:latin typeface="Tahoma" pitchFamily="34" charset="0"/>
                <a:cs typeface="Tahoma" pitchFamily="34" charset="0"/>
              </a:rPr>
              <a:t>๑๖.๒ ผลการพัฒนาบัณฑิตตามอัตลักษณ์</a:t>
            </a:r>
            <a:r>
              <a:rPr lang="th-TH" sz="2300" cap="none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300" cap="none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</a:br>
            <a:endParaRPr lang="en-US" sz="2300" cap="none" smtClean="0">
              <a:solidFill>
                <a:schemeClr val="bg1"/>
              </a:solidFill>
              <a:cs typeface="LilyUPC" pitchFamily="34" charset="-34"/>
            </a:endParaRPr>
          </a:p>
        </p:txBody>
      </p:sp>
      <p:graphicFrame>
        <p:nvGraphicFramePr>
          <p:cNvPr id="49176" name="Group 24"/>
          <p:cNvGraphicFramePr>
            <a:graphicFrameLocks noGrp="1"/>
          </p:cNvGraphicFramePr>
          <p:nvPr/>
        </p:nvGraphicFramePr>
        <p:xfrm>
          <a:off x="642938" y="1341438"/>
          <a:ext cx="7893050" cy="782637"/>
        </p:xfrm>
        <a:graphic>
          <a:graphicData uri="http://schemas.openxmlformats.org/drawingml/2006/table">
            <a:tbl>
              <a:tblPr/>
              <a:tblGrid>
                <a:gridCol w="789305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ผลรวมของค่าคะแนนที่ได้จากการประเมินบัณฑิตที่มีคุณลักษณะตามอัตลักษณ์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จำนวนบัณฑิตที่ได้รับการประเมินทั้งหมด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00063" y="2787650"/>
            <a:ext cx="8137525" cy="928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ใช้ค่าเฉลี่ยของคะแนนประเมินบัณฑิต (คะแนนเต็ม ๕)</a:t>
            </a: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21872" name="Rectangle 9"/>
          <p:cNvSpPr>
            <a:spLocks noChangeArrowheads="1"/>
          </p:cNvSpPr>
          <p:nvPr/>
        </p:nvSpPr>
        <p:spPr bwMode="auto">
          <a:xfrm>
            <a:off x="749300" y="823913"/>
            <a:ext cx="2130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4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850" y="4295775"/>
            <a:ext cx="8437563" cy="2085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้อมูลจากการสำรวจต้องมีความเป็นตัวแทนของผู้สำเร็จการศึกษาทั้งในเชิงปริมาณและในเชิงคุณภาพครอบคลุมทุกคณะ  อย่างน้อยร้อยละ ๒๐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ของจำนวนผู้สำเร็จการศึกษาในแต่ละระดับ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5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600" u="sng">
              <a:solidFill>
                <a:srgbClr val="00194D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8133557" y="1886744"/>
            <a:ext cx="785812" cy="127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0"/>
            <a:ext cx="1000125" cy="1154113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886" name="Title 1"/>
          <p:cNvSpPr>
            <a:spLocks noGrp="1"/>
          </p:cNvSpPr>
          <p:nvPr>
            <p:ph type="title"/>
          </p:nvPr>
        </p:nvSpPr>
        <p:spPr bwMode="auto">
          <a:xfrm>
            <a:off x="214313" y="-71438"/>
            <a:ext cx="8472487" cy="11445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200" cap="none" smtClean="0">
                <a:latin typeface="Tahoma" pitchFamily="34" charset="0"/>
                <a:cs typeface="Tahoma" pitchFamily="34" charset="0"/>
              </a:rPr>
              <a:t>๑๗. </a:t>
            </a:r>
            <a:r>
              <a:rPr lang="th-TH" cap="none" smtClean="0">
                <a:latin typeface="Tahoma" pitchFamily="34" charset="0"/>
                <a:ea typeface="Calibri" pitchFamily="34" charset="0"/>
                <a:cs typeface="Tahoma" pitchFamily="34" charset="0"/>
              </a:rPr>
              <a:t>ผลการพัฒนาตามจุดเน้นและจุดเด่น</a:t>
            </a:r>
            <a:br>
              <a:rPr lang="th-TH" cap="none" smtClean="0"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latin typeface="Tahoma" pitchFamily="34" charset="0"/>
                <a:ea typeface="Calibri" pitchFamily="34" charset="0"/>
                <a:cs typeface="Tahoma" pitchFamily="34" charset="0"/>
              </a:rPr>
              <a:t>         ที่ส่งผลสะท้อนเป็นเอกลักษณ์ของสถาบัน </a:t>
            </a:r>
            <a:endParaRPr lang="en-US" sz="3200" cap="none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887" name="TextBox 1"/>
          <p:cNvSpPr txBox="1">
            <a:spLocks noChangeArrowheads="1"/>
          </p:cNvSpPr>
          <p:nvPr/>
        </p:nvSpPr>
        <p:spPr bwMode="auto">
          <a:xfrm>
            <a:off x="573088" y="1149350"/>
            <a:ext cx="7743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ประเด็นการพิจารณา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313" y="1844675"/>
            <a:ext cx="8715375" cy="47529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Tx/>
              <a:buAutoNum type="thaiNumPeriod"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มีการกำหนดกลยุทธ์การปฏิบัติงานที่สอดคล้องกับจุดเน้น จุดเด่น หรือความเชี่ยวชาญเฉพาะของสถานศึกษา โดยได้รับการเห็นชอบจากสภาสถาบัน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มีการสร้างระบบการมีส่วนร่วมของผู้เรียนและบุคลากรในการปฏิบัติตามกลยุทธ์ที่กำหนดอย่างครบถ้วนสมบูรณ์ 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ผลการประเมินความพึงพอใจของบุคลากรที่เกี่ยวกับการดำเนินการตามจุดเน้น และจุดเด่นหรือความเชี่ยวชาญเฉพาะของสถานศึกษา ไม่ต่ำกว่า ๓.๕๑ จากคะแนนเต็ม ๕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๔. ผลการดำเนินงานบรรลุตามจุดเน้น จุดเด่น หรือความเชี่ยวชาญเฉพาะของสถานศึกษาและเกิดผลกระทบที่เกิดประโยชน์และสร้างคุณค่าต่อสังคม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๕. </a:t>
            </a:r>
            <a:r>
              <a:rPr lang="th-TH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ผู้เรียน/บุคลากร/คณะ/สถานศึกษา </a:t>
            </a: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มีเอกลักษณ์ตามจุดเน้น จุดเด่น หรือความเชี่ยวชาญเฉพาะที่กำหนด และได้รับการยอมรับในระดับชาติและ/หรือนานาชาติ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910" name="TextBox 3"/>
          <p:cNvSpPr txBox="1">
            <a:spLocks noChangeArrowheads="1"/>
          </p:cNvSpPr>
          <p:nvPr/>
        </p:nvSpPr>
        <p:spPr bwMode="auto">
          <a:xfrm>
            <a:off x="971550" y="277813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825" y="1071563"/>
          <a:ext cx="8496300" cy="1204912"/>
        </p:xfrm>
        <a:graphic>
          <a:graphicData uri="http://schemas.openxmlformats.org/drawingml/2006/table">
            <a:tbl>
              <a:tblPr/>
              <a:tblGrid>
                <a:gridCol w="1628775"/>
                <a:gridCol w="1833563"/>
                <a:gridCol w="1681162"/>
                <a:gridCol w="1833563"/>
                <a:gridCol w="151923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๒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๓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๔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๕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๒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</a:t>
                      </a:r>
                      <a:b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๓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๔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</a:t>
                      </a:r>
                    </a:p>
                    <a:p>
                      <a:pPr marL="0" marR="0" lvl="0" indent="-79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๕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931" name="Rectangle 1"/>
          <p:cNvSpPr>
            <a:spLocks noChangeArrowheads="1"/>
          </p:cNvSpPr>
          <p:nvPr/>
        </p:nvSpPr>
        <p:spPr bwMode="auto">
          <a:xfrm>
            <a:off x="179388" y="2517775"/>
            <a:ext cx="8750300" cy="4062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หมายเหตุ </a:t>
            </a:r>
          </a:p>
          <a:p>
            <a:pPr indent="457200"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๑. เอกลักษณ์ของคณะอาจเหมือน หรือแตกต่าง หรือส่งผลกับเอกลักษณ์ของสถาบันก็ได้ ทั้งนี้ต้องผ่านความเห็นชอบจากสภาสถาบัน</a:t>
            </a:r>
          </a:p>
          <a:p>
            <a:pPr indent="457200"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๒. คณะจะดำเนินการแยกหรือดำเนินการร่วมกับสถาบันก็ได้</a:t>
            </a:r>
          </a:p>
          <a:p>
            <a:pPr indent="457200"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๓. กรณีที่คณะดำเนินการร่วมกับสถาบัน จะต้องรายงานไว้ใน </a:t>
            </a:r>
            <a:r>
              <a:rPr lang="en-US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SAR </a:t>
            </a: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ของคณะ และแสดงหลักฐานการดำเนินงานด้วย โดยใช้ผลการประเมินของสถาบัน</a:t>
            </a: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การคิดคะแนน</a:t>
            </a:r>
            <a:endParaRPr lang="en-US" sz="2000">
              <a:solidFill>
                <a:srgbClr val="C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indent="457200" algn="thaiDist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๑. กรณีที่คณะกำหนดเอกลักษณ์เหมือนกับสถาบันและมีส่วนร่วมในการดำเนินการ   ผลการประเมินจะพิจารณาข้อมูลในระดับสถาบัน โดยคณะที่มีส่วนร่วมให้ใช้คะแนนเดียวกับสถาบัน</a:t>
            </a:r>
            <a:endParaRPr lang="en-US" sz="20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indent="457200" algn="thaiDist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๒. กรณีที่คณะกำหนดเอกลักษณ์ไม่เหมือนกับสถาบัน ผลการประเมินจะพิจารณาในระดับคณะด้วย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8016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4800" cap="none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ตัวบ่งชี้มาตรการส่งเสริม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313" y="1357313"/>
          <a:ext cx="8677275" cy="928687"/>
        </p:xfrm>
        <a:graphic>
          <a:graphicData uri="http://schemas.openxmlformats.org/drawingml/2006/table">
            <a:tbl>
              <a:tblPr/>
              <a:tblGrid>
                <a:gridCol w="8677275"/>
              </a:tblGrid>
              <a:tr h="92868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49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๑๘. ผลการชี้นำ ป้องกัน หรือแก้ปัญหาของสังคมใน  </a:t>
                      </a:r>
                      <a:b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</a:b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   ด้านต่าง ๆ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62217" marR="62217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001000" y="117475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01000" y="117475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5958" name="Title 1"/>
          <p:cNvSpPr>
            <a:spLocks noGrp="1"/>
          </p:cNvSpPr>
          <p:nvPr>
            <p:ph type="title"/>
          </p:nvPr>
        </p:nvSpPr>
        <p:spPr bwMode="auto">
          <a:xfrm>
            <a:off x="142875" y="0"/>
            <a:ext cx="9144000" cy="1209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200" cap="none" smtClean="0">
                <a:latin typeface="Tahoma" pitchFamily="34" charset="0"/>
                <a:ea typeface="Calibri" pitchFamily="34" charset="0"/>
                <a:cs typeface="Tahoma" pitchFamily="34" charset="0"/>
              </a:rPr>
              <a:t>๑๘. ผลการชี้นำ ป้องกัน หรือแก้ปัญหาของ</a:t>
            </a:r>
            <a:br>
              <a:rPr lang="th-TH" sz="3200" cap="none" smtClean="0"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3200" cap="none" smtClean="0">
                <a:latin typeface="Tahoma" pitchFamily="34" charset="0"/>
                <a:ea typeface="Calibri" pitchFamily="34" charset="0"/>
                <a:cs typeface="Tahoma" pitchFamily="34" charset="0"/>
              </a:rPr>
              <a:t>       สังคมในด้านต่าง ๆ </a:t>
            </a:r>
          </a:p>
        </p:txBody>
      </p:sp>
      <p:graphicFrame>
        <p:nvGraphicFramePr>
          <p:cNvPr id="54284" name="Group 12"/>
          <p:cNvGraphicFramePr>
            <a:graphicFrameLocks noGrp="1"/>
          </p:cNvGraphicFramePr>
          <p:nvPr/>
        </p:nvGraphicFramePr>
        <p:xfrm>
          <a:off x="500063" y="2000250"/>
          <a:ext cx="8143875" cy="2714625"/>
        </p:xfrm>
        <a:graphic>
          <a:graphicData uri="http://schemas.openxmlformats.org/drawingml/2006/table">
            <a:tbl>
              <a:tblPr/>
              <a:tblGrid>
                <a:gridCol w="8143875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๑๘.๑ </a:t>
                      </a:r>
                      <a: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ผลการชี้นำ ป้องกัน หรือแก้ปัญหาของสังคม</a:t>
                      </a:r>
                      <a:b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</a:br>
                      <a: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          ในประเด็นที่ ๑ ภายในสถาบัน</a:t>
                      </a:r>
                      <a:endParaRPr kumimoji="0" lang="th-TH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1A7C4"/>
                    </a:solidFill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4D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๑๘.๒ </a:t>
                      </a:r>
                      <a: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ผลการชี้นำ ป้องกัน หรือแก้ปัญหาของสังคม</a:t>
                      </a:r>
                      <a:b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</a:br>
                      <a:r>
                        <a:rPr kumimoji="0" lang="th-TH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          ในประเด็นที่ ๒ ภายนอกสถาบัน</a:t>
                      </a:r>
                      <a:endParaRPr kumimoji="0" lang="th-TH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4D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</a:tbl>
          </a:graphicData>
        </a:graphic>
      </p:graphicFrame>
      <p:sp>
        <p:nvSpPr>
          <p:cNvPr id="125967" name="Rectangle 5"/>
          <p:cNvSpPr>
            <a:spLocks noChangeArrowheads="1"/>
          </p:cNvSpPr>
          <p:nvPr/>
        </p:nvSpPr>
        <p:spPr bwMode="auto">
          <a:xfrm>
            <a:off x="1500188" y="4929188"/>
            <a:ext cx="62071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70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โดยได้รับความเห็นชอบจากสภาสถาบัน</a:t>
            </a:r>
            <a:endParaRPr lang="en-US" sz="270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01000" y="117475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-142875"/>
            <a:ext cx="9144000" cy="1209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๑๘. ผลการชี้นำ ป้องกัน หรือแก้ปัญหาของสังคม</a:t>
            </a:r>
            <a:b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       ในด้านต่าง ๆ </a:t>
            </a:r>
          </a:p>
        </p:txBody>
      </p:sp>
      <p:sp>
        <p:nvSpPr>
          <p:cNvPr id="126983" name="TextBox 1"/>
          <p:cNvSpPr txBox="1">
            <a:spLocks noChangeArrowheads="1"/>
          </p:cNvSpPr>
          <p:nvPr/>
        </p:nvSpPr>
        <p:spPr bwMode="auto">
          <a:xfrm>
            <a:off x="976313" y="2714625"/>
            <a:ext cx="72009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4000">
                <a:latin typeface="Browallia New" pitchFamily="34" charset="-34"/>
                <a:cs typeface="Browallia New" pitchFamily="34" charset="-34"/>
              </a:rPr>
              <a:t>ประเด็นการพิจารณา ๑๘.๑</a:t>
            </a:r>
            <a:endParaRPr lang="en-US" sz="40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075" y="3429000"/>
            <a:ext cx="8713788" cy="25923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๑. มีการดำเนินงานตามวงจรคุณภาพ (</a:t>
            </a:r>
            <a:r>
              <a:rPr lang="en-US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PDCA</a:t>
            </a: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) 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๒.</a:t>
            </a:r>
            <a:r>
              <a:rPr lang="en-US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บรรลุเป้าหมายตามแผนประจำปีไม่ต่ำกว่าร้อยละ ๘๐ 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๓. มีประโยชน์และสร้างคุณค่าต่อคนในสถาบัน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๔. มีผลกระทบที่เกิดประโยชน์และสร้างคุณค่าต่อสถาบัน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๕. ได้รับการยกย่องระดับชาติและ/หรือนานาชาติ</a:t>
            </a:r>
          </a:p>
        </p:txBody>
      </p:sp>
      <p:sp>
        <p:nvSpPr>
          <p:cNvPr id="126985" name="Rectangle 5"/>
          <p:cNvSpPr>
            <a:spLocks noChangeArrowheads="1"/>
          </p:cNvSpPr>
          <p:nvPr/>
        </p:nvSpPr>
        <p:spPr bwMode="auto">
          <a:xfrm>
            <a:off x="1000125" y="1571625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/>
              <a:t>	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8625" y="1285875"/>
            <a:ext cx="8353425" cy="12969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สถาบันเลือกดำเนินการ ๒ ประเด็น ในการชี้นำหรือแก้ปัญหาสังคมในด้านต่าง ๆ </a:t>
            </a:r>
            <a:endParaRPr lang="th-TH" sz="3200" u="sng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001000" y="117475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-142875"/>
            <a:ext cx="9144000" cy="1209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๑๘. ผลการชี้นำ ป้องกัน หรือแก้ปัญหาของสังคม</a:t>
            </a:r>
            <a:b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       ในด้านต่าง ๆ </a:t>
            </a:r>
          </a:p>
        </p:txBody>
      </p:sp>
      <p:sp>
        <p:nvSpPr>
          <p:cNvPr id="128007" name="TextBox 1"/>
          <p:cNvSpPr txBox="1">
            <a:spLocks noChangeArrowheads="1"/>
          </p:cNvSpPr>
          <p:nvPr/>
        </p:nvSpPr>
        <p:spPr bwMode="auto">
          <a:xfrm>
            <a:off x="976313" y="2711450"/>
            <a:ext cx="72009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4000">
                <a:latin typeface="Browallia New" pitchFamily="34" charset="-34"/>
                <a:cs typeface="Browallia New" pitchFamily="34" charset="-34"/>
              </a:rPr>
              <a:t>ประเด็นการพิจารณา ๑๘.๒</a:t>
            </a:r>
            <a:endParaRPr lang="en-US" sz="40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9075" y="3429000"/>
            <a:ext cx="8713788" cy="25923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๑. มีการดำเนินงานตามวงจรคุณภาพ (</a:t>
            </a:r>
            <a:r>
              <a:rPr lang="en-US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PDCA</a:t>
            </a: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) 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๒.</a:t>
            </a:r>
            <a:r>
              <a:rPr lang="en-US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บรรลุเป้าหมายตามแผนประจำปีไม่ต่ำกว่าร้อยละ ๘๐ 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๓. มีประโยชน์และสร้างคุณค่าต่อคนในชุมชน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๔. มีผลกระทบที่เกิดประโยชน์และสร้างคุณค่าต่อชุมชนหรือสังคม</a:t>
            </a:r>
            <a:endParaRPr lang="en-US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๕. ได้รับการยกย่องระดับชาติและ/หรือนานาชาติ</a:t>
            </a:r>
          </a:p>
        </p:txBody>
      </p:sp>
      <p:sp>
        <p:nvSpPr>
          <p:cNvPr id="128009" name="Rectangle 5"/>
          <p:cNvSpPr>
            <a:spLocks noChangeArrowheads="1"/>
          </p:cNvSpPr>
          <p:nvPr/>
        </p:nvSpPr>
        <p:spPr bwMode="auto">
          <a:xfrm>
            <a:off x="1000125" y="1571625"/>
            <a:ext cx="757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/>
              <a:t>	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8625" y="1285875"/>
            <a:ext cx="8353425" cy="12969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สถาบันเลือกดำเนินการ ๒ ประเด็น ในการชี้นำหรือแก้ปัญหาสังคมในด้านต่าง ๆ </a:t>
            </a:r>
            <a:endParaRPr lang="th-TH" sz="3200" u="sng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4450"/>
            <a:ext cx="8207375" cy="633413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ตัวบ่งชี้ที่ 2.1 ระบบและกลไกการพัฒนาและบริหารหลักสูตร (ต่อ)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692150"/>
            <a:ext cx="8424863" cy="49688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th-TH" sz="2800" smtClean="0">
                <a:latin typeface="Angsana New" pitchFamily="18" charset="-34"/>
              </a:rPr>
              <a:t>มีความร่วมมือในการพัฒนาและบริหารหลักสูตรระหว่างสถาบันกับภาครัฐหรือภาคเอกชนที่เกี่ยวข้องกับวิชาชีพของหลักสูตร มากกว่า    ร้อยละ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30</a:t>
            </a:r>
            <a:r>
              <a:rPr lang="th-TH" sz="2800" smtClean="0">
                <a:latin typeface="Angsana New" pitchFamily="18" charset="-34"/>
              </a:rPr>
              <a:t> ของจำนวนหลักสูตรวิชาชีพทั้งหมดทุกระดับการศึกษา  (เฉพาะกลุ่ม ค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2800" smtClean="0">
                <a:latin typeface="Angsana New" pitchFamily="18" charset="-34"/>
              </a:rPr>
              <a:t>และ ค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2</a:t>
            </a:r>
            <a:r>
              <a:rPr lang="th-TH" sz="2800" smtClean="0">
                <a:latin typeface="Angsana New" pitchFamily="18" charset="-34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7"/>
            </a:pPr>
            <a:r>
              <a:rPr lang="th-TH" sz="2800" smtClean="0">
                <a:latin typeface="Angsana New" pitchFamily="18" charset="-34"/>
              </a:rPr>
              <a:t>หลักสูตรระดับบัณฑิตศึกษาที่เน้นการวิจัยที่เปิดสอน (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ปริญญาโท เฉพาะแผน ก และปริญญาเอก</a:t>
            </a:r>
            <a:r>
              <a:rPr lang="th-TH" sz="2800" smtClean="0">
                <a:latin typeface="Angsana New" pitchFamily="18" charset="-34"/>
              </a:rPr>
              <a:t>) มีจำนวนมากกว่าร้อยละ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50</a:t>
            </a:r>
            <a:r>
              <a:rPr lang="th-TH" sz="2800" smtClean="0">
                <a:latin typeface="Angsana New" pitchFamily="18" charset="-34"/>
              </a:rPr>
              <a:t> ของจำนวนหลักสูตรทั้งหมดทุกระดับการศึกษา (เฉพาะกลุ่ม ค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2800" smtClean="0">
                <a:latin typeface="Angsana New" pitchFamily="18" charset="-34"/>
              </a:rPr>
              <a:t>และ ง)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7"/>
            </a:pPr>
            <a:r>
              <a:rPr lang="th-TH" sz="2800" smtClean="0">
                <a:latin typeface="Angsana New" pitchFamily="18" charset="-34"/>
              </a:rPr>
              <a:t>หลักสูตรระดับบัณฑิตศึกษาที่เน้นการวิจัยที่เปิดสอน (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ปริญญาโท เฉพาะแผน ก และปริญญาเอก</a:t>
            </a:r>
            <a:r>
              <a:rPr lang="th-TH" sz="2800" smtClean="0">
                <a:latin typeface="Angsana New" pitchFamily="18" charset="-34"/>
              </a:rPr>
              <a:t>) มี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จำนวนนักศึกษา</a:t>
            </a:r>
            <a:r>
              <a:rPr lang="en-US" sz="2800" smtClean="0">
                <a:solidFill>
                  <a:srgbClr val="FF3300"/>
                </a:solidFill>
                <a:latin typeface="Angsana New" pitchFamily="18" charset="-34"/>
                <a:cs typeface="FreesiaUPC" pitchFamily="34" charset="-34"/>
              </a:rPr>
              <a:t>*</a:t>
            </a:r>
            <a:r>
              <a:rPr lang="th-TH" sz="2800" smtClean="0">
                <a:latin typeface="Angsana New" pitchFamily="18" charset="-34"/>
              </a:rPr>
              <a:t>ที่ศึกษาอยู่ในหลักสูตรมากกว่าร้อยละ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30 </a:t>
            </a:r>
            <a:r>
              <a:rPr lang="th-TH" sz="2800" smtClean="0">
                <a:latin typeface="Angsana New" pitchFamily="18" charset="-34"/>
              </a:rPr>
              <a:t>ของจำนวนนักศึกษาทั้งหมดทุกระดับการศึกษา (เฉพาะกลุ่ม ค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2800" smtClean="0">
                <a:latin typeface="Angsana New" pitchFamily="18" charset="-34"/>
              </a:rPr>
              <a:t>และ ง)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2400" u="sng" smtClean="0">
                <a:solidFill>
                  <a:srgbClr val="7030A0"/>
                </a:solidFill>
                <a:latin typeface="Angsana New" pitchFamily="18" charset="-34"/>
              </a:rPr>
              <a:t>หมายเหตุ</a:t>
            </a:r>
            <a:r>
              <a:rPr lang="th-TH" sz="2400" smtClean="0">
                <a:solidFill>
                  <a:srgbClr val="7030A0"/>
                </a:solidFill>
                <a:latin typeface="Angsana New" pitchFamily="18" charset="-34"/>
              </a:rPr>
              <a:t> </a:t>
            </a:r>
            <a:r>
              <a:rPr lang="en-US" sz="2400" smtClean="0">
                <a:solidFill>
                  <a:srgbClr val="7030A0"/>
                </a:solidFill>
                <a:latin typeface="Angsana New" pitchFamily="18" charset="-34"/>
                <a:cs typeface="FreesiaUPC" pitchFamily="34" charset="-34"/>
              </a:rPr>
              <a:t>*</a:t>
            </a:r>
            <a:r>
              <a:rPr lang="th-TH" sz="2400" smtClean="0">
                <a:solidFill>
                  <a:srgbClr val="7030A0"/>
                </a:solidFill>
                <a:latin typeface="Angsana New" pitchFamily="18" charset="-34"/>
              </a:rPr>
              <a:t> นับตามหัว นศ.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9029" name="TextBox 3"/>
          <p:cNvSpPr txBox="1">
            <a:spLocks noChangeArrowheads="1"/>
          </p:cNvSpPr>
          <p:nvPr/>
        </p:nvSpPr>
        <p:spPr bwMode="auto">
          <a:xfrm>
            <a:off x="971550" y="214313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2413" y="908050"/>
          <a:ext cx="8496300" cy="1162050"/>
        </p:xfrm>
        <a:graphic>
          <a:graphicData uri="http://schemas.openxmlformats.org/drawingml/2006/table">
            <a:tbl>
              <a:tblPr/>
              <a:tblGrid>
                <a:gridCol w="1628775"/>
                <a:gridCol w="1833562"/>
                <a:gridCol w="1681163"/>
                <a:gridCol w="1833562"/>
                <a:gridCol w="1519238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๑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๒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๓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๔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๒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๓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ปฏิบัติได้ </a:t>
                      </a:r>
                      <a:b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๔ – ๕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9051" name="Rectangle 1"/>
          <p:cNvSpPr>
            <a:spLocks noChangeArrowheads="1"/>
          </p:cNvSpPr>
          <p:nvPr/>
        </p:nvSpPr>
        <p:spPr bwMode="auto">
          <a:xfrm>
            <a:off x="107950" y="2349500"/>
            <a:ext cx="88931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หมายเหตุ </a:t>
            </a:r>
          </a:p>
          <a:p>
            <a:pPr indent="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๑. มาตรการส่งเสริมของคณะอาจเหมือน หรือแตกต่าง หรือส่งผลกับมาตรการส่งเสริมของสถาบันก็ได้ ทั้งนี้ต้องผ่านความเห็นชอบจากสภาสถาบัน</a:t>
            </a:r>
            <a:endParaRPr lang="en-US" sz="20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๒. คณะจะดำเนินการแยกหรือดำเนินการร่วมกับสถาบันก็ได้</a:t>
            </a: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๓. กรณีที่คณะดำเนินการร่วมกับสถาบัน จะต้องรายงานไว้ใน </a:t>
            </a:r>
            <a:r>
              <a:rPr lang="en-US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SAR </a:t>
            </a: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ของคณะ และแสดงหลักฐานการดำเนินงานด้วย โดยใช้ผลการประเมินของสถาบัน</a:t>
            </a: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endParaRPr lang="th-TH" sz="20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การคิดคะแนน</a:t>
            </a: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๑. กรณีที่คณะมีการดำเนินงานในประเด็นเดียวกับสถาบันและมีส่วนร่วมในการดำเนินการ ผลการประเมินจะพิจารณาข้อมูลในระดับสถาบัน โดยคณะที่มีส่วนร่วมให้ใช้คะแนนเดียวกับสถาบัน</a:t>
            </a:r>
          </a:p>
          <a:p>
            <a:pPr indent="4572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628650" algn="l"/>
              </a:tabLst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๒. กรณีที่คณะมีการดำเนินงานในประเด็นที่ต่างจากสถาบัน ผลการประเมินจะพิจารณาในระดับคณะด้วย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33375"/>
            <a:ext cx="8020050" cy="58102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/>
              <a:t>องค์ประกอบที่ 98  องค์ประกอบสำนักงาน ก.พ.ร.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7948612" cy="324008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1 ตัวบ่งชี้คือ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ตัวบ่งชี้ 4.1.3 (ก.พ.ร.) ระดับความสำเร็จของการเตรียมความ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                             พร้อมในการก้าวสู่ประชาคมอาเซียน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                             (ร้อยละของนักศึกษาที่สอบผ่านเกณฑ์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                             การทดสอบความรู้ความสามารถด้าน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                             ภาษาต่างประเทศ)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3" y="5727700"/>
            <a:ext cx="8020050" cy="5810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mtClean="0">
                <a:latin typeface="Franklin Gothic Medium" pitchFamily="34" charset="0"/>
                <a:cs typeface="LilyUPC" pitchFamily="34" charset="-34"/>
              </a:rPr>
              <a:t>สำหรับสถาบันอุดมศึกษาของรัฐ ที่จะต้องถูกประเมินผลการปฏิบัติราชการ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mtClean="0">
                <a:latin typeface="Franklin Gothic Medium" pitchFamily="34" charset="0"/>
                <a:cs typeface="LilyUPC" pitchFamily="34" charset="-34"/>
              </a:rPr>
              <a:t>โดยสำนักงาน ก.พ.ร. ขอให้กรรมการประเมินตัวบ่งชี้นี้ด้วย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81300"/>
            <a:ext cx="3097212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เกณฑ์การให้คะแนน</a:t>
            </a:r>
          </a:p>
        </p:txBody>
      </p:sp>
      <p:graphicFrame>
        <p:nvGraphicFramePr>
          <p:cNvPr id="25624" name="Group 24"/>
          <p:cNvGraphicFramePr>
            <a:graphicFrameLocks noGrp="1"/>
          </p:cNvGraphicFramePr>
          <p:nvPr>
            <p:ph idx="1"/>
          </p:nvPr>
        </p:nvGraphicFramePr>
        <p:xfrm>
          <a:off x="539750" y="3716338"/>
          <a:ext cx="7559675" cy="1122362"/>
        </p:xfrm>
        <a:graphic>
          <a:graphicData uri="http://schemas.openxmlformats.org/drawingml/2006/table">
            <a:tbl>
              <a:tblPr/>
              <a:tblGrid>
                <a:gridCol w="1511300"/>
                <a:gridCol w="1512888"/>
                <a:gridCol w="1511300"/>
                <a:gridCol w="1511300"/>
                <a:gridCol w="1512887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ระดับ 1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ระดับ 2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ระดับ 3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ระดับ 4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ระดับ 5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40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50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60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80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100</a:t>
                      </a: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39750" y="44450"/>
            <a:ext cx="2663825" cy="74295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40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  <a:cs typeface="LilyUPC" pitchFamily="34" charset="-34"/>
              </a:rPr>
              <a:t>การคำนวณ</a:t>
            </a:r>
          </a:p>
        </p:txBody>
      </p:sp>
      <p:sp>
        <p:nvSpPr>
          <p:cNvPr id="7" name="Rectangle 6"/>
          <p:cNvSpPr/>
          <p:nvPr/>
        </p:nvSpPr>
        <p:spPr>
          <a:xfrm>
            <a:off x="468313" y="836613"/>
            <a:ext cx="8496300" cy="1584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จำนวนนักศึกษาที่สอบผ่านเกณฑ์การทดสอบความรู้ความสามารถ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ด้านภาษาต่างประเทศที่กำหนด                           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x 100</a:t>
            </a:r>
            <a:endParaRPr lang="th-TH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จำนวนนักศึกษาที่เข้าสอบทั้งหมด </a:t>
            </a:r>
            <a:endParaRPr lang="th-TH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28638" y="1833563"/>
            <a:ext cx="843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107950" y="5278438"/>
            <a:ext cx="8891588" cy="74295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  <a:cs typeface="LilyUPC" pitchFamily="34" charset="-34"/>
              </a:rPr>
              <a:t>** ภาษาต่างประเทศ หมายถึง ภาษาอังกฤษ และภาษาตามกฎหมายที่ใช้ในกลุ่มประเทศอาเซียน + 3 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  <a:cs typeface="LilyUPC" pitchFamily="34" charset="-34"/>
              </a:rPr>
              <a:t>    (จีน ญี่ปุ่น เกาหลีใต้)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3609975" cy="97472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4000" b="1" cap="none" smtClean="0"/>
              <a:t>คำอธิบายเพิ่มเติม</a:t>
            </a:r>
          </a:p>
        </p:txBody>
      </p:sp>
      <p:sp>
        <p:nvSpPr>
          <p:cNvPr id="19459" name="ชื่อเรื่อง 1"/>
          <p:cNvSpPr txBox="1">
            <a:spLocks/>
          </p:cNvSpPr>
          <p:nvPr/>
        </p:nvSpPr>
        <p:spPr bwMode="auto">
          <a:xfrm>
            <a:off x="457200" y="1844675"/>
            <a:ext cx="8229600" cy="1725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solidFill>
                  <a:schemeClr val="tx2"/>
                </a:solidFill>
                <a:latin typeface="Calibri" pitchFamily="34" charset="0"/>
                <a:cs typeface="Cordia New" pitchFamily="34" charset="-34"/>
              </a:rPr>
              <a:t>เกณฑ์มาตรฐานข้อที่ 6,7 และ ข้อที่ 8 ซึ่งเป็นเกณฑ์มาตรฐานเพิ่มเติมเฉพาะกลุ่มนั้น  ข้อมูลจำนวนหลักสูตรควรสอดคล้องกันทั้งในรายงานส่วนนำ และในข้อมูลพื้นฐาน (</a:t>
            </a:r>
            <a:r>
              <a:rPr lang="en-US" sz="3600">
                <a:solidFill>
                  <a:schemeClr val="tx2"/>
                </a:solidFill>
                <a:latin typeface="Calibri" pitchFamily="34" charset="0"/>
                <a:cs typeface="Browallia New" pitchFamily="34" charset="-34"/>
              </a:rPr>
              <a:t>CDS)</a:t>
            </a:r>
            <a:endParaRPr lang="th-TH" sz="3600">
              <a:solidFill>
                <a:schemeClr val="tx2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15888"/>
            <a:ext cx="7521575" cy="5492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377950"/>
          <a:ext cx="7200900" cy="1403350"/>
        </p:xfrm>
        <a:graphic>
          <a:graphicData uri="http://schemas.openxmlformats.org/drawingml/2006/table">
            <a:tbl>
              <a:tblPr/>
              <a:tblGrid>
                <a:gridCol w="1409700"/>
                <a:gridCol w="1479550"/>
                <a:gridCol w="1481137"/>
                <a:gridCol w="1409700"/>
                <a:gridCol w="142081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684213" y="3500438"/>
          <a:ext cx="8064500" cy="2251075"/>
        </p:xfrm>
        <a:graphic>
          <a:graphicData uri="http://schemas.openxmlformats.org/drawingml/2006/table">
            <a:tbl>
              <a:tblPr/>
              <a:tblGrid>
                <a:gridCol w="1219200"/>
                <a:gridCol w="1423987"/>
                <a:gridCol w="1422400"/>
                <a:gridCol w="1355725"/>
                <a:gridCol w="264318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6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2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3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 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4 หรือ 5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มีการดำเนินการครบ 5 ข้อตามเกณฑ์ทั่วไป และครบถ้วนตามเกณฑ์มาตรฐานเพิ่มเติมเฉพาะกลุ่ม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20523" name="TextBox 7"/>
          <p:cNvSpPr txBox="1">
            <a:spLocks noChangeArrowheads="1"/>
          </p:cNvSpPr>
          <p:nvPr/>
        </p:nvSpPr>
        <p:spPr bwMode="auto">
          <a:xfrm>
            <a:off x="466725" y="2865438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2. เกณฑ์เฉพาะกลุ่ม ค1 ค2 และ ง</a:t>
            </a:r>
          </a:p>
        </p:txBody>
      </p:sp>
      <p:sp>
        <p:nvSpPr>
          <p:cNvPr id="20524" name="TextBox 7"/>
          <p:cNvSpPr txBox="1">
            <a:spLocks noChangeArrowheads="1"/>
          </p:cNvSpPr>
          <p:nvPr/>
        </p:nvSpPr>
        <p:spPr bwMode="auto">
          <a:xfrm>
            <a:off x="395288" y="836613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1. เกณฑ์ทั่วไป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4450"/>
            <a:ext cx="8297862" cy="88582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</a:t>
            </a:r>
            <a:r>
              <a:rPr lang="en-US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  2.2 </a:t>
            </a: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อาจารย์ประจำที่มีคุณวุฒิปริญญาเอก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2500"/>
            <a:ext cx="8291513" cy="4492625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Angsana New" pitchFamily="18" charset="-34"/>
              </a:rPr>
              <a:t>เกณฑ์การประเมิน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  	:  </a:t>
            </a:r>
            <a:r>
              <a:rPr lang="th-TH" sz="3600" smtClean="0">
                <a:latin typeface="Angsana New" pitchFamily="18" charset="-34"/>
              </a:rPr>
              <a:t>สถาบันสามารถ</a:t>
            </a:r>
            <a:r>
              <a:rPr lang="th-TH" sz="3600" u="sng" smtClean="0">
                <a:latin typeface="Angsana New" pitchFamily="18" charset="-34"/>
              </a:rPr>
              <a:t>เลือกใช้</a:t>
            </a:r>
            <a:r>
              <a:rPr lang="th-TH" sz="3600" smtClean="0">
                <a:latin typeface="Angsana New" pitchFamily="18" charset="-34"/>
              </a:rPr>
              <a:t>เกณฑ์การประเมินจาก 2 แนวทางต่อไปนี้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	1)	แปลง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ค่าร้อยละ</a:t>
            </a:r>
            <a:r>
              <a:rPr lang="th-TH" sz="3600" smtClean="0">
                <a:latin typeface="Angsana New" pitchFamily="18" charset="-34"/>
              </a:rPr>
              <a:t>ของอาจารย์ประจำที่มีคุณวุฒิปริญญาเอกเป็นคะแนนระหว่าง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0 – 5 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	2) 	แปลง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ค่าการเพิ่มขึ้นของค่าร้อยละ</a:t>
            </a:r>
            <a:r>
              <a:rPr lang="th-TH" sz="3600" smtClean="0">
                <a:latin typeface="Angsana New" pitchFamily="18" charset="-34"/>
              </a:rPr>
              <a:t>ของอาจารย์ประจำที่มีคุณวุฒิปริญญาเอกเปรียบเทียบกับปีที่ผ่านมาเป็นคะแนนระหว่าง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0 – 5 </a:t>
            </a:r>
            <a:endParaRPr lang="th-TH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4450"/>
            <a:ext cx="84963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</a:t>
            </a:r>
            <a:r>
              <a:rPr lang="en-US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  2.2 </a:t>
            </a: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อาจารย์ประจำที่มีคุณวุฒิปริญญาเอก(ต่อ)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35975" cy="48958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700" smtClean="0">
                <a:latin typeface="Angsana New" pitchFamily="18" charset="-34"/>
              </a:rPr>
              <a:t>เกณฑ์เฉพาะ</a:t>
            </a:r>
            <a:r>
              <a:rPr lang="th-TH" sz="2700" smtClean="0">
                <a:solidFill>
                  <a:srgbClr val="FF0000"/>
                </a:solidFill>
                <a:latin typeface="Angsana New" pitchFamily="18" charset="-34"/>
              </a:rPr>
              <a:t>สถาบันกลุ่ม ข และ ค</a:t>
            </a:r>
            <a:r>
              <a:rPr lang="en-US" sz="27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2</a:t>
            </a:r>
            <a:endParaRPr lang="th-TH" sz="2700" smtClean="0">
              <a:solidFill>
                <a:srgbClr val="FF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1) ค่าร้อยละของอาจารย์ประจำที่มีคุณวุฒิปริญญาเอกที่กำหนดให้เป็นคะแนนเต็ม 5 </a:t>
            </a: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    = </a:t>
            </a:r>
            <a:r>
              <a:rPr lang="th-TH" sz="2600" smtClean="0">
                <a:latin typeface="Angsana New" pitchFamily="18" charset="-34"/>
              </a:rPr>
              <a:t>ร้อยละ 30 ขึ้นไป </a:t>
            </a:r>
            <a:r>
              <a:rPr lang="th-TH" sz="2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2) ค่าการเพิ่มขึ้นของร้อยละของอาจารย์ประจำที่มีคุณวุฒิปริญญาเอกเปรียบเทียบ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     กับปีที่ผ่านมา ที่กำหนดให้เป็นคะแนนเต็ม 5 </a:t>
            </a: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= </a:t>
            </a:r>
            <a:r>
              <a:rPr lang="th-TH" sz="2600" smtClean="0">
                <a:latin typeface="Angsana New" pitchFamily="18" charset="-34"/>
              </a:rPr>
              <a:t>ร้อยละ 6 ขึ้นไป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700" smtClean="0">
                <a:latin typeface="Angsana New" pitchFamily="18" charset="-34"/>
              </a:rPr>
              <a:t>เกณฑ์เฉพาะ</a:t>
            </a:r>
            <a:r>
              <a:rPr lang="th-TH" sz="2700" smtClean="0">
                <a:solidFill>
                  <a:srgbClr val="FF0000"/>
                </a:solidFill>
                <a:latin typeface="Angsana New" pitchFamily="18" charset="-34"/>
              </a:rPr>
              <a:t>สถาบันกลุ่ม ค</a:t>
            </a:r>
            <a:r>
              <a:rPr lang="en-US" sz="27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1</a:t>
            </a:r>
            <a:r>
              <a:rPr lang="th-TH" sz="2700" smtClean="0">
                <a:solidFill>
                  <a:srgbClr val="FF0000"/>
                </a:solidFill>
                <a:latin typeface="Angsana New" pitchFamily="18" charset="-34"/>
              </a:rPr>
              <a:t> และ ง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1) ค่าร้อยละของอาจารย์ประจำที่มีคุณวุฒิปริญญาเอกที่กำหนดให้เป็นคะแนนเต็ม 5 </a:t>
            </a: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    = </a:t>
            </a:r>
            <a:r>
              <a:rPr lang="th-TH" sz="2600" smtClean="0">
                <a:latin typeface="Angsana New" pitchFamily="18" charset="-34"/>
              </a:rPr>
              <a:t>ร้อยละ 60 ขึ้นไป </a:t>
            </a:r>
            <a:r>
              <a:rPr lang="th-TH" sz="2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2) ค่าการเพิ่มขึ้นของร้อยละของอาจารย์ประจำที่มีคุณวุฒิปริญญาเอกเปรียบเทียบ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600" smtClean="0">
                <a:latin typeface="Angsana New" pitchFamily="18" charset="-34"/>
              </a:rPr>
              <a:t>     กับปีที่ผ่านมา ที่กำหนดให้เป็นคะแนนเต็ม 5 </a:t>
            </a:r>
            <a:r>
              <a:rPr lang="en-US" sz="2600" smtClean="0">
                <a:latin typeface="Angsana New" pitchFamily="18" charset="-34"/>
                <a:cs typeface="FreesiaUPC" pitchFamily="34" charset="-34"/>
              </a:rPr>
              <a:t> = </a:t>
            </a:r>
            <a:r>
              <a:rPr lang="th-TH" sz="2600" smtClean="0">
                <a:latin typeface="Angsana New" pitchFamily="18" charset="-34"/>
              </a:rPr>
              <a:t>ร้อยละ 12 ขึ้นไป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2325" y="44450"/>
            <a:ext cx="7521575" cy="5492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2.3 </a:t>
            </a: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อาจารย์ประจำที่ดำรงตำแหน่งทางวิชาการ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507412" cy="4525963"/>
          </a:xfrm>
          <a:solidFill>
            <a:schemeClr val="bg2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Angsana New" pitchFamily="18" charset="-34"/>
              </a:rPr>
              <a:t>   เกณฑ์การประเมิน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  : </a:t>
            </a:r>
            <a:r>
              <a:rPr lang="th-TH" sz="3600" smtClean="0">
                <a:latin typeface="Angsana New" pitchFamily="18" charset="-34"/>
              </a:rPr>
              <a:t>สถาบันสามารถ</a:t>
            </a:r>
            <a:r>
              <a:rPr lang="th-TH" sz="3600" u="sng" smtClean="0">
                <a:latin typeface="Angsana New" pitchFamily="18" charset="-34"/>
              </a:rPr>
              <a:t>เลือกใช้</a:t>
            </a:r>
            <a:r>
              <a:rPr lang="th-TH" sz="3600" smtClean="0">
                <a:latin typeface="Angsana New" pitchFamily="18" charset="-34"/>
              </a:rPr>
              <a:t>เกณฑ์การประเมินจาก 2 แนวทางต่อไปนี้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	1)	แปลง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ค่าร้อยละ</a:t>
            </a:r>
            <a:r>
              <a:rPr lang="th-TH" sz="3600" smtClean="0">
                <a:latin typeface="Angsana New" pitchFamily="18" charset="-34"/>
              </a:rPr>
              <a:t>ของอาจารย์ประจำที่ดำรงตำแหน่งทาง 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        วิชาการเป็นคะแนนระหว่าง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0 – 5 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 	2)	แปลง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ค่าการเพิ่มขึ้นของค่าร้อยละ</a:t>
            </a:r>
            <a:r>
              <a:rPr lang="th-TH" sz="3600" smtClean="0">
                <a:latin typeface="Angsana New" pitchFamily="18" charset="-34"/>
              </a:rPr>
              <a:t>ของอาจารย์ประจำที่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        ดำรงตำแหน่งทางวิชาการเปรียบเทียบกับปีที่ผ่านมา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         เป็นคะแนนระหว่าง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0 – 5 </a:t>
            </a:r>
            <a:endParaRPr lang="th-TH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4450"/>
            <a:ext cx="8351838" cy="7778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2.3 </a:t>
            </a: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อาจารย์ประจำที่ดำรงตำแหน่งทางวิชาการ(ต่อ)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08962" cy="4608513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1. เกณฑ์เฉพาะ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สถาบันกลุ่ม ข และ ค</a:t>
            </a:r>
            <a:r>
              <a:rPr lang="en-US" sz="36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2</a:t>
            </a:r>
            <a:endParaRPr lang="th-TH" sz="3600" smtClean="0">
              <a:solidFill>
                <a:srgbClr val="FF0000"/>
              </a:solidFill>
              <a:latin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1) ค่าร้อยละของอาจารย์ประจำที่ดำรงตำแหน่ง           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ผู้ช่วยศาสตราจารย์ รองศาสตราจารย์ และศาสตราจารย์</a:t>
            </a:r>
            <a:r>
              <a:rPr lang="th-TH" sz="3600" smtClean="0">
                <a:latin typeface="Angsana New" pitchFamily="18" charset="-34"/>
              </a:rPr>
              <a:t>รวมกัน ที่กำหนดให้เป็นคะแนนเต็ม 5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 = </a:t>
            </a:r>
            <a:r>
              <a:rPr lang="th-TH" sz="3600" smtClean="0">
                <a:latin typeface="Angsana New" pitchFamily="18" charset="-34"/>
              </a:rPr>
              <a:t>ร้อยละ 60 ขึ้นไป 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2) ค่าการเพิ่มขึ้นของร้อยละของอาจารย์ประจำที่ดำรงตำแหน่งผู้ช่วยศาสตราจารย์ รองศาสตราจารย์ และศาสตราจารย์รวมกัน เปรียบเทียบกับปีที่ผ่านมา ที่กำหนดให้เป็นคะแนนเต็ม 5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 = </a:t>
            </a:r>
            <a:r>
              <a:rPr lang="th-TH" sz="3600" smtClean="0">
                <a:latin typeface="Angsana New" pitchFamily="18" charset="-34"/>
              </a:rPr>
              <a:t>ร้อยละ 12 ขึ้นไป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h-TH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351838" cy="7778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2.3 </a:t>
            </a: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อาจารย์ประจำที่ดำรงตำแหน่งทางวิชาการ(ต่อ)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713788" cy="4103687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2. เกณฑ์เฉพาะ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สถาบันกลุ่ม ค</a:t>
            </a:r>
            <a:r>
              <a:rPr lang="en-US" sz="36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1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 และ ง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1) ค่าร้อยละของอาจารย์ประจำที่ดำรงตำแหน่ง</a:t>
            </a:r>
            <a:br>
              <a:rPr lang="th-TH" sz="3600" smtClean="0">
                <a:latin typeface="Angsana New" pitchFamily="18" charset="-34"/>
              </a:rPr>
            </a:b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รองศาสตราจารย์และศาสตราจารย์ </a:t>
            </a:r>
            <a:r>
              <a:rPr lang="th-TH" sz="3600" smtClean="0">
                <a:latin typeface="Angsana New" pitchFamily="18" charset="-34"/>
              </a:rPr>
              <a:t>รวมกัน ที่กำหนดให้เป็นคะแนนเต็ม 5 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= </a:t>
            </a:r>
            <a:r>
              <a:rPr lang="th-TH" sz="3600" smtClean="0">
                <a:latin typeface="Angsana New" pitchFamily="18" charset="-34"/>
              </a:rPr>
              <a:t>ร้อยละ 30 ขึ้นไป </a:t>
            </a:r>
            <a:r>
              <a:rPr lang="th-TH" sz="3600" smtClean="0">
                <a:solidFill>
                  <a:srgbClr val="FF0000"/>
                </a:solidFill>
                <a:latin typeface="Angsana New" pitchFamily="18" charset="-34"/>
              </a:rPr>
              <a:t>หรือ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smtClean="0">
                <a:latin typeface="Angsana New" pitchFamily="18" charset="-34"/>
              </a:rPr>
              <a:t>2) ค่าการเพิ่มขึ้นของร้อยละของอาจารย์ประจำที่ดำรงตำแหน่งรองศาสตราจารย์ และศาสตราจารย์รวมกัน เปรียบเทียบกับปีที่ผ่านมา ที่กำหนดให้เป็นคะแนนเต็ม 5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 = </a:t>
            </a:r>
            <a:r>
              <a:rPr lang="th-TH" sz="3600" smtClean="0">
                <a:latin typeface="Angsana New" pitchFamily="18" charset="-34"/>
              </a:rPr>
              <a:t>ร้อยละ 6 ขึ้นไป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926388" cy="5492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b="1" cap="none" smtClean="0"/>
              <a:t>องค์ประกอบที่ 1 ปรัชญา  ปณิธาน วัตถุประสงค์ และแผนดำเนินการ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460500"/>
            <a:ext cx="7521575" cy="2112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ตัวบ่งชี้  จำนวน 1 ตัวบ่งชี้ 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1.1 กระบวนการพัฒนาแผน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ชื่อเรื่อง 1"/>
          <p:cNvSpPr txBox="1">
            <a:spLocks/>
          </p:cNvSpPr>
          <p:nvPr/>
        </p:nvSpPr>
        <p:spPr bwMode="auto">
          <a:xfrm>
            <a:off x="571500" y="1257300"/>
            <a:ext cx="8229600" cy="4619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Calibri" pitchFamily="34" charset="0"/>
                <a:cs typeface="Cordia New" pitchFamily="34" charset="-34"/>
              </a:rPr>
              <a:t>     อาจารย์ประจำ หมายถึง บุคลากรในสถาบันอุดมศึกษาที่มีหน้าที่หลักทางด้านการสอนและการวิจัย  และปฏิบัติหน้าที่เต็มเวลาตามภาระงานที่รับผิดชอบในหลักสูตรที่เปิดสอน </a:t>
            </a:r>
            <a:r>
              <a:rPr lang="th-TH" sz="3600">
                <a:solidFill>
                  <a:srgbClr val="FF0000"/>
                </a:solidFill>
                <a:latin typeface="Calibri" pitchFamily="34" charset="0"/>
                <a:cs typeface="Cordia New" pitchFamily="34" charset="-34"/>
              </a:rPr>
              <a:t>(มิใช่เต็มเวลาตามเวลาทำการ) </a:t>
            </a:r>
            <a:r>
              <a:rPr lang="th-TH" sz="3600">
                <a:latin typeface="Calibri" pitchFamily="34" charset="0"/>
                <a:cs typeface="Cordia New" pitchFamily="34" charset="-34"/>
              </a:rPr>
              <a:t>ทั้งนี้ อาจารย์ประจำในแต่ละหลักสูตรจะเป็นอาจารย์ประจำเกินกว่า 1 หลักสูตรในเวลาเดียวกันไม่ได้ และต้องทำหน้าที่เป็นอาจารย์ประจำตามที่ระบุไว้ในหลักสูตรหนึ่งหลักสูตรใดในขณะหนึ่งๆ เท่านั้น</a:t>
            </a:r>
            <a:endParaRPr lang="th-TH" sz="3600">
              <a:solidFill>
                <a:srgbClr val="FF0000"/>
              </a:solidFill>
              <a:latin typeface="Calibri" pitchFamily="34" charset="0"/>
              <a:cs typeface="Cordia New" pitchFamily="34" charset="-34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Calibri" pitchFamily="34" charset="0"/>
                <a:cs typeface="Cordia New" pitchFamily="34" charset="-34"/>
              </a:rPr>
              <a:t>(นิยามจาก ประกาศกระทรวงฯ เรื่องแนวทางการบริหารเกณฑ์มาตรฐานหลักสูตรระดับอุดมศึกษา พ.ศ.2548 )</a:t>
            </a:r>
            <a:endParaRPr lang="th-TH">
              <a:solidFill>
                <a:srgbClr val="FF0000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4579" name="ชื่อเรื่อง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3611562" cy="9747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         </a:t>
            </a:r>
            <a:r>
              <a:rPr lang="th-TH" b="1" dirty="0" smtClean="0"/>
              <a:t>คำอธิบายเพิ่มเติม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4450"/>
            <a:ext cx="8569325" cy="7778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5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2.4 ระบบการพัฒนาคณาจารย์และบุคลากรสนับสนุน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1117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แผนการบริหารและการพัฒนาคณาจารย์</a:t>
            </a:r>
            <a:r>
              <a:rPr lang="th-TH" sz="3200" smtClean="0">
                <a:latin typeface="Angsana New" pitchFamily="18" charset="-34"/>
              </a:rPr>
              <a:t>ทั้ง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ด้านวิชาการ เทคนิคการสอนและการวัดผล</a:t>
            </a:r>
            <a:r>
              <a:rPr lang="th-TH" sz="3200" smtClean="0">
                <a:latin typeface="Angsana New" pitchFamily="18" charset="-34"/>
              </a:rPr>
              <a:t> และมี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แผนการบริหารและพัฒนาบุคลากรสายสนับสนุนที่มีการวิเคราะห์ข้อมูลเชิงประจักษ์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มีการบริหารและการพัฒนาคณาจารย์และบุคลากรสนับสนุนให้เป็นไปตามแผนที่กำหนด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มีสวัสดิการเสริมสร้างสุขภาพที่ดี และสร้างขวัญและกำลังใจให้คณาจารย์และบุคลากรสนับสนุน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สามารถทำงานได้อย่างมีประสิทธิภาพ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ระบบการติดตามให้คณาจารย์และบุคลากรสนับสนุนนำความรู้และทักษะจากการพัฒนามาใช้ในการจัดการเรียนการสอนและการวัดผลการเรียนรู้ของนักศึกษา ตลอดจนการปฏิบัติงานที่เกี่ยวข้อง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4450"/>
            <a:ext cx="8785225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3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2.4 ระบบการพัฒนาคณาจารย์และบุคลากรสนับสนุน (ต่อ)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12863"/>
            <a:ext cx="8291512" cy="4852987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มีการให้ความรู้ด้านจรรยาบรรณอาจารย์และบุคลากรสายสนับสนุน และดูแลควบคุมให้คณาจารย์และบุคลากรสายสนับสนุนถือปฏิบัติ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มีการประเมินผลความสำเร็จของแผนการบริหารและการพัฒนาคณาจารย์และบุคลากรสายสนับสนุน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5"/>
            </a:pPr>
            <a:r>
              <a:rPr lang="th-TH" sz="3600" smtClean="0">
                <a:latin typeface="Angsana New" pitchFamily="18" charset="-34"/>
              </a:rPr>
              <a:t>มีการนำผลการประเมินไปปรับปรุงแผนหรือปรับปรุงการบริหารและการพัฒนาคณาจารย์และบุคลากรสายสนับสนุน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33375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25624" name="Group 24"/>
          <p:cNvGraphicFramePr>
            <a:graphicFrameLocks noGrp="1"/>
          </p:cNvGraphicFramePr>
          <p:nvPr>
            <p:ph idx="1"/>
          </p:nvPr>
        </p:nvGraphicFramePr>
        <p:xfrm>
          <a:off x="827088" y="1628775"/>
          <a:ext cx="7559675" cy="2032000"/>
        </p:xfrm>
        <a:graphic>
          <a:graphicData uri="http://schemas.openxmlformats.org/drawingml/2006/table">
            <a:tbl>
              <a:tblPr/>
              <a:tblGrid>
                <a:gridCol w="1511300"/>
                <a:gridCol w="1512887"/>
                <a:gridCol w="1511300"/>
                <a:gridCol w="1511300"/>
                <a:gridCol w="1512888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หรือ 4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หรือ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74638"/>
            <a:ext cx="8856663" cy="922337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1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31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2.5</a:t>
            </a:r>
            <a:r>
              <a:rPr lang="th-TH" sz="31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	ห้องสมุด อุปกรณ์การศึกษา และสภาพแวดล้อมการเรียนรู้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569325" cy="42481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300" smtClean="0">
                <a:latin typeface="Angsana New" pitchFamily="18" charset="-34"/>
              </a:rPr>
              <a:t>มีการจัดการหรือจัดบริการเพื่อให้นักศึกษามี</a:t>
            </a:r>
            <a:r>
              <a:rPr lang="th-TH" sz="3300" smtClean="0">
                <a:solidFill>
                  <a:srgbClr val="FF3300"/>
                </a:solidFill>
                <a:latin typeface="Angsana New" pitchFamily="18" charset="-34"/>
              </a:rPr>
              <a:t>เครื่องคอมพิวเตอร์</a:t>
            </a:r>
            <a:r>
              <a:rPr lang="th-TH" sz="3300" smtClean="0">
                <a:latin typeface="Angsana New" pitchFamily="18" charset="-34"/>
              </a:rPr>
              <a:t>ใช้ในอัตราไม่สูงกว่า </a:t>
            </a:r>
            <a:r>
              <a:rPr lang="en-US" sz="3300" smtClean="0">
                <a:latin typeface="Angsana New" pitchFamily="18" charset="-34"/>
                <a:cs typeface="FreesiaUPC" pitchFamily="34" charset="-34"/>
              </a:rPr>
              <a:t>8</a:t>
            </a:r>
            <a:r>
              <a:rPr lang="th-TH" sz="3300" smtClean="0">
                <a:latin typeface="Angsana New" pitchFamily="18" charset="-34"/>
              </a:rPr>
              <a:t> </a:t>
            </a:r>
            <a:r>
              <a:rPr lang="en-US" sz="3300" smtClean="0">
                <a:latin typeface="Angsana New" pitchFamily="18" charset="-34"/>
                <a:cs typeface="FreesiaUPC" pitchFamily="34" charset="-34"/>
              </a:rPr>
              <a:t>FTES </a:t>
            </a:r>
            <a:r>
              <a:rPr lang="th-TH" sz="3300" smtClean="0">
                <a:latin typeface="Angsana New" pitchFamily="18" charset="-34"/>
              </a:rPr>
              <a:t>ต่อเครื่อง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300" smtClean="0">
                <a:latin typeface="Angsana New" pitchFamily="18" charset="-34"/>
              </a:rPr>
              <a:t>มีบริการห้องสมุดและแหล่งเรียนรู้อื่นๆ ผ่านระบบเครือข่ายคอมพิวเตอร์ และมีการฝึกอบรมการใช้งานแก่นักศึกษาทุกปีการศึกษา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300" smtClean="0">
                <a:latin typeface="Angsana New" pitchFamily="18" charset="-34"/>
              </a:rPr>
              <a:t>มีบริการด้านกายภาพที่เหมาะสมต่อการจัดการเรียนการสอนและการพัฒนานักศึกษา อย่างน้อยในด้านห้องเรียน ห้องปฏิบัติการ อุปกรณ์การศึกษา และจุดเชื่อมต่ออินเตอร์เน็ต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15888"/>
            <a:ext cx="8928100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3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2.5</a:t>
            </a:r>
            <a:r>
              <a:rPr lang="th-TH" sz="3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ห้องสมุด อุปกรณ์การศึกษา และสภาพแวดล้อมการเรียนรู้ (ต่อ)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85225" cy="47815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มีบริการสิ่งอำนวยความสะดวกที่จำเป็นอื่นๆ อย่างน้อยในด้านงานทะเบียนนักศึกษาผ่านระบบเครือข่ายคอมพิวเตอร์ การบริการอนามัยและการรักษาพยาบาล การจัดการหรือจัดบริการด้านอาหาร และสนามกีฬา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มีระบบสาธารณูปโภคและรักษาความปลอดภัยของอาคารตลอดจนบริเวณโดยรอบ อย่างน้อยในเรื่องประปา ไฟฟ้า ระบบกำจัดของเสีย การจัดการขยะ รวมทั้งมีระบบและอุปกรณ์ป้องกันอัคคีภัยในบริเวณอาคารต่างๆ โดยเป็นไปตามกฎหมายที่เกี่ยวข้อง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มีผลการประเมินคุณภาพของบริการในข้อ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2 – 5 </a:t>
            </a:r>
            <a:r>
              <a:rPr lang="th-TH" sz="2800" smtClean="0">
                <a:latin typeface="Angsana New" pitchFamily="18" charset="-34"/>
              </a:rPr>
              <a:t>ทุกข้อไม่ต่ำกว่า 3.51 จากคะแนนเต็ม 5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มีการนำผลการประเมินคุณภาพในข้อ 6 มาใช้เป็นข้อมูลในการพัฒนาการจัดบริการด้านกายภาพที่สนองความต้องการของผู้รับบริการ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28696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52637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2.6 ระบบและกลไกการจัดการเรียนการสอน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435975" cy="49974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มีระบบและกลไกการประกันคุณภาพการจัดการเรียนการสอนที่เน้นผู้เรียนเป็นสำคัญทุกหลักสูตร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ทุกรายวิชาของทุกหลักสูตร มีรายละเอียดของรายวิชาและของประสบการณ์ภาคสนาม (ถ้ามี) ก่อนการเปิดสอนในแต่ละภาคการศึกษา ตามที่กำหนดในกรอบมาตรฐานคุณวุฒิระดับอุดมศึกษาแห่งชาติ 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ทุกหลักสูตรมีรายวิชาที่ส่งเสริมทักษะการเรียนรู้ด้วยตนเอง และการให้ผู้เรียนได้เรียนรู้จากการปฏิบัติทั้งในและนอกห้องเรียนหรือจากการทำวิจัย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53975"/>
            <a:ext cx="8893175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2.6 ระบบและกลไกการจัดการเรียนการสอน (ต่อ)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42350" cy="45370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ให้ผู้มีประสบการณ์ทางวิชาการหรือในวิชาชีพจากหน่วยงานหรือชุมชนภายนอกเข้ามามีส่วนร่วมในกระบวนการเรียนการสอนทุกหลักสูตร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การจัดการเรียนรู้ที่พัฒนาจากการวิจัย</a:t>
            </a:r>
            <a:r>
              <a:rPr lang="th-TH" sz="2800" smtClean="0">
                <a:latin typeface="Angsana New" pitchFamily="18" charset="-34"/>
              </a:rPr>
              <a:t> หรือจาก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กระบวนการจัดการความรู้</a:t>
            </a:r>
            <a:r>
              <a:rPr lang="th-TH" sz="2800" smtClean="0">
                <a:latin typeface="Angsana New" pitchFamily="18" charset="-34"/>
              </a:rPr>
              <a:t>เพื่อพัฒนาการเรียนการสอน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ประเมินความพึงพอใจของผู้เรียนที่มีต่อคุณภาพการจัดการเรียนการสอนและสิ่งสนับสนุนการเรียนรู้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ทุกรายวิชา</a:t>
            </a:r>
            <a:r>
              <a:rPr lang="th-TH" sz="2800" smtClean="0">
                <a:latin typeface="Angsana New" pitchFamily="18" charset="-34"/>
              </a:rPr>
              <a:t> ทุกภาคการศึกษา โดยผลการประเมินความพึงพอใจแต่ละรายวิชาต้อง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ไม่ต่ำกว่า 3.51</a:t>
            </a:r>
            <a:r>
              <a:rPr lang="th-TH" sz="2800" smtClean="0">
                <a:latin typeface="Angsana New" pitchFamily="18" charset="-34"/>
              </a:rPr>
              <a:t> จากคะแนนเต็ม 5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มีการพัฒนาหรือปรับปรุงการจัดการเรียนการสอน กลยุทธ์การสอน หรือการประเมินผลการเรียนรู้ ทุกรายวิชา ตามผลการประเมินรายวิชา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ชื่อเรื่อง 1"/>
          <p:cNvSpPr>
            <a:spLocks noGrp="1"/>
          </p:cNvSpPr>
          <p:nvPr>
            <p:ph type="title"/>
          </p:nvPr>
        </p:nvSpPr>
        <p:spPr>
          <a:xfrm>
            <a:off x="250825" y="44450"/>
            <a:ext cx="3611563" cy="9747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คำอธิบายเพิ่มเติม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640763" cy="4495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h-TH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เกณฑ์มาตรฐานข้อที่ 6  มีการประเมินความพึงพอใจของผู้เรียนที่มีต่อคุณภาพการจัดการเรียนการสอนและสิ่งสนับสนุนการเรียนรู้ทุกรายวิชา ทุกภาคการศึกษา โดยผลการประเมินความพึงพอใจแต่ละรายวิชาต้องไม่ต่ำกว่า 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cs typeface="Cordia New" pitchFamily="34" charset="-34"/>
              </a:rPr>
              <a:t>3</a:t>
            </a:r>
            <a:r>
              <a:rPr lang="th-TH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.51 จากคะแนนเต็ม 5 </a:t>
            </a:r>
            <a:br>
              <a:rPr lang="th-TH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th-TH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</a:t>
            </a:r>
            <a:r>
              <a:rPr lang="th-TH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ตัวอย่าง การประเมินความพึงพอใจของผู้เรียน ควรใช้ 80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rdia New" pitchFamily="34" charset="-34"/>
              </a:rPr>
              <a:t>%</a:t>
            </a:r>
            <a:r>
              <a:rPr lang="th-TH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ของผู้เรียน หรือคำนวณจากตัวอย่างที่เป็นที่ยอมรับทางสถิติ</a:t>
            </a:r>
            <a:br>
              <a:rPr lang="th-TH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th-TH" sz="3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ในการประเมินระดับสถาบัน  ควรพิจารณากับผลการประเมินระดับคณะ  และข้อมูลควรสอดคล้องกันทั้งในรายงานส่วนนำและในข้อมูลพื้นฐาน (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cs typeface="Cordia New" pitchFamily="34" charset="-34"/>
              </a:rPr>
              <a:t>CDS)  </a:t>
            </a:r>
            <a:endParaRPr lang="th-TH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3" y="44450"/>
            <a:ext cx="5040312" cy="792163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838200" indent="-838200"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1.1 กระบวนการพัฒนาแผน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362950" cy="48958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มีการจัดทำแผนกลยุทธ์ที่สอดคล้องกับนโยบายของสภาสถาบัน โดยการมีส่วนร่วมของบุคลากรในสถาบัน และได้รับความเห็นชอบจากสภาสถาบัน โดยเป็นแผนที่เชื่อมโยงกับปรัชญาหรือปณิธานและพระราชบัญญัติสถาบัน  ตลอดจนสอดคล้องกับจุดเน้นของกลุ่มสถาบัน กรอบแผนอุดมศึกษาระยะยาว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 15 </a:t>
            </a:r>
            <a:r>
              <a:rPr lang="th-TH" sz="3000" smtClean="0">
                <a:latin typeface="Angsana New" pitchFamily="18" charset="-34"/>
              </a:rPr>
              <a:t>ปี ฉบับที่ 2 (พ.ศ.2551 – 2565)   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และแผนพัฒนาการศึกษาระดับอุดมศึกษา ฉบับที่ </a:t>
            </a:r>
            <a:r>
              <a:rPr lang="en-US" sz="3000" smtClean="0">
                <a:solidFill>
                  <a:srgbClr val="FF0000"/>
                </a:solidFill>
                <a:latin typeface="Angsana New" pitchFamily="18" charset="-34"/>
                <a:cs typeface="Cordia New" pitchFamily="34" charset="-34"/>
              </a:rPr>
              <a:t>11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 (พ.ศ.</a:t>
            </a:r>
            <a:r>
              <a:rPr lang="en-US" sz="3000" smtClean="0">
                <a:solidFill>
                  <a:srgbClr val="FF0000"/>
                </a:solidFill>
                <a:latin typeface="Angsana New" pitchFamily="18" charset="-34"/>
                <a:cs typeface="Cordia New" pitchFamily="34" charset="-34"/>
              </a:rPr>
              <a:t> 2555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 – </a:t>
            </a:r>
            <a:r>
              <a:rPr lang="en-US" sz="3000" smtClean="0">
                <a:solidFill>
                  <a:srgbClr val="FF0000"/>
                </a:solidFill>
                <a:latin typeface="Angsana New" pitchFamily="18" charset="-34"/>
                <a:cs typeface="Cordia New" pitchFamily="34" charset="-34"/>
              </a:rPr>
              <a:t>2559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)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มีการถ่ายทอดแผนกลยุทธ์ระดับสถาบันไปสู่ทุกหน่วยงานภายใน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มีกระบวนการแปลงแผนกลยุทธ์เป็นแผนปฏิบัติการประจำปีครบ 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4 </a:t>
            </a:r>
            <a:r>
              <a:rPr lang="th-TH" sz="3000" smtClean="0">
                <a:latin typeface="Angsana New" pitchFamily="18" charset="-34"/>
              </a:rPr>
              <a:t>พันธกิจ คือ ด้านการเรียนการสอน การวิจัย การบริการทางวิชาการ และการทำนุบำรุงศิลปวัฒนธรรม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ชื่อเรื่อง 1"/>
          <p:cNvSpPr>
            <a:spLocks noGrp="1"/>
          </p:cNvSpPr>
          <p:nvPr>
            <p:ph type="title"/>
          </p:nvPr>
        </p:nvSpPr>
        <p:spPr>
          <a:xfrm>
            <a:off x="601663" y="188913"/>
            <a:ext cx="3609975" cy="9747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คำอธิบายเพิ่มเติม        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04800" y="1700213"/>
            <a:ext cx="8610600" cy="3756025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 ผลการประเมินการเรียนการสอนของแต่ละรายวิชา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ให้ใช้ค่าเฉลี่ยของผู้สอนในวิชานั้นๆ หรือมีการสอนวิชานี้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หลายกลุ่ม ให้ใช้ค่าเฉลี่ยของทุกกลุ่มในการประเมินความ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พึงพอใจ    หากเกินกว่า </a:t>
            </a:r>
            <a:r>
              <a:rPr lang="en-US" sz="4400" smtClean="0">
                <a:latin typeface="Angsana New" pitchFamily="18" charset="-34"/>
                <a:cs typeface="Angsana New" pitchFamily="18" charset="-34"/>
              </a:rPr>
              <a:t>3.51</a:t>
            </a: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 ถือว่าผ่านเกณฑ์ข้อนี้ใน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รายวิชานั้นๆ </a:t>
            </a:r>
            <a:endParaRPr lang="en-US" sz="440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31768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52637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785225" cy="935037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2.7  ระบบและกลไกพัฒนาสัมฤทธิผลการเรียน</a:t>
            </a:r>
            <a:b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</a:br>
            <a:r>
              <a:rPr lang="th-TH" sz="38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                ตามคุณลักษณะของบัณฑิต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893175" cy="504190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มีการสำรวจคุณลักษณะของบัณฑิตที่พึงประสงค์ตามความต้องการของผู้ใช้บัณฑิต 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อย่างน้อย</a:t>
            </a:r>
            <a:r>
              <a:rPr lang="th-TH" sz="3200" smtClean="0">
                <a:latin typeface="Angsana New" pitchFamily="18" charset="-34"/>
              </a:rPr>
              <a:t>สำหรับทุกหลักสูตรระดับปริญญาตรี</a:t>
            </a:r>
            <a:r>
              <a:rPr lang="th-TH" sz="3200" smtClean="0">
                <a:solidFill>
                  <a:srgbClr val="FF3300"/>
                </a:solidFill>
                <a:latin typeface="Angsana New" pitchFamily="18" charset="-34"/>
              </a:rPr>
              <a:t>    ทุกรอบระยะเวลาตามแผนกำหนดการศึกษาของหลักสูตร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มีการนำผลจากข้อ </a:t>
            </a:r>
            <a:r>
              <a:rPr lang="en-US" sz="3200" smtClean="0">
                <a:latin typeface="Angsana New" pitchFamily="18" charset="-34"/>
                <a:cs typeface="Cordia New" pitchFamily="34" charset="-34"/>
              </a:rPr>
              <a:t>1</a:t>
            </a:r>
            <a:r>
              <a:rPr lang="th-TH" sz="3200" smtClean="0">
                <a:latin typeface="Angsana New" pitchFamily="18" charset="-34"/>
              </a:rPr>
              <a:t> มาใช้ในการปรับปรุงหลักสูตรการจัดการเรียนการสอน การวัดผลการศึกษาและสัมฤทธิผลทางการเรียนที่ส่งเสริมทักษะอาชีพและคุณลักษณะของบัณฑิตที่พึงประสงค์ ตามความต้องการของผู้ใช้บัณฑิต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200" smtClean="0">
                <a:latin typeface="Angsana New" pitchFamily="18" charset="-34"/>
              </a:rPr>
              <a:t>มีการส่งเสริมสนับสนุนทรัพยากรทั้งด้านบุคลากร เทคโนโลยีสารสนเทศ และงบประมาณที่เอื้อต่อการพัฒนาคุณลักษณะของบัณฑิต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4450"/>
            <a:ext cx="8713788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2.7 ระบบและกลไกพัฒนาสัมฤทธิผลการเรียนตามคุณลักษณะของบัณฑิต (ต่อ)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49974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ระบบและกลไกการส่งเสริมให้นักศึกษาระดับปริญญาตรีและบัณฑิตศึกษาเข้าร่วมกิจกรรมการประชุมวิชาการหรือนำเสนอผลงานทางวิชาการในที่ประชุมระหว่างสถาบัน หรือที่ประชุมระดับชาติหรือนานาชาติ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มีกิจกรรมส่งเสริมคุณธรรมจริยธรรมให้แก่นักศึกษาระดับปริญญาตรีและบัณฑิตศึกษาที่จัดโดยสถาบัน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มีระบบและกลไกสนับสนุนการประยุกต์ใช้ผลงานจากวิทยานิพนธ์ของนักศึกษาระดับบัณฑิตศึกษา และมีการรับรองการใช้ประโยชน์จริงจากหน่วยงานภาครัฐ หรือเอกชน หรือหน่วยงานวิชาชีพ (เฉพาะกลุ่ม ค </a:t>
            </a:r>
            <a:r>
              <a:rPr lang="en-US" sz="3000" smtClean="0">
                <a:latin typeface="Angsana New" pitchFamily="18" charset="-34"/>
                <a:cs typeface="Cordia New" pitchFamily="34" charset="-34"/>
              </a:rPr>
              <a:t>1</a:t>
            </a:r>
            <a:r>
              <a:rPr lang="th-TH" sz="3000" smtClean="0">
                <a:latin typeface="Angsana New" pitchFamily="18" charset="-34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การพัฒนาทักษะนักศึกษาในการจัดทำบทความจากวิทยานิพนธ์และมีการนำไปตีพิมพ์เผยแพร่ในวารสารระดับนานาชาติ  (เฉพาะกลุ่ม ง</a:t>
            </a:r>
            <a:r>
              <a:rPr lang="en-US" sz="3000" smtClean="0">
                <a:latin typeface="Angsana New" pitchFamily="18" charset="-34"/>
                <a:cs typeface="Cordia New" pitchFamily="34" charset="-34"/>
              </a:rPr>
              <a:t>)</a:t>
            </a:r>
            <a:endParaRPr lang="th-TH" sz="30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ชื่อเรื่อง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3611563" cy="9747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คำอธิบายเพิ่มเติม        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4925" y="1268413"/>
            <a:ext cx="9037638" cy="5184775"/>
          </a:xfrm>
          <a:solidFill>
            <a:schemeClr val="bg2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600" smtClean="0"/>
              <a:t>เกณฑ์มาตรฐานข้อที่ 1  มีการสำรวจคุณลักษณะของบัณฑิตที่พึงประสงค์ตามความต้องการของผู้ใช้บัณฑิตอย่างน้อยทุกหลักสูตรระดับปริญญาตรี </a:t>
            </a:r>
            <a:r>
              <a:rPr lang="th-TH" sz="3600" u="sng" smtClean="0"/>
              <a:t>ทุกรอบระยะเวลาตามแผนกำหนดการศึกษาของหลักสูตร</a:t>
            </a:r>
            <a:r>
              <a:rPr lang="th-TH" sz="3600" smtClean="0"/>
              <a:t/>
            </a:r>
            <a:br>
              <a:rPr lang="th-TH" sz="3600" smtClean="0"/>
            </a:br>
            <a:r>
              <a:rPr lang="th-TH" sz="3600" smtClean="0"/>
              <a:t>        </a:t>
            </a:r>
            <a:r>
              <a:rPr lang="th-TH" sz="3200" smtClean="0">
                <a:solidFill>
                  <a:srgbClr val="FF0000"/>
                </a:solidFill>
              </a:rPr>
              <a:t>เอกสารที่ใช้ประกอบการประเมินตามเกณฑ์ฯ ข้อนี้ คือ เอกสารการสำรวจคุณลักษณะบัณฑิตที่พึงประสงค์ตามความต้องการของผู้ใช้บัณฑิตตามรอบการปรับปรุงหลักสูตรนั้น ๆ ในทุกรอบตามแผนในแต่ละหลักสูตร เช่น หลักสูตรปรับปรุงปี 2553 เมื่อมีการประเมินคุณภาพในรอบปี 2554 – 2555  เอกสารยังคงเป็นเอกสารการสำรวจฯ เพื่อการปรับปรุงหลักสูตรเมื่อรอบปีปรับปรุง 2553 จนกว่าจะมีการปรับปรุงหลักสูตรนั้น ๆ ในรอบถัดไป</a:t>
            </a:r>
            <a:br>
              <a:rPr lang="th-TH" sz="3200" smtClean="0">
                <a:solidFill>
                  <a:srgbClr val="FF0000"/>
                </a:solidFill>
              </a:rPr>
            </a:br>
            <a:endParaRPr lang="th-TH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665288"/>
          <a:ext cx="7200900" cy="1403350"/>
        </p:xfrm>
        <a:graphic>
          <a:graphicData uri="http://schemas.openxmlformats.org/drawingml/2006/table">
            <a:tbl>
              <a:tblPr/>
              <a:tblGrid>
                <a:gridCol w="1409700"/>
                <a:gridCol w="1479550"/>
                <a:gridCol w="1481138"/>
                <a:gridCol w="1409700"/>
                <a:gridCol w="14208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323850" y="4149725"/>
          <a:ext cx="8064500" cy="2251075"/>
        </p:xfrm>
        <a:graphic>
          <a:graphicData uri="http://schemas.openxmlformats.org/drawingml/2006/table">
            <a:tbl>
              <a:tblPr/>
              <a:tblGrid>
                <a:gridCol w="1219200"/>
                <a:gridCol w="1423988"/>
                <a:gridCol w="1422400"/>
                <a:gridCol w="1355725"/>
                <a:gridCol w="26431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6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 ตามเกณฑ์ทั่วไป</a:t>
                      </a:r>
                      <a:endParaRPr kumimoji="0" 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FreesiaUPC" pitchFamily="34" charset="-34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2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3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4 หรือ 5 ข้อ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 ตามเกณฑ์ทั่วไป</a:t>
                      </a:r>
                      <a:endParaRPr kumimoji="0" 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FreesiaUPC" pitchFamily="34" charset="-34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มีการดำเนินการครบ 5 ข้อตามเกณฑ์ทั่วไป และครบถ้วนตามเกณฑ์มาตรฐานเพิ่มเติมเฉพาะกลุ่ม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42027" name="TextBox 6"/>
          <p:cNvSpPr txBox="1">
            <a:spLocks noChangeArrowheads="1"/>
          </p:cNvSpPr>
          <p:nvPr/>
        </p:nvSpPr>
        <p:spPr bwMode="auto">
          <a:xfrm>
            <a:off x="280988" y="985838"/>
            <a:ext cx="85693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1. เกณฑ์ทั่วไป</a:t>
            </a:r>
          </a:p>
        </p:txBody>
      </p:sp>
      <p:sp>
        <p:nvSpPr>
          <p:cNvPr id="42028" name="TextBox 7"/>
          <p:cNvSpPr txBox="1">
            <a:spLocks noChangeArrowheads="1"/>
          </p:cNvSpPr>
          <p:nvPr/>
        </p:nvSpPr>
        <p:spPr bwMode="auto">
          <a:xfrm>
            <a:off x="250825" y="3500438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2. เกณฑ์เฉพาะกลุ่ม ค1 และ 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28600"/>
            <a:ext cx="8785225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2.8 </a:t>
            </a: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  ระดับความสำเร็จของการเสริมสร้างคุณธรรมจริยธรรมที่จัดให้กับนักศึกษา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4824412"/>
          </a:xfrm>
          <a:solidFill>
            <a:schemeClr val="bg2"/>
          </a:solidFill>
        </p:spPr>
        <p:txBody>
          <a:bodyPr/>
          <a:lstStyle/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buFont typeface="Tw Cen MT" pitchFamily="34" charset="0"/>
              <a:buAutoNum type="arabicPeriod"/>
            </a:pPr>
            <a:r>
              <a:rPr lang="th-TH" sz="3000" b="1" smtClean="0">
                <a:latin typeface="Angsana New" pitchFamily="18" charset="-34"/>
              </a:rPr>
              <a:t>มีการกำหนด</a:t>
            </a:r>
            <a:r>
              <a:rPr lang="th-TH" sz="3000" b="1" smtClean="0">
                <a:solidFill>
                  <a:srgbClr val="FF3300"/>
                </a:solidFill>
                <a:latin typeface="Angsana New" pitchFamily="18" charset="-34"/>
              </a:rPr>
              <a:t>พฤติกรรมด้านคุณธรรมจริยธรรม</a:t>
            </a:r>
            <a:r>
              <a:rPr lang="th-TH" sz="3000" b="1" smtClean="0">
                <a:latin typeface="Angsana New" pitchFamily="18" charset="-34"/>
              </a:rPr>
              <a:t>สำหรับนักศึกษาที่ต้องการส่งเสริมไว้เป็นลายลักษณ์อักษร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buFont typeface="Tw Cen MT" pitchFamily="34" charset="0"/>
              <a:buAutoNum type="arabicPeriod"/>
            </a:pPr>
            <a:r>
              <a:rPr lang="th-TH" sz="3000" b="1" smtClean="0">
                <a:latin typeface="Angsana New" pitchFamily="18" charset="-34"/>
              </a:rPr>
              <a:t>มีการถ่ายทอดหรือเผยแพร่พฤติกรรมด้านคุณธรรมจริยธรรมสำหรับนักศึกษาที่ต้องการส่งเสริมตามข้อ </a:t>
            </a:r>
            <a:r>
              <a:rPr lang="en-US" sz="3000" b="1" smtClean="0">
                <a:latin typeface="Angsana New" pitchFamily="18" charset="-34"/>
                <a:cs typeface="Cordia New" pitchFamily="34" charset="-34"/>
              </a:rPr>
              <a:t>1 </a:t>
            </a:r>
            <a:r>
              <a:rPr lang="th-TH" sz="3000" b="1" smtClean="0">
                <a:latin typeface="Angsana New" pitchFamily="18" charset="-34"/>
              </a:rPr>
              <a:t>ไปยังผู้บริหาร คณาจารย์ นักศึกษาและผู้เกี่ยวข้องทราบอย่างทั่วถึงทั้งสถาบัน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buFont typeface="Tw Cen MT" pitchFamily="34" charset="0"/>
              <a:buAutoNum type="arabicPeriod"/>
            </a:pPr>
            <a:r>
              <a:rPr lang="th-TH" sz="3000" b="1" smtClean="0">
                <a:latin typeface="Angsana New" pitchFamily="18" charset="-34"/>
              </a:rPr>
              <a:t>มีโครงการหรือกิจกรรมส่งเสริมการพัฒนาพฤติกรรมด้านคุณธรรมจริยธรรมที่   กำหนดในข้อ 1 โดยระบุตัวบ่งชี้และเป้าหมายวัดความสำเร็จ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buFont typeface="Tw Cen MT" pitchFamily="34" charset="0"/>
              <a:buAutoNum type="arabicPeriod"/>
            </a:pPr>
            <a:r>
              <a:rPr lang="th-TH" sz="3000" b="1" smtClean="0">
                <a:latin typeface="Angsana New" pitchFamily="18" charset="-34"/>
              </a:rPr>
              <a:t>มีการประเมินผลโครงการหรือกิจกรรมส่งเสริมคุณธรรมจริยธรรมของนักศึกษาตามตัวบ่งชี้และเป้าหมายที่กำหนดในข้อ 3 โดยมีผลการประเมินบรรลุเป้าหมายอย่างน้อยร้อยละ 90 ของตัวบ่งชี้</a:t>
            </a:r>
          </a:p>
          <a:p>
            <a:pPr marL="990600" lvl="1" indent="-533400" eaLnBrk="1" hangingPunct="1">
              <a:lnSpc>
                <a:spcPct val="70000"/>
              </a:lnSpc>
              <a:buClr>
                <a:schemeClr val="tx1"/>
              </a:buClr>
              <a:buFont typeface="Tw Cen MT" pitchFamily="34" charset="0"/>
              <a:buAutoNum type="arabicPeriod"/>
            </a:pPr>
            <a:r>
              <a:rPr lang="th-TH" sz="3000" b="1" smtClean="0">
                <a:latin typeface="Angsana New" pitchFamily="18" charset="-34"/>
              </a:rPr>
              <a:t>มีนักศึกษาหรือกิจกรรมที่เกี่ยวกับนักศึกษา</a:t>
            </a:r>
            <a:r>
              <a:rPr lang="th-TH" sz="3000" b="1" smtClean="0">
                <a:solidFill>
                  <a:srgbClr val="FF3300"/>
                </a:solidFill>
                <a:latin typeface="Angsana New" pitchFamily="18" charset="-34"/>
              </a:rPr>
              <a:t>ได้รับการยกย่องชมเชย ประกาศเกียรติคุณ</a:t>
            </a:r>
            <a:r>
              <a:rPr lang="th-TH" sz="3000" b="1" smtClean="0">
                <a:latin typeface="Angsana New" pitchFamily="18" charset="-34"/>
              </a:rPr>
              <a:t>ด้านคุณธรรมจริยธรรม โดย</a:t>
            </a:r>
            <a:r>
              <a:rPr lang="th-TH" sz="3000" b="1" smtClean="0">
                <a:solidFill>
                  <a:srgbClr val="FF3300"/>
                </a:solidFill>
                <a:latin typeface="Angsana New" pitchFamily="18" charset="-34"/>
              </a:rPr>
              <a:t>หน่วยงานหรือองค์การระดับชาติ</a:t>
            </a:r>
            <a:r>
              <a:rPr lang="th-TH" sz="3000" b="1" smtClean="0">
                <a:latin typeface="Angsana New" pitchFamily="18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1947862"/>
        </p:xfrm>
        <a:graphic>
          <a:graphicData uri="http://schemas.openxmlformats.org/drawingml/2006/table">
            <a:tbl>
              <a:tblPr/>
              <a:tblGrid>
                <a:gridCol w="1527175"/>
                <a:gridCol w="1525587"/>
                <a:gridCol w="1527175"/>
                <a:gridCol w="1525588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2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8" y="0"/>
            <a:ext cx="8891587" cy="9255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0163" indent="-30163" eaLnBrk="1" hangingPunct="1">
              <a:defRPr/>
            </a:pPr>
            <a: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๑. บัณฑิตปริญญาตรีที่ได้งานทำหรือประกอบอาชีพอิสระ</a:t>
            </a:r>
            <a:b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    ภายใน ๑ ปี</a:t>
            </a:r>
            <a:endParaRPr lang="th-TH" sz="2400" cap="none" smtClean="0">
              <a:solidFill>
                <a:srgbClr val="FF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42875" y="5368925"/>
            <a:ext cx="8893175" cy="12033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กำหนดร้อยละ ๑๐๐ เท่ากับ ๕ คะแนน ทุกกลุ่มสาขาวิชา</a:t>
            </a:r>
          </a:p>
        </p:txBody>
      </p:sp>
      <p:sp>
        <p:nvSpPr>
          <p:cNvPr id="45063" name="TextBox 2"/>
          <p:cNvSpPr txBox="1">
            <a:spLocks noChangeArrowheads="1"/>
          </p:cNvSpPr>
          <p:nvPr/>
        </p:nvSpPr>
        <p:spPr bwMode="auto">
          <a:xfrm>
            <a:off x="500063" y="1214438"/>
            <a:ext cx="76866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338" y="1849438"/>
          <a:ext cx="8005762" cy="1535112"/>
        </p:xfrm>
        <a:graphic>
          <a:graphicData uri="http://schemas.openxmlformats.org/drawingml/2006/table">
            <a:tbl>
              <a:tblPr/>
              <a:tblGrid>
                <a:gridCol w="6389687"/>
                <a:gridCol w="714375"/>
                <a:gridCol w="901700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จำนวนบัณฑิตปริญญาตรีที่ได้งานทำหรือ</a:t>
                      </a:r>
                      <a:b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ประกอบอาชีพอิสระภายใน ๑ ปี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5" marR="6858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5" marR="68585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5" marR="68585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จำนวนบัณฑิตที่ตอบแบบสำรวจทั้งหมด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5" marR="6858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074" name="TextBox 6"/>
          <p:cNvSpPr txBox="1">
            <a:spLocks noChangeArrowheads="1"/>
          </p:cNvSpPr>
          <p:nvPr/>
        </p:nvSpPr>
        <p:spPr bwMode="auto">
          <a:xfrm>
            <a:off x="571500" y="3573463"/>
            <a:ext cx="7929563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800" u="sng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180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800">
                <a:latin typeface="Tahoma" pitchFamily="34" charset="0"/>
                <a:cs typeface="Tahoma" pitchFamily="34" charset="0"/>
              </a:rPr>
              <a:t>ไม่นับรวมบัณฑิตที่มีงานทำก่อนเข้าศึกษาหรือมีกิจการของตนเองที่มีรายได้ประจำอยู่แล้ว ผู้ที่ศึกษาต่อในระดับบัณฑิตศึกษา ผู้อุปสมบท และ</a:t>
            </a:r>
          </a:p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800">
                <a:latin typeface="Tahoma" pitchFamily="34" charset="0"/>
                <a:cs typeface="Tahoma" pitchFamily="34" charset="0"/>
              </a:rPr>
              <a:t>ผู้ได้รับการเกณฑ์ทหาร </a:t>
            </a:r>
          </a:p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800">
                <a:latin typeface="Tahoma" pitchFamily="34" charset="0"/>
                <a:cs typeface="Tahoma" pitchFamily="34" charset="0"/>
              </a:rPr>
              <a:t>     ทั้งนี้จำนวนบัณฑิตที่ตอบแบบสำรวจต้องไม่น้อยกว่าร้อยละ ๗๐</a:t>
            </a:r>
            <a:r>
              <a:rPr lang="en-US" sz="1800">
                <a:latin typeface="Tahoma" pitchFamily="34" charset="0"/>
                <a:cs typeface="Tahoma" pitchFamily="34" charset="0"/>
              </a:rPr>
              <a:t> </a:t>
            </a:r>
            <a:r>
              <a:rPr lang="th-TH" sz="1800">
                <a:latin typeface="Tahoma" pitchFamily="34" charset="0"/>
                <a:cs typeface="Tahoma" pitchFamily="34" charset="0"/>
              </a:rPr>
              <a:t>ของผู้สำเร็จการศึกษา</a:t>
            </a:r>
          </a:p>
        </p:txBody>
      </p:sp>
      <p:sp>
        <p:nvSpPr>
          <p:cNvPr id="8" name="Oval 7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2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313" y="5505450"/>
            <a:ext cx="8715375" cy="11636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ใช้ค่าเฉลี่ยของคะแนนประเมินบัณฑิต (คะแนนเต็ม ๕)</a:t>
            </a: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755650" y="1149350"/>
            <a:ext cx="75136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1928813"/>
          <a:ext cx="7715250" cy="1152525"/>
        </p:xfrm>
        <a:graphic>
          <a:graphicData uri="http://schemas.openxmlformats.org/drawingml/2006/table">
            <a:tbl>
              <a:tblPr/>
              <a:tblGrid>
                <a:gridCol w="771525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ผลรวมของค่าคะแนนที่ได้จากการประเมินบัณฑิต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จำนวนบัณฑิตที่ได้รับการประเมินทั้งหมด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</a:tbl>
          </a:graphicData>
        </a:graphic>
      </p:graphicFrame>
      <p:sp>
        <p:nvSpPr>
          <p:cNvPr id="46091" name="Text Box 13"/>
          <p:cNvSpPr txBox="1">
            <a:spLocks noChangeArrowheads="1"/>
          </p:cNvSpPr>
          <p:nvPr/>
        </p:nvSpPr>
        <p:spPr bwMode="auto">
          <a:xfrm>
            <a:off x="571500" y="3506788"/>
            <a:ext cx="792956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400" u="sng">
                <a:solidFill>
                  <a:srgbClr val="403152"/>
                </a:solidFill>
                <a:latin typeface="Tahoma" pitchFamily="34" charset="0"/>
                <a:cs typeface="Tahoma" pitchFamily="34" charset="0"/>
              </a:rPr>
              <a:t>หมาย</a:t>
            </a:r>
            <a:r>
              <a:rPr lang="th-TH" sz="2400" u="sng">
                <a:latin typeface="Tahoma" pitchFamily="34" charset="0"/>
                <a:cs typeface="Tahoma" pitchFamily="34" charset="0"/>
              </a:rPr>
              <a:t>เหตุ</a:t>
            </a:r>
            <a:r>
              <a:rPr lang="th-TH" sz="2400">
                <a:latin typeface="Tahoma" pitchFamily="34" charset="0"/>
                <a:cs typeface="Tahoma" pitchFamily="34" charset="0"/>
              </a:rPr>
              <a:t> ข้อมูลจากการสำรวจต้องมีความเป็นตัวแทนของผู้สำเร็จการศึกษาทั้งในเชิงปริมาณและในเชิงคุณภาพครอบคลุมทุกคณะ อย่างน้อยร้อยละ ๒๐ ของจำนวนผู้สำเร็จการศึกษาในแต่ละระดับ</a:t>
            </a:r>
            <a:endParaRPr lang="en-US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1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1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96" name="Title 1"/>
          <p:cNvSpPr>
            <a:spLocks noGrp="1"/>
          </p:cNvSpPr>
          <p:nvPr>
            <p:ph type="title"/>
          </p:nvPr>
        </p:nvSpPr>
        <p:spPr bwMode="auto">
          <a:xfrm>
            <a:off x="57150" y="0"/>
            <a:ext cx="8229600" cy="9255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25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๒. คุณภาพของบัณฑิตปริญญาตรี โทและเอก</a:t>
            </a:r>
            <a:br>
              <a:rPr lang="th-TH" sz="25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25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 ตามกรอบมาตรฐานคุณวุฒิระดับอุดมศึกษาแห่งชาติ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754144" y="2513807"/>
            <a:ext cx="1171575" cy="15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1.1 กระบวนการพัฒนาแผน (ต่อ)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95313" y="1125538"/>
            <a:ext cx="8153400" cy="449580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ตัวบ่งชี้ของแผนกลยุทธ์ แผนปฏิบัติการประจำปี</a:t>
            </a:r>
            <a:r>
              <a:rPr lang="th-TH" sz="2800" smtClean="0">
                <a:latin typeface="Angsana New" pitchFamily="18" charset="-34"/>
              </a:rPr>
              <a:t> และค่าเป้าหมายของแต่ละตัวบ่งชี้ เพื่อวัดความสำเร็จของการดำเนินงานตามแผน    กลยุทธ์และแผนปฏิบัติการประจำปี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มีการดำเนินการตามแผนปฏิบัติการประจำปีครบ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4 </a:t>
            </a:r>
            <a:r>
              <a:rPr lang="th-TH" sz="2800" smtClean="0">
                <a:latin typeface="Angsana New" pitchFamily="18" charset="-34"/>
              </a:rPr>
              <a:t>พันธกิจ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มีการติดตามผลการดำเนินงานตามตัวบ่งชี้ของแผนปฏิบัติการประจำปี อย่างน้อยปีละ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2</a:t>
            </a:r>
            <a:r>
              <a:rPr lang="th-TH" sz="2800" smtClean="0">
                <a:latin typeface="Angsana New" pitchFamily="18" charset="-34"/>
              </a:rPr>
              <a:t> ครั้ง และรายงานผลต่อผู้บริหารเพื่อพิจารณา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มีการประเมินผลการดำเนินงานตามตัวบ่งชี้ของแผนกลยุทธ์ อย่างน้อยปีละ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</a:t>
            </a:r>
            <a:r>
              <a:rPr lang="th-TH" sz="2800" smtClean="0">
                <a:latin typeface="Angsana New" pitchFamily="18" charset="-34"/>
              </a:rPr>
              <a:t> ครั้ง และรายงานผลต่อผู้บริหารและสภาสถาบันเพื่อพิจารณา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2800" smtClean="0">
                <a:latin typeface="Angsana New" pitchFamily="18" charset="-34"/>
              </a:rPr>
              <a:t>มีการนำผลการพิจารณา ข้อคิดเห็น และข้อเสนอแนะของสภาสถาบันไปปรับปรุงแผนกลยุทธ์และแผนปฏิบัติการประจำปี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 </a:t>
            </a:r>
            <a:endParaRPr lang="th-TH" sz="28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-142875"/>
            <a:ext cx="8229600" cy="9810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131763" indent="-131763" eaLnBrk="1" hangingPunct="1">
              <a:tabLst>
                <a:tab pos="131763" algn="l"/>
              </a:tabLst>
              <a:defRPr/>
            </a:pPr>
            <a: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๓. ผลงานของผู้สำเร็จการศึกษาระดับปริญญาโท</a:t>
            </a:r>
            <a:b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2400" cap="none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Calibri" pitchFamily="34" charset="0"/>
                <a:cs typeface="Tahoma" pitchFamily="34" charset="0"/>
              </a:rPr>
              <a:t>   ที่ได้รับการตีพิมพ์หรือเผยแพร่ </a:t>
            </a:r>
          </a:p>
        </p:txBody>
      </p:sp>
      <p:sp>
        <p:nvSpPr>
          <p:cNvPr id="47111" name="TextBox 1"/>
          <p:cNvSpPr txBox="1">
            <a:spLocks noChangeArrowheads="1"/>
          </p:cNvSpPr>
          <p:nvPr/>
        </p:nvSpPr>
        <p:spPr bwMode="auto">
          <a:xfrm>
            <a:off x="542925" y="1052513"/>
            <a:ext cx="79581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กำหนดระดับคุณภาพบทความวิจัยที่ตีพิมพ์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700213"/>
          <a:ext cx="7715250" cy="2428875"/>
        </p:xfrm>
        <a:graphic>
          <a:graphicData uri="http://schemas.openxmlformats.org/drawingml/2006/table">
            <a:tbl>
              <a:tblPr/>
              <a:tblGrid>
                <a:gridCol w="1120775"/>
                <a:gridCol w="6594475"/>
              </a:tblGrid>
              <a:tr h="346075">
                <a:tc>
                  <a:txBody>
                    <a:bodyPr/>
                    <a:lstStyle/>
                    <a:p>
                      <a:pPr marL="0" marR="0" lvl="0" indent="-571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5" marR="158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ระดับคุณภาพงานวิจัย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5" marR="158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๐.๒๕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มีการเผยแพร่สู่สาธารณะในลักษณะใดลักษณะหนึ่ง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๐.๕๐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มีการตีพิมพ์ในรายงานสืบเนื่องจากการประชุมวิชาการระดับชาติ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(proceedings)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๐.๗๕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มีการตีพิมพ์ในรายงานสืบเนื่องจากการประชุมวิชาการระดับนานาชาติ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(proceedings)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หรือมีการตีพิมพ์ในวารสารวิชาการระดับชาติ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๑.๐๐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มีการตีพิมพ์ในวารสารวิชาการระดับนานาชาติ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</a:tbl>
          </a:graphicData>
        </a:graphic>
      </p:graphicFrame>
      <p:sp>
        <p:nvSpPr>
          <p:cNvPr id="47132" name="TextBox 1"/>
          <p:cNvSpPr txBox="1">
            <a:spLocks noChangeArrowheads="1"/>
          </p:cNvSpPr>
          <p:nvPr/>
        </p:nvSpPr>
        <p:spPr bwMode="auto">
          <a:xfrm>
            <a:off x="611188" y="4221163"/>
            <a:ext cx="79581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400">
                <a:latin typeface="Tahoma" pitchFamily="34" charset="0"/>
                <a:cs typeface="Tahoma" pitchFamily="34" charset="0"/>
              </a:rPr>
              <a:t>การเผยแพร่สู่สาธารณะในลักษณะใดลักษณะหนึ่ง หมายถึง การเผยแพร่ในลักษณะของรายงานสืบเนื่องจากการประชุมวิชาการ วารสารวิชาการ หรือสิ่งพิมพ์ทางวิชาการในระดับมหาวิทยาลัย หรือระดับคณะ และต้องเป็นผลงานที่ผ่านการกลั่นกรอง (</a:t>
            </a:r>
            <a:r>
              <a:rPr lang="en-US" sz="1400">
                <a:latin typeface="Tahoma" pitchFamily="34" charset="0"/>
                <a:cs typeface="Tahoma" pitchFamily="34" charset="0"/>
              </a:rPr>
              <a:t>Peer</a:t>
            </a:r>
            <a:r>
              <a:rPr lang="th-TH" sz="1400">
                <a:latin typeface="Tahoma" pitchFamily="34" charset="0"/>
                <a:cs typeface="Tahoma" pitchFamily="34" charset="0"/>
              </a:rPr>
              <a:t> </a:t>
            </a:r>
            <a:r>
              <a:rPr lang="en-US" sz="1400">
                <a:latin typeface="Tahoma" pitchFamily="34" charset="0"/>
                <a:cs typeface="Tahoma" pitchFamily="34" charset="0"/>
              </a:rPr>
              <a:t>review)</a:t>
            </a:r>
            <a:r>
              <a:rPr lang="th-TH" sz="1400">
                <a:latin typeface="Tahoma" pitchFamily="34" charset="0"/>
                <a:cs typeface="Tahoma" pitchFamily="34" charset="0"/>
              </a:rPr>
              <a:t> โดยมีบุคคลภายนอกสถาบันร่วมเป็นกรรมการพิจารณาด้วย</a:t>
            </a:r>
            <a:endParaRPr lang="en-US" sz="1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133" name="TextBox 1"/>
          <p:cNvSpPr txBox="1">
            <a:spLocks noChangeArrowheads="1"/>
          </p:cNvSpPr>
          <p:nvPr/>
        </p:nvSpPr>
        <p:spPr bwMode="auto">
          <a:xfrm>
            <a:off x="646113" y="5300663"/>
            <a:ext cx="79581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- 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lang="en-US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Full Paper</a:t>
            </a: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) และเมื่อได้รับการตอบรับและตีพิมพ์แล้ว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lang="en-US" sz="1400">
              <a:solidFill>
                <a:srgbClr val="1329FB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643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กำหนดระดับคุณภาพงานสร้างสรรค์ที่เผยแพร่</a:t>
            </a:r>
            <a:endParaRPr lang="en-US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500063" y="836613"/>
          <a:ext cx="8072437" cy="1955800"/>
        </p:xfrm>
        <a:graphic>
          <a:graphicData uri="http://schemas.openxmlformats.org/drawingml/2006/table">
            <a:tbl>
              <a:tblPr/>
              <a:tblGrid>
                <a:gridCol w="1312862"/>
                <a:gridCol w="67595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ระดับคุณภาพการเผยแพร่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*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๐.๑๒๕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งานสร้างสรรค์ที่ได้รับการเผยแพร่ในระดับสถาบันหรือจังหวัด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๐.๕๐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๐.๗๕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งานสร้างสรรค์ที่ได้รับการเผยแพร่ในระดับภูมิภาคอาเซียน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๑.๐๐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งานสร้างสรรค์ที่ได้รับการเผยแพร่ในระดับนานาชาติ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48154" name="TextBox 3"/>
          <p:cNvSpPr txBox="1">
            <a:spLocks noChangeArrowheads="1"/>
          </p:cNvSpPr>
          <p:nvPr/>
        </p:nvSpPr>
        <p:spPr bwMode="auto">
          <a:xfrm>
            <a:off x="463550" y="3089275"/>
            <a:ext cx="8572500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</a:t>
            </a:r>
            <a:r>
              <a:rPr lang="th-TH" sz="16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*</a:t>
            </a:r>
            <a:r>
              <a:rPr lang="th-TH" sz="16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องค์ประกอบของคณะกรรมการไม่น้อยกว่า ๓ คน และต้องมีบุคคลภายนอกสถานศึกษาร่วมพิจารณาด้วย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8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อาเซียน หมายถึง สมาคมประชาชาติแห่งเอเชียตะวันออกเฉียงใต้ (</a:t>
            </a: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Association of South East Asian Nations)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มี  ๑๐ ประเทศ ได้แก่ บรูไน  กัมพูชา อินโดนีเซีย สปป.ลาว มาเลเซีย พม่า  ฟิลิปปินส์ สิงคโปร์ ไทย และเวียดนาม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การเผยแพร่ในระดับความร่วมมือระหว่างประเทศ เป็นโครงการเฉพาะระหว่างประเทศ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การเผยแพร่ในระดับภูมิภาคอาเซียน เป็นการเผยแพร่เฉพาะในกลุ่มอาเซียน  ๑๐ ประเทศ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(อย่างน้อย ๕ ประเทศ หมายถึงนับรวมตัวเองด้วย) และการให้คะแนนตามแหล่งเผยแพร่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ไม่จำเป็นต้องไปแสดงในต่างประเทศ</a:t>
            </a:r>
            <a:endParaRPr lang="en-US" sz="16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การเผยแพร่ในระดับนานาชาติ เป็นการเผยแพร่ที่เปิดกว้างสำหรับทุกประเทศ (อย่างน้อย ๕ ประเทศที่ไม่ได้อยู่ในกลุ่มอาเซียน)</a:t>
            </a:r>
            <a:endParaRPr lang="en-US" sz="16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h-TH" sz="14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h-TH" sz="14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8155" name="TextBox 1"/>
          <p:cNvSpPr txBox="1">
            <a:spLocks noChangeArrowheads="1"/>
          </p:cNvSpPr>
          <p:nvPr/>
        </p:nvSpPr>
        <p:spPr bwMode="auto">
          <a:xfrm>
            <a:off x="542925" y="188913"/>
            <a:ext cx="7958138" cy="4810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กำหนดระดับคุณภาพงานสร้างสรรค์ที่เผยแพร่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5752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28575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0063" y="3860800"/>
            <a:ext cx="8137525" cy="18002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กำหนดร้อยละ ๒๕ เท่ากับ ๕ คะแนน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ทุกกลุ่มสาขาวิชา</a:t>
            </a:r>
            <a:endParaRPr lang="en-US" sz="20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159" name="TextBox 2"/>
          <p:cNvSpPr txBox="1">
            <a:spLocks noChangeArrowheads="1"/>
          </p:cNvSpPr>
          <p:nvPr/>
        </p:nvSpPr>
        <p:spPr bwMode="auto">
          <a:xfrm>
            <a:off x="1000125" y="428625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7388" y="1428750"/>
          <a:ext cx="7777162" cy="1428750"/>
        </p:xfrm>
        <a:graphic>
          <a:graphicData uri="http://schemas.openxmlformats.org/drawingml/2006/table">
            <a:tbl>
              <a:tblPr/>
              <a:tblGrid>
                <a:gridCol w="6170612"/>
                <a:gridCol w="714375"/>
                <a:gridCol w="892175"/>
              </a:tblGrid>
              <a:tr h="782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ผลรวมถ่วงน้ำหนักของผลงานที่ตีพิมพ์หรือเผยแพร่ของผู้สำเร็จการศึกษาระดับปริญญาโท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จำนวนผู้สำเร็จการศึกษาระดับปริญญาโททั้งหมด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170" name="Text Box 13"/>
          <p:cNvSpPr txBox="1">
            <a:spLocks noChangeArrowheads="1"/>
          </p:cNvSpPr>
          <p:nvPr/>
        </p:nvSpPr>
        <p:spPr bwMode="auto">
          <a:xfrm>
            <a:off x="571500" y="3286125"/>
            <a:ext cx="79914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400" u="sng">
                <a:solidFill>
                  <a:srgbClr val="403152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2400">
                <a:solidFill>
                  <a:srgbClr val="40315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นับตามปีที่ได้รับการตีพิมพ์เท่านั้น</a:t>
            </a:r>
            <a:endParaRPr lang="en-US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18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8229600" cy="9810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131763" indent="-131763" eaLnBrk="1" hangingPunct="1">
              <a:tabLst>
                <a:tab pos="131763" algn="l"/>
              </a:tabLst>
            </a:pP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๔. </a:t>
            </a:r>
            <a:r>
              <a:rPr lang="th-TH" sz="24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ผลงานของผู้สำเร็จการศึกษาระดับปริญญาเอก</a:t>
            </a:r>
            <a:br>
              <a:rPr lang="th-TH" sz="24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24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ที่ได้รับการตีพิมพ์หรือเผยแพร่</a:t>
            </a:r>
            <a:endParaRPr lang="th-TH" cap="none" smtClean="0">
              <a:solidFill>
                <a:srgbClr val="FFFF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50182" name="TextBox 1"/>
          <p:cNvSpPr txBox="1">
            <a:spLocks noChangeArrowheads="1"/>
          </p:cNvSpPr>
          <p:nvPr/>
        </p:nvSpPr>
        <p:spPr bwMode="auto">
          <a:xfrm>
            <a:off x="285750" y="1109663"/>
            <a:ext cx="795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4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กำหนดระดับคุณภาพบทความวิจัยที่ตีพิมพ์</a:t>
            </a:r>
            <a:endParaRPr lang="en-US" sz="24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10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Group 39"/>
          <p:cNvGraphicFramePr>
            <a:graphicFrameLocks noGrp="1"/>
          </p:cNvGraphicFramePr>
          <p:nvPr/>
        </p:nvGraphicFramePr>
        <p:xfrm>
          <a:off x="250825" y="1700213"/>
          <a:ext cx="8429625" cy="3168650"/>
        </p:xfrm>
        <a:graphic>
          <a:graphicData uri="http://schemas.openxmlformats.org/drawingml/2006/table">
            <a:tbl>
              <a:tblPr/>
              <a:tblGrid>
                <a:gridCol w="1225550"/>
                <a:gridCol w="7204075"/>
              </a:tblGrid>
              <a:tr h="392113">
                <a:tc>
                  <a:txBody>
                    <a:bodyPr/>
                    <a:lstStyle/>
                    <a:p>
                      <a:pPr marL="0" marR="0" lvl="0" indent="-571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5" marR="158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ระดับคุณภาพงานวิจัย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5" marR="158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๐.๒๕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มีการตีพิมพ์ในรายงานสืบเนื่องจากการประชุมวิชาการระดับชาติ/ระดับนานาชาติ หรือมีการตีพิมพ์ในวารสารวิชาการที่ปรากฎในฐานข้อมูล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TCI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๐.๕๐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มีการตีพิมพ์ในวารสารวิชาการระดับชาติที่มีชื่อปรากฏอยู่ในประกาศของ สมศ.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๐.๗๕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มีการตีพิมพ์ในวารสารวิชาการระดับนานาชาติที่มีชื่อปรากฏอยู่ในประกาศของ สมศ.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137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๑.๐๐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มีการตีพิมพ์ในวารสารวิชาการระดับนานาชาติที่ปรากฏในฐานข้อมูลการจัดอันดับวารสาร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SJR (SCImago Journal Rank: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4"/>
                        </a:rPr>
                        <a:t>www.scimagojr.com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ในปีล่าสุด ใน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subject category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ที่ตีพิมพ์ หรือมีการตีพิมพ์ในวารสารวิชาการระดับนานาชาติที่ปรากฏในฐานข้อมูลสากล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ISI</a:t>
                      </a: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หรือ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Scopus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</a:tbl>
          </a:graphicData>
        </a:graphic>
      </p:graphicFrame>
      <p:sp>
        <p:nvSpPr>
          <p:cNvPr id="50204" name="TextBox 1"/>
          <p:cNvSpPr txBox="1">
            <a:spLocks noChangeArrowheads="1"/>
          </p:cNvSpPr>
          <p:nvPr/>
        </p:nvSpPr>
        <p:spPr bwMode="auto">
          <a:xfrm>
            <a:off x="614363" y="5405438"/>
            <a:ext cx="79581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- 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lang="en-US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Full Paper</a:t>
            </a: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) และเมื่อได้รับการตอบรับและตีพิมพ์แล้ว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lang="en-US" sz="1400">
              <a:solidFill>
                <a:srgbClr val="1329FB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5" name="TextBox 1"/>
          <p:cNvSpPr txBox="1">
            <a:spLocks noChangeArrowheads="1"/>
          </p:cNvSpPr>
          <p:nvPr/>
        </p:nvSpPr>
        <p:spPr bwMode="auto">
          <a:xfrm>
            <a:off x="468313" y="1052513"/>
            <a:ext cx="7958137" cy="479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กำหนดระดับคุณภาพบทความวิจัยที่ตีพิมพ์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643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กำหนดระดับคุณภาพงานสร้างสรรค์ที่เผยแพร่</a:t>
            </a:r>
            <a:endParaRPr lang="en-US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500063" y="1092200"/>
          <a:ext cx="8072437" cy="1831975"/>
        </p:xfrm>
        <a:graphic>
          <a:graphicData uri="http://schemas.openxmlformats.org/drawingml/2006/table">
            <a:tbl>
              <a:tblPr/>
              <a:tblGrid>
                <a:gridCol w="1312862"/>
                <a:gridCol w="67595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ระดับคุณภาพการเผยแพร่</a:t>
                      </a: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*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๐.๑๒๕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งานสร้างสรรค์ที่ได้รับการเผยแพร่ในระดับสถาบันหรือจังหวัด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๐.๕๐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๐.๗๕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งานสร้างสรรค์ที่ได้รับการเผยแพร่ในระดับภูมิภาคอาเซียน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๑.๐๐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งานสร้างสรรค์ที่ได้รับการเผยแพร่ในระดับนานาชาติ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51226" name="TextBox 3"/>
          <p:cNvSpPr txBox="1">
            <a:spLocks noChangeArrowheads="1"/>
          </p:cNvSpPr>
          <p:nvPr/>
        </p:nvSpPr>
        <p:spPr bwMode="auto">
          <a:xfrm>
            <a:off x="357188" y="3143250"/>
            <a:ext cx="85725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</a:t>
            </a:r>
            <a:r>
              <a:rPr lang="en-US" sz="160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*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องค์ประกอบของคณะกรรมการไม่น้อยกว่า ๓ คน และต้องมีบุคคลภายนอกสถานศึกษาร่วมพิจารณาด้วย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8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อาเซียน หมายถึง สมาคมประชาชาติแห่งเอเชียตะวันออกเฉียงใต้ (</a:t>
            </a: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Association of South East Asian Nations)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มี  ๑๐ ประเทศ ได้แก่ บรูไน  กัมพูชา อินโดนีเซีย สปป.ลาว มาเลเซีย พม่า ฟิลิปปินส์ สิงคโปร์ ไทย และเวียดนาม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การเผยแพร่ในระดับความร่วมมือระหว่างประเทศ เป็นโครงการเฉพาะระหว่างประเทศ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การเผยแพร่ในระดับภูมิภาคอาเซียน เป็นการเผยแพร่เฉพาะในกลุ่มอาเซียน  ๑๐ ประเทศ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(อย่างน้อย ๕ ประเทศ หมายถึงนับรวมตัวเองด้วย) และการให้คะแนนตามแหล่งเผยแพร่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ไม่จำเป็นต้องไปแสดงในต่างประเทศ</a:t>
            </a:r>
            <a:endParaRPr lang="en-US" sz="16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การเผยแพร่ในระดับนานาชาติ เป็นการเผยแพร่ที่เปิดกว้างสำหรับทุกประเทศ (อย่างน้อย ๕ ประเทศที่ไม่ได้อยู่ในกลุ่มอาเซียน)</a:t>
            </a:r>
            <a:endParaRPr lang="th-TH" sz="16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h-TH" sz="16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1227" name="TextBox 1"/>
          <p:cNvSpPr txBox="1">
            <a:spLocks noChangeArrowheads="1"/>
          </p:cNvSpPr>
          <p:nvPr/>
        </p:nvSpPr>
        <p:spPr bwMode="auto">
          <a:xfrm>
            <a:off x="542925" y="333375"/>
            <a:ext cx="7958138" cy="479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กำหนดระดับคุณภาพงานสร้างสรรค์ที่เผยแพร่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0063" y="3789363"/>
            <a:ext cx="8137525" cy="18002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กำหนดร้อยละ ๕๐ เท่ากับ ๕ คะแนน ทุกกลุ่มสาขาวิชา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31" name="TextBox 2"/>
          <p:cNvSpPr txBox="1">
            <a:spLocks noChangeArrowheads="1"/>
          </p:cNvSpPr>
          <p:nvPr/>
        </p:nvSpPr>
        <p:spPr bwMode="auto">
          <a:xfrm>
            <a:off x="971550" y="333375"/>
            <a:ext cx="720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188" y="1409700"/>
          <a:ext cx="7777162" cy="1658938"/>
        </p:xfrm>
        <a:graphic>
          <a:graphicData uri="http://schemas.openxmlformats.org/drawingml/2006/table">
            <a:tbl>
              <a:tblPr/>
              <a:tblGrid>
                <a:gridCol w="6048375"/>
                <a:gridCol w="565150"/>
                <a:gridCol w="1163637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ผลรวมถ่วงน้ำหนักของผลงานที่ตีพิมพ์ของผู้สำเร็จการศึกษาระดับปริญญาเอก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จำนวนผู้สำเร็จการศึกษาระดับปริญญาเอกทั้งหมด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54" name="Title 1"/>
          <p:cNvSpPr>
            <a:spLocks noGrp="1"/>
          </p:cNvSpPr>
          <p:nvPr>
            <p:ph type="title"/>
          </p:nvPr>
        </p:nvSpPr>
        <p:spPr bwMode="auto">
          <a:xfrm>
            <a:off x="457200" y="314325"/>
            <a:ext cx="8229600" cy="563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๑๔. การพัฒนาคณาจารย์</a:t>
            </a:r>
          </a:p>
        </p:txBody>
      </p:sp>
      <p:graphicFrame>
        <p:nvGraphicFramePr>
          <p:cNvPr id="40998" name="Group 38"/>
          <p:cNvGraphicFramePr>
            <a:graphicFrameLocks noGrp="1"/>
          </p:cNvGraphicFramePr>
          <p:nvPr/>
        </p:nvGraphicFramePr>
        <p:xfrm>
          <a:off x="500063" y="1911350"/>
          <a:ext cx="8143875" cy="4427538"/>
        </p:xfrm>
        <a:graphic>
          <a:graphicData uri="http://schemas.openxmlformats.org/drawingml/2006/table">
            <a:tbl>
              <a:tblPr/>
              <a:tblGrid>
                <a:gridCol w="2713037"/>
                <a:gridCol w="1809750"/>
                <a:gridCol w="1811338"/>
                <a:gridCol w="1809750"/>
              </a:tblGrid>
              <a:tr h="1347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วุฒิการศึกษา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/>
                      </a:r>
                      <a:b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ตำแหน่งทางวิชาการ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ปริญญาตรี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ปริญญาโท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ปริญญาเอก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อาจารย์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๒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๕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ผู้ช่วยศาสตราจารย์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๓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๖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รองศาสตราจารย์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๓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๕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๘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ศาสตราจารย์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๖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๘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87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๑๐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8F8D"/>
                    </a:solidFill>
                  </a:tcPr>
                </a:tc>
              </a:tr>
            </a:tbl>
          </a:graphicData>
        </a:graphic>
      </p:graphicFrame>
      <p:sp>
        <p:nvSpPr>
          <p:cNvPr id="53288" name="TextBox 5"/>
          <p:cNvSpPr txBox="1">
            <a:spLocks noChangeArrowheads="1"/>
          </p:cNvSpPr>
          <p:nvPr/>
        </p:nvSpPr>
        <p:spPr bwMode="auto">
          <a:xfrm>
            <a:off x="531813" y="1150938"/>
            <a:ext cx="80724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กำหนดค่าน้ำหนักระดับคุณภาพอาจารย์ ดังนี้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78" name="TextBox 3"/>
          <p:cNvSpPr txBox="1">
            <a:spLocks noChangeArrowheads="1"/>
          </p:cNvSpPr>
          <p:nvPr/>
        </p:nvSpPr>
        <p:spPr bwMode="auto">
          <a:xfrm>
            <a:off x="1000125" y="284163"/>
            <a:ext cx="720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Tahoma" pitchFamily="34" charset="0"/>
                <a:cs typeface="Tahoma" pitchFamily="34" charset="0"/>
              </a:rPr>
              <a:t>วิธีการคำนวณ</a:t>
            </a:r>
            <a:endParaRPr lang="en-US" sz="36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79" name="TextBox 3"/>
          <p:cNvSpPr txBox="1">
            <a:spLocks noChangeArrowheads="1"/>
          </p:cNvSpPr>
          <p:nvPr/>
        </p:nvSpPr>
        <p:spPr bwMode="auto">
          <a:xfrm>
            <a:off x="971550" y="2276475"/>
            <a:ext cx="7200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2002" name="Group 18"/>
          <p:cNvGraphicFramePr>
            <a:graphicFrameLocks noGrp="1"/>
          </p:cNvGraphicFramePr>
          <p:nvPr/>
        </p:nvGraphicFramePr>
        <p:xfrm>
          <a:off x="1243013" y="981075"/>
          <a:ext cx="6634162" cy="1216025"/>
        </p:xfrm>
        <a:graphic>
          <a:graphicData uri="http://schemas.openxmlformats.org/drawingml/2006/table">
            <a:tbl>
              <a:tblPr/>
              <a:tblGrid>
                <a:gridCol w="273050"/>
                <a:gridCol w="6013450"/>
                <a:gridCol w="347662"/>
              </a:tblGrid>
              <a:tr h="608013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ผลรวมถ่วงน้ำหนักของอาจารย์ประจำ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จำนวนอาจารย์ประจำทั้งหมด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243F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14313" y="2781300"/>
            <a:ext cx="8713787" cy="12271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โดยกำหนดให้ค่าดัชนีคุณภาพอาจารย์เป็น ๖ เท่ากับ ๕ คะแนน</a:t>
            </a:r>
            <a:endParaRPr 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92" name="Text Box 6"/>
          <p:cNvSpPr txBox="1">
            <a:spLocks noChangeArrowheads="1"/>
          </p:cNvSpPr>
          <p:nvPr/>
        </p:nvSpPr>
        <p:spPr bwMode="auto">
          <a:xfrm>
            <a:off x="539750" y="4160838"/>
            <a:ext cx="8135938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</a:pPr>
            <a:r>
              <a:rPr lang="th-TH" sz="2000">
                <a:latin typeface="Tahoma" pitchFamily="34" charset="0"/>
                <a:cs typeface="Tahoma" pitchFamily="34" charset="0"/>
              </a:rPr>
              <a:t>นับจำนวนอาจารย์ประจำทั้งหมด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>
                <a:latin typeface="Tahoma" pitchFamily="34" charset="0"/>
                <a:cs typeface="Tahoma" pitchFamily="34" charset="0"/>
              </a:rPr>
              <a:t>(นับจำนวนอาจารย์ที่ลาศึกษาต่อด้วย) </a:t>
            </a:r>
            <a:r>
              <a:rPr lang="en-US" sz="200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4313" y="5013325"/>
            <a:ext cx="8894762" cy="18446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u="sng">
                <a:solidFill>
                  <a:srgbClr val="CA4B05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>
                <a:solidFill>
                  <a:srgbClr val="CA4B05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การคิดคะแนนกรณีสาขาวิชาการ/วิชาชีพ คุณวุฒิคณาจารย์ กรณีสาขาวิชาการ</a:t>
            </a:r>
            <a:r>
              <a:rPr lang="en-US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วิชาชีพ ให้รับรองการเทียบเท่าตามหลักเกณฑ์ของ สกอ. และกรณีสายวิชาชีพให้เทียบปริญญาสูงสุดตามเกณฑ์ ก.พ.</a:t>
            </a:r>
            <a:endParaRPr 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388" y="188913"/>
            <a:ext cx="7521575" cy="5476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600" smtClean="0">
                <a:latin typeface="Franklin Gothic Medium" pitchFamily="34" charset="0"/>
                <a:cs typeface="LilyUPC" pitchFamily="34" charset="-34"/>
              </a:rPr>
              <a:t>องค์ประกอบที่ 3 กิจกรรมการพัฒนานักศึกษา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0825" y="1196975"/>
            <a:ext cx="7521575" cy="2111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chemeClr val="hlink"/>
              </a:buClr>
              <a:buFont typeface="Arial" pitchFamily="34" charset="0"/>
              <a:buNone/>
              <a:defRPr/>
            </a:pPr>
            <a:r>
              <a:rPr lang="th-TH" sz="3200" smtClean="0">
                <a:latin typeface="Franklin Gothic Book" pitchFamily="34" charset="0"/>
                <a:cs typeface="Cordia New" pitchFamily="34" charset="-34"/>
              </a:rPr>
              <a:t>ตัวบ่งชี้  จำนวน 2 ตัวบ่งชี้ คือ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chemeClr val="hlink"/>
              </a:buClr>
              <a:buFont typeface="Arial" pitchFamily="34" charset="0"/>
              <a:buNone/>
              <a:defRPr/>
            </a:pPr>
            <a:r>
              <a:rPr lang="th-TH" sz="3200" smtClean="0">
                <a:latin typeface="Franklin Gothic Book" pitchFamily="34" charset="0"/>
                <a:cs typeface="Cordia New" pitchFamily="34" charset="-34"/>
              </a:rPr>
              <a:t>3.1 ระบบและกลไกการให้คำปรึกษาและบริการด้านข้อมูล  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chemeClr val="hlink"/>
              </a:buClr>
              <a:buFont typeface="Arial" pitchFamily="34" charset="0"/>
              <a:buNone/>
              <a:defRPr/>
            </a:pPr>
            <a:r>
              <a:rPr lang="th-TH" sz="3200" smtClean="0">
                <a:latin typeface="Franklin Gothic Book" pitchFamily="34" charset="0"/>
                <a:cs typeface="Cordia New" pitchFamily="34" charset="-34"/>
              </a:rPr>
              <a:t>     ข่าวสาร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chemeClr val="hlink"/>
              </a:buClr>
              <a:buFont typeface="Arial" pitchFamily="34" charset="0"/>
              <a:buNone/>
              <a:defRPr/>
            </a:pPr>
            <a:r>
              <a:rPr lang="th-TH" sz="3200" smtClean="0">
                <a:latin typeface="Franklin Gothic Book" pitchFamily="34" charset="0"/>
                <a:cs typeface="Cordia New" pitchFamily="34" charset="-34"/>
              </a:rPr>
              <a:t>3.2 ระบบและกลไกการส่งเสริมกิจกรรมนักศึกษา</a:t>
            </a:r>
          </a:p>
          <a:p>
            <a:pPr eaLnBrk="1" hangingPunct="1">
              <a:lnSpc>
                <a:spcPct val="80000"/>
              </a:lnSpc>
              <a:spcBef>
                <a:spcPts val="800"/>
              </a:spcBef>
              <a:buClr>
                <a:schemeClr val="hlink"/>
              </a:buClr>
              <a:buFont typeface="Arial" pitchFamily="34" charset="0"/>
              <a:buNone/>
              <a:defRPr/>
            </a:pPr>
            <a:endParaRPr lang="th-TH" sz="3200" smtClean="0">
              <a:latin typeface="Franklin Gothic Book" pitchFamily="34" charset="0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4450"/>
            <a:ext cx="8675688" cy="1008063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3.1   ระบบและกลไกการให้คำปรึกษาและบริการด้านข้อมูลข่าวสาร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569325" cy="48244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มีการจัดบริการให้คำปรึกษาทางวิชาการและแนะแนวการใช้ชีวิตแก่นักศึกษา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มีการจัดบริการข้อมูลข่าวสารที่เป็นประโยชน์ต่อนักศึกษา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มีการจัดกิจกรรมเพื่อพัฒนาประสบการณ์ทางวิชาการและวิชาชีพแก่นักศึกษา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มีการจัดบริการข้อมูลข่าวสารที่เป็นประโยชน์ต่อศิษย์เก่า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มีการจัดกิจกรรมเพื่อพัฒนาความรู้และประสบการณ์ให้ศิษย์เก่า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มีผลการประเมินคุณภาพของการให้บริการในข้อ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 – 3 </a:t>
            </a:r>
            <a:r>
              <a:rPr lang="th-TH" sz="2800" smtClean="0">
                <a:latin typeface="Angsana New" pitchFamily="18" charset="-34"/>
              </a:rPr>
              <a:t>ทุกข้อไม่ต่ำกว่า 3.51 จากคะแนนเต็ม 5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นำผลการประเมินคุณภาพของการให้บริการมาใช้เป็นข้อมูลในการพัฒนาการจัดบริการที่สนองความต้องการของนักศึกษา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   </a:t>
            </a:r>
            <a:r>
              <a:rPr lang="th-TH" sz="2800" smtClean="0">
                <a:latin typeface="Angsana New" pitchFamily="18" charset="-34"/>
              </a:rPr>
              <a:t>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  </a:t>
            </a:r>
            <a:endParaRPr lang="th-TH" sz="2800" smtClean="0">
              <a:latin typeface="Angsana New" pitchFamily="18" charset="-34"/>
            </a:endParaRP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323850" y="5732463"/>
            <a:ext cx="8675688" cy="10096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 fontScale="92500"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th-TH" sz="2700" u="sng" dirty="0" smtClean="0">
                <a:cs typeface="Cordia New" pitchFamily="34" charset="-34"/>
              </a:rPr>
              <a:t>หมายเหตุ</a:t>
            </a:r>
            <a:r>
              <a:rPr lang="th-TH" sz="2700" dirty="0" smtClean="0">
                <a:cs typeface="Cordia New" pitchFamily="34" charset="-34"/>
              </a:rPr>
              <a:t>  ในกรณีคณะหรือสถาบันที่ยังไม่มีศิษย์เก่าถือว่าผ่านเกณฑ์มาตรฐานข้อ 4 และ </a:t>
            </a:r>
          </a:p>
          <a:p>
            <a:pPr eaLnBrk="1" hangingPunct="1">
              <a:defRPr/>
            </a:pPr>
            <a:r>
              <a:rPr lang="th-TH" sz="2700" dirty="0" smtClean="0">
                <a:cs typeface="Cordia New" pitchFamily="34" charset="-34"/>
              </a:rPr>
              <a:t>                 ข้อ 5 โดยอนุโลม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12312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11363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หรือ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8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38936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2032000"/>
        </p:xfrm>
        <a:graphic>
          <a:graphicData uri="http://schemas.openxmlformats.org/drawingml/2006/table">
            <a:tbl>
              <a:tblPr/>
              <a:tblGrid>
                <a:gridCol w="1525587"/>
                <a:gridCol w="1527175"/>
                <a:gridCol w="1527175"/>
                <a:gridCol w="1525588"/>
                <a:gridCol w="1527175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44450"/>
            <a:ext cx="8442325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3.2 ระบบและกลไกการส่งเสริมกิจกรรมนักศึกษา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35975" cy="49688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สถาบันจัดทำแผนการจัดกิจกรรมพัฒนานักศึกษาที่ส่งเสริมผลการเรียนรู้ตามกรอบมาตรฐานคุณวุฒิระดับอุดมศึกษาแห่งชาติทุกด้าน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มีกิจกรรมให้ความรู้และทักษะการประกันคุณภาพการศึกษาแก่นักศึกษา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ส่งเสริมให้นักศึกษานำความรู้ด้านการประกันคุณภาพไปใช้ในการจัดกิจกรรมที่ดำเนินการโดยนักศึกษาอย่างน้อย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5</a:t>
            </a:r>
            <a:r>
              <a:rPr lang="th-TH" sz="2800" smtClean="0">
                <a:latin typeface="Angsana New" pitchFamily="18" charset="-34"/>
              </a:rPr>
              <a:t> ประเภทสำหรับระดับปริญญาตรี และอย่างน้อย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2</a:t>
            </a:r>
            <a:r>
              <a:rPr lang="th-TH" sz="2800" smtClean="0">
                <a:latin typeface="Angsana New" pitchFamily="18" charset="-34"/>
              </a:rPr>
              <a:t> ประเภทสำหรับระดับบัณฑิตศึกษา จากกิจกรรมต่อไปนี้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smtClean="0">
                <a:solidFill>
                  <a:srgbClr val="FF0000"/>
                </a:solidFill>
                <a:latin typeface="Angsana New" pitchFamily="18" charset="-34"/>
              </a:rPr>
              <a:t>           </a:t>
            </a:r>
            <a:r>
              <a:rPr lang="th-TH" sz="2800" b="1" smtClean="0">
                <a:latin typeface="Angsana New" pitchFamily="18" charset="-34"/>
              </a:rPr>
              <a:t>-กิจกรรมวิชาการที่ส่งเสริมคุณลักษณะบัณฑิตที่พึงประสงค์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</a:rPr>
              <a:t>           -กิจกรรมกีฬาหรือการส่งเสริมสุขภาพ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</a:rPr>
              <a:t>           -กิจกรรมบำเพ็ญประโยชน์หรือรักษาสิ่งแวดล้อม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</a:rPr>
              <a:t>           -กิจกรรมเสริมสร้างคุณธรรมและจริยธรรม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b="1" smtClean="0">
                <a:latin typeface="Angsana New" pitchFamily="18" charset="-34"/>
              </a:rPr>
              <a:t>           -กิจกรรมส่งเสริมศิลปะและวัฒนธรรม</a:t>
            </a:r>
            <a:r>
              <a:rPr lang="en-US" sz="2800" b="1" smtClean="0">
                <a:latin typeface="Angsana New" pitchFamily="18" charset="-34"/>
                <a:cs typeface="FreesiaUPC" pitchFamily="34" charset="-34"/>
              </a:rPr>
              <a:t> </a:t>
            </a:r>
            <a:endParaRPr lang="th-TH" sz="2800" b="1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188913"/>
            <a:ext cx="8856663" cy="1030287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4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3.2 ระบบและกลไกการส่งเสริมกิจกรรมนักศึกษา (ต่อ)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341438"/>
            <a:ext cx="8785225" cy="39592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มีการสนับสนุนให้นักศึกษาสร้างเครือข่ายพัฒนาคุณภาพภายในสถาบันและระหว่างสถาบัน และมีกิจกรรมร่วมกัน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มีการประเมินความสำเร็จตามวัตถุประสงค์ของแผนการจัดกิจกรรมพัฒนานักศึกษา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มีการนำผลการประเมินไปปรับปรุงแผนหรือปรับปรุงการจัดกิจกรรมเพื่อพัฒนานักศึกษา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2008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74862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หรือ 4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/>
              <a:t>องค์ประกอบที่ 4  การวิจัย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6 ตัวบ่งชี้คือ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4.1 ระบบและกลไกการพัฒนางานวิจัยหรืองานสร้างสรรค์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4.2 ระบบและกลไกการจัดการความรู้จากงานวิจัยหรืองานสร้างสรรค์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4.3 เงินสนับสนุนงานวิจัยหรืองานสร้างสรรค์ต่อจำนวนอาจารย์ประจำและนักวิจัย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600" cap="none" smtClean="0"/>
              <a:t>องค์ประกอบที่ 4  การวิจัย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362075"/>
            <a:ext cx="7521575" cy="26431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สมศ.๕ งานวิจัยหรืองานสร้างสรรค์ที่ได้รับการตีพิมพ์หรือ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 เผยแพร่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สมศ.๖  งานวิจัยหรืองานสร้างสรรค์ที่นำไปใช้ประโยชน์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สมศ.๗  ผลงานวิชาการที่ได้รับการรับรองคุณภาพ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44450"/>
            <a:ext cx="8893175" cy="7778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4.1 ระบบและกลไกการพัฒนางานวิจัยหรืองานสร้างสรรค์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FreesiaUPC" pitchFamily="34" charset="-34"/>
              </a:rPr>
              <a:t> </a:t>
            </a:r>
            <a:endParaRPr lang="th-TH" sz="3600" b="1" cap="none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981075"/>
            <a:ext cx="8928100" cy="43926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4000" smtClean="0">
                <a:latin typeface="Angsana New" pitchFamily="18" charset="-34"/>
              </a:rPr>
              <a:t>มีระบบและกลไกบริหารงานวิจัยหรืองานสร้างสรรค์ เพื่อให้บรรลุเป้าหมายตามแผนด้านการวิจัยของสถาบัน และดำเนินการตามระบบที่กำหนด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4000" smtClean="0">
                <a:latin typeface="Angsana New" pitchFamily="18" charset="-34"/>
              </a:rPr>
              <a:t>มีการบูรณาการกระบวนการวิจัยหรืองานสร้างสรรค์กับการจัดการเรียนการสอน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4000" smtClean="0">
                <a:latin typeface="Angsana New" pitchFamily="18" charset="-34"/>
              </a:rPr>
              <a:t>มีการพัฒนาศักยภาพด้านการวิจัยหรืองานสร้างสรรค์และให้ความรู้ด้านจรรยาบรรณการวิจัยแก่อาจารย์ประจำและนักวิจัย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th-TH" sz="40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15888"/>
            <a:ext cx="8424863" cy="7778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4.1 ระบบและกลไกการพัฒนางานวิจัยหรืองานสร้างสรรค์</a:t>
            </a:r>
            <a:r>
              <a:rPr lang="en-US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FreesiaUPC" pitchFamily="34" charset="-34"/>
              </a:rPr>
              <a:t> </a:t>
            </a: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(ต่อ)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052513"/>
            <a:ext cx="8893175" cy="47529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6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มีการจัดสรรงบประมาณของสถาบัน เพื่อเป็นทุนวิจัยหรืองานสร้างสรรค์</a:t>
            </a:r>
          </a:p>
          <a:p>
            <a:pPr marL="609600" indent="-609600" eaLnBrk="1" hangingPunct="1">
              <a:lnSpc>
                <a:spcPct val="60000"/>
              </a:lnSpc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000" smtClean="0">
                <a:latin typeface="Angsana New" pitchFamily="18" charset="-34"/>
              </a:rPr>
              <a:t>มีการสนับสนุนพันธกิจด้านการวิจัยหรืองานสร้างสรรค์</a:t>
            </a:r>
            <a:r>
              <a:rPr lang="th-TH" sz="3000" smtClean="0">
                <a:solidFill>
                  <a:srgbClr val="C00000"/>
                </a:solidFill>
                <a:latin typeface="Angsana New" pitchFamily="18" charset="-34"/>
              </a:rPr>
              <a:t>ตามอัตลักษณ์ของสถาบัน</a:t>
            </a:r>
            <a:r>
              <a:rPr lang="th-TH" sz="3000" smtClean="0">
                <a:latin typeface="Angsana New" pitchFamily="18" charset="-34"/>
              </a:rPr>
              <a:t>อย่างน้อยในประเด็นต่อไปนี้                                                                                                                                                    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- ห้องปฏิบัติการวิจัยฯ หรือหน่วยวิจัยฯ หรือศูนย์เครื่องมือ หรือ                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  ศูนย์ให้คำปรึกษาและสนับสนุนการวิจัยฯ</a:t>
            </a:r>
          </a:p>
          <a:p>
            <a:pPr marL="609600" indent="-6096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- ห้องสมุดหรือแหล่งค้นคว้าข้อมูลสนับสนุนการวิจัยฯ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		        - สิ่งอำนวยความสะดวกหรือการรักษาความปลอดภัยในการ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  วิจัยฯ 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เช่น </a:t>
            </a:r>
            <a:r>
              <a:rPr lang="th-TH" sz="3000" smtClean="0">
                <a:latin typeface="Angsana New" pitchFamily="18" charset="-34"/>
              </a:rPr>
              <a:t>ระบบเทคโนโลยีสารสนเทศ ระบบรักษาความ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  ปลอดภัยในห้องปฏิบัติการวิจัย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                   </a:t>
            </a:r>
            <a:r>
              <a:rPr lang="th-TH" sz="3000" smtClean="0">
                <a:latin typeface="Angsana New" pitchFamily="18" charset="-34"/>
              </a:rPr>
              <a:t>- กิจกรรมวิชาการที่ส่งเสริมงานวิจัยฯ</a:t>
            </a:r>
            <a:r>
              <a:rPr lang="th-TH" sz="3000" smtClean="0">
                <a:solidFill>
                  <a:srgbClr val="FF0000"/>
                </a:solidFill>
                <a:latin typeface="Angsana New" pitchFamily="18" charset="-34"/>
              </a:rPr>
              <a:t> เช่น </a:t>
            </a:r>
            <a:r>
              <a:rPr lang="th-TH" sz="3000" smtClean="0">
                <a:latin typeface="Angsana New" pitchFamily="18" charset="-34"/>
              </a:rPr>
              <a:t>การจัดประชุม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  วิชาการ การจัดแสดงงานสร้างสรรค์ การจัดให้มีศาสตราจารย์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sz="3000" smtClean="0">
                <a:latin typeface="Angsana New" pitchFamily="18" charset="-34"/>
              </a:rPr>
              <a:t>                     อาคันตุกะหรือศาสตราจารย์รับเชิญ (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visiting professor)</a:t>
            </a:r>
            <a:endParaRPr lang="th-TH" sz="300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60000"/>
              </a:lnSpc>
              <a:buFont typeface="Arial" pitchFamily="34" charset="0"/>
              <a:buNone/>
            </a:pPr>
            <a:endParaRPr lang="th-TH" sz="30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3025" y="333375"/>
            <a:ext cx="9036050" cy="836613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 ตัวบ่งชี้ที่ 4.1 ระบบและกลไกการพัฒนางานวิจัยหรืองานสร้างสรรค์ (ต่อ)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496300" cy="37433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th-TH" sz="3000" smtClean="0">
                <a:latin typeface="Angsana New" pitchFamily="18" charset="-34"/>
              </a:rPr>
              <a:t>มีการติดตามและประเมินผลการสนับสนุนในข้อ 4 และข้อ 5 อย่างครบถ้วนทุกประเด็น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th-TH" sz="3000" smtClean="0">
                <a:latin typeface="Angsana New" pitchFamily="18" charset="-34"/>
              </a:rPr>
              <a:t>มีการนำผลการประเมินไปปรับปรุงการสนับสนุนพันธกิจด้านการวิจัยหรืองานสร้างสรรค์ของสถาบัน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 startAt="6"/>
            </a:pPr>
            <a:r>
              <a:rPr lang="th-TH" sz="3000" smtClean="0">
                <a:latin typeface="Angsana New" pitchFamily="18" charset="-34"/>
              </a:rPr>
              <a:t>มีระบบและกลไกเพื่อสร้างงานวิจัยหรืองานสร้างสรรค์บนพื้นฐาน  ภูมิปัญญาท้องถิ่น หรือจากสภาพปัญหาของสังคม เพื่อตอบสนองความต้องการของท้องถิ่นและสังคม และดำเนินการตามระบบที่กำหนด (เฉพาะกลุ่ม ข และ ค 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2</a:t>
            </a:r>
            <a:r>
              <a:rPr lang="th-TH" sz="3000" smtClean="0">
                <a:latin typeface="Angsana New" pitchFamily="18" charset="-34"/>
              </a:rPr>
              <a:t>)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 </a:t>
            </a:r>
            <a:endParaRPr lang="th-TH" sz="30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3167063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b="1" cap="none" smtClean="0"/>
              <a:t>คำอธิบายเพิ่มเติม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23850" y="1773238"/>
            <a:ext cx="8424863" cy="259873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chemeClr val="tx2"/>
                </a:solidFill>
                <a:latin typeface="Calibri" pitchFamily="34" charset="0"/>
                <a:cs typeface="Cordia New" pitchFamily="34" charset="-34"/>
              </a:rPr>
              <a:t> </a:t>
            </a:r>
            <a:r>
              <a:rPr lang="th-TH" sz="3600"/>
              <a:t>เกณฑ์มาตรฐานข้อที่ 5 มีการสนับสนุนพันธกิจด้านการวิจัยหรืองานสร้างสรรค์</a:t>
            </a:r>
            <a:r>
              <a:rPr lang="th-TH" sz="3600" u="sng"/>
              <a:t>ตามอัตลักษณ์</a:t>
            </a:r>
            <a:r>
              <a:rPr lang="th-TH" sz="3600"/>
              <a:t>ของสถาบัน  (</a:t>
            </a:r>
            <a:r>
              <a:rPr lang="th-TH" sz="3600">
                <a:solidFill>
                  <a:srgbClr val="C00000"/>
                </a:solidFill>
              </a:rPr>
              <a:t>อัตลักษณ์ของสถาบันจะสอดคล้องตามกลุ่มสถาบันที่กำหนดในมาตรฐานสถาบันที่ ม/ส เลือก และสอดคล้องกับตัวบ่งชี้ที่ 9.1 เกณฑ์มาตรฐานข้อ 3 มีการกำหนดตัวบ่งชี้เพิ่มเติมตามอัตลักษณ์ของสถาบัน</a:t>
            </a:r>
            <a:r>
              <a:rPr lang="th-TH" sz="3600"/>
              <a:t>)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15888"/>
            <a:ext cx="7521575" cy="5492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600" cap="none" smtClean="0"/>
              <a:t>องค์ประกอบที่ 2 การผลิตบัณฑิต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775" y="957263"/>
            <a:ext cx="7521575" cy="39846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ตัวบ่งชี้  จำนวน 13 ตัวบ่งชี้ 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2.1 ระบบและกลไกการพัฒนาและบริหารหลักสูตร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2.2 อาจารย์ประจำที่มีคุณวุฒิปริญญาเอก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2.3 อาจารย์ประจำที่ดำรงตำแหน่งทางวิชาการ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2.4 ระบบการพัฒนาคณาจารย์และบุคลากรสายสนับสนุน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2.5 ห้องสมุด อุปกรณ์การศึกษา และสภาพแวดล้อมการเรียนรู้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000" smtClean="0"/>
              <a:t>2.6 ระบบและกลไกการจัดการเรียนการสอน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15900"/>
            <a:ext cx="7521575" cy="5492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7200900" cy="1403350"/>
        </p:xfrm>
        <a:graphic>
          <a:graphicData uri="http://schemas.openxmlformats.org/drawingml/2006/table">
            <a:tbl>
              <a:tblPr/>
              <a:tblGrid>
                <a:gridCol w="1409700"/>
                <a:gridCol w="1479550"/>
                <a:gridCol w="1481138"/>
                <a:gridCol w="1409700"/>
                <a:gridCol w="14208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539750" y="3789363"/>
          <a:ext cx="8064500" cy="2251075"/>
        </p:xfrm>
        <a:graphic>
          <a:graphicData uri="http://schemas.openxmlformats.org/drawingml/2006/table">
            <a:tbl>
              <a:tblPr/>
              <a:tblGrid>
                <a:gridCol w="1219200"/>
                <a:gridCol w="1423988"/>
                <a:gridCol w="1422400"/>
                <a:gridCol w="1355725"/>
                <a:gridCol w="26431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6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 ตามเกณฑ์ทั่วไป</a:t>
                      </a:r>
                      <a:endParaRPr kumimoji="0" 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FreesiaUPC" pitchFamily="34" charset="-34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2 หรือ 3 ข้อ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4 หรือ 5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6 หรือ 7 ข้อ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มีการดำเนินการครบ 7 ข้อตามเกณฑ์ทั่วไป และครบถ้วนตามเกณฑ์มาตรฐานเพิ่มเติมเฉพาะกลุ่ม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67627" name="TextBox 6"/>
          <p:cNvSpPr txBox="1">
            <a:spLocks noChangeArrowheads="1"/>
          </p:cNvSpPr>
          <p:nvPr/>
        </p:nvSpPr>
        <p:spPr bwMode="auto">
          <a:xfrm>
            <a:off x="250825" y="836613"/>
            <a:ext cx="85693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1. เกณฑ์ทั่วไป</a:t>
            </a:r>
          </a:p>
        </p:txBody>
      </p:sp>
      <p:sp>
        <p:nvSpPr>
          <p:cNvPr id="67628" name="TextBox 7"/>
          <p:cNvSpPr txBox="1">
            <a:spLocks noChangeArrowheads="1"/>
          </p:cNvSpPr>
          <p:nvPr/>
        </p:nvSpPr>
        <p:spPr bwMode="auto">
          <a:xfrm>
            <a:off x="250825" y="3068638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2. เกณฑ์เฉพาะกลุ่ม ข และ ค2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4450"/>
            <a:ext cx="9144000" cy="9810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4.2 </a:t>
            </a: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ระบบและกลไกจัดการความรู้จากงานวิจัยหรืองานสร้างสรรค์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FreesiaUPC" pitchFamily="34" charset="-34"/>
              </a:rPr>
              <a:t> </a:t>
            </a:r>
            <a:endParaRPr lang="th-TH" sz="3600" b="1" cap="none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51117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ระบบและกลไกสนับสนุนการเผยแพร่ผลงานวิจัยหรืองานสร้างสรรค์ในการประชุมวิชาการหรือการตีพิมพ์ในวารสารระดับชาติหรือนานาชาติ และมีการเผยแพร่ผลงานวิจัยหรืองานสร้างสรรค์ในการประชุมวิชาการหรือการตีพิมพ์ในวารสารระดับชาติหรือนานาชาติ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มีระบบและกลไกการรวบรวม คัดสรร วิเคราะห์และสังเคราะห์ความรู้จากงานวิจัยหรืองานสร้างสรรค์ เพื่อให้เป็นองค์ความรู้ที่คนทั่วไปเข้าใจได้ และดำเนินการตามระบบที่กำหนด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มีการประชาสัมพันธ์และเผยแพร่องค์ความรู้จากงานวิจัยหรืองานสร้างสรรค์ที่ได้จากข้อ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2  </a:t>
            </a:r>
            <a:r>
              <a:rPr lang="th-TH" sz="2800" smtClean="0">
                <a:latin typeface="Angsana New" pitchFamily="18" charset="-34"/>
              </a:rPr>
              <a:t>สู่สาธารณชนและผู้เกี่ยวข้อง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มีการนำผลงานงานวิจัยหรืองานสร้างสรรค์ไปใช้ให้เกิดประโยชน์ และมีการรับรองการใช้ประโยชน์จริงจากหน่วยงานภายนอกหรือชุมชน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มีระบบและกลไกเพื่อช่วยในการคุ้มครองสิทธิ์ของงานวิจัยหรืองานสร้างสรรค์ที่นำไปใช้ประโยชน์ และดำเนินการตามระบบที่กำหนด</a:t>
            </a:r>
          </a:p>
          <a:p>
            <a:pPr marL="609600" indent="-609600" eaLnBrk="1" hangingPunct="1">
              <a:lnSpc>
                <a:spcPct val="7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มีระบบและกลไกส่งเสริมการจดสิทธิบัตรหรืออนุสิทธิบัตร และมีการยื่นจดสิทธิบัตรและอนุสิทธิบัตร (เฉพาะกลุ่ม ค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2800" smtClean="0">
                <a:latin typeface="Angsana New" pitchFamily="18" charset="-34"/>
              </a:rPr>
              <a:t>และ 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88913"/>
            <a:ext cx="7519988" cy="5476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557338"/>
          <a:ext cx="7200900" cy="1403350"/>
        </p:xfrm>
        <a:graphic>
          <a:graphicData uri="http://schemas.openxmlformats.org/drawingml/2006/table">
            <a:tbl>
              <a:tblPr/>
              <a:tblGrid>
                <a:gridCol w="1409700"/>
                <a:gridCol w="1479550"/>
                <a:gridCol w="1481138"/>
                <a:gridCol w="1409700"/>
                <a:gridCol w="14208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/>
        </p:nvGraphicFramePr>
        <p:xfrm>
          <a:off x="250825" y="3860800"/>
          <a:ext cx="8064500" cy="2251075"/>
        </p:xfrm>
        <a:graphic>
          <a:graphicData uri="http://schemas.openxmlformats.org/drawingml/2006/table">
            <a:tbl>
              <a:tblPr/>
              <a:tblGrid>
                <a:gridCol w="1219200"/>
                <a:gridCol w="1423988"/>
                <a:gridCol w="1422400"/>
                <a:gridCol w="1355725"/>
                <a:gridCol w="264318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6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2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  <a:endParaRPr kumimoji="0" 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FreesiaUPC" pitchFamily="34" charset="-34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3 ข้อ </a:t>
                      </a: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  <a:endParaRPr kumimoji="0" 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FreesiaUPC" pitchFamily="34" charset="-34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</a:t>
                      </a:r>
                      <a:b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</a:b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4 หรือ 5 ข้อ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ตามเกณฑ์ทั่วไป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มีการดำเนินการครบ 5 ข้อตามเกณฑ์ทั่วไป และครบถ้วนตามเกณฑ์มาตรฐานเพิ่มเติมเฉพาะกลุ่ม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69675" name="TextBox 6"/>
          <p:cNvSpPr txBox="1">
            <a:spLocks noChangeArrowheads="1"/>
          </p:cNvSpPr>
          <p:nvPr/>
        </p:nvSpPr>
        <p:spPr bwMode="auto">
          <a:xfrm>
            <a:off x="250825" y="981075"/>
            <a:ext cx="85693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1. เกณฑ์ทั่วไป</a:t>
            </a:r>
          </a:p>
        </p:txBody>
      </p:sp>
      <p:sp>
        <p:nvSpPr>
          <p:cNvPr id="69676" name="TextBox 7"/>
          <p:cNvSpPr txBox="1">
            <a:spLocks noChangeArrowheads="1"/>
          </p:cNvSpPr>
          <p:nvPr/>
        </p:nvSpPr>
        <p:spPr bwMode="auto">
          <a:xfrm>
            <a:off x="250825" y="3213100"/>
            <a:ext cx="8642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u="sng"/>
              <a:t>2. เกณฑ์เฉพาะกลุ่ม ค1 และ 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586787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FreesiaUPC" pitchFamily="34" charset="-34"/>
              </a:rPr>
              <a:t>4</a:t>
            </a: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.3	เงินสนับสนุนงานวิจัยและงานสร้างสรรค์ต่อจำนวนอาจารย์ประจำและนักวิจัยประจำ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748713" cy="5400675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เกณฑ์การประเมิน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โดยการแปลง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จำนวนเงิน</a:t>
            </a:r>
            <a:r>
              <a:rPr lang="en-US" sz="28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ต่อจำนวนอาจารย์ประจำและนักวิจัยประจำเป็นคะแนนระหว่าง 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0 – 5 </a:t>
            </a:r>
            <a:endParaRPr lang="th-TH" sz="2800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1. เกณฑ์เฉพาะ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สถาบันกลุ่ม ข และ ค2 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จำแนกเป็น 3 กลุ่มสาขาวิชา</a:t>
            </a:r>
            <a:endParaRPr lang="th-TH" sz="2800" i="1" smtClean="0">
              <a:latin typeface="Angsana New" pitchFamily="18" charset="-34"/>
              <a:cs typeface="Angsana New" pitchFamily="18" charset="-34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b="1" i="1" u="sng" smtClean="0">
                <a:latin typeface="Angsana New" pitchFamily="18" charset="-34"/>
                <a:cs typeface="Angsana New" pitchFamily="18" charset="-34"/>
              </a:rPr>
              <a:t>1.1 กลุ่มสาขาวิชาวิทยาศาสตร์และเทคโนโลยี</a:t>
            </a:r>
            <a:endParaRPr lang="th-TH" b="1" u="sng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	จำนวนเงินสนับสนุน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งานวิจัย</a:t>
            </a:r>
            <a:r>
              <a:rPr lang="en-US" sz="28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หรืองานสร้างสรรค์จากภายในและภายนอกสถาบันที่กำหนดให้เป็นคะแนนเต็ม 5  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	=  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60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,000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บาทขึ้นไปต่อคน  </a:t>
            </a:r>
            <a:endParaRPr lang="th-TH" sz="2800" i="1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i="1" smtClean="0">
                <a:latin typeface="Angsana New" pitchFamily="18" charset="-34"/>
                <a:cs typeface="Angsana New" pitchFamily="18" charset="-34"/>
              </a:rPr>
              <a:t>	 </a:t>
            </a:r>
            <a:r>
              <a:rPr lang="th-TH" sz="2800" i="1" u="sng" smtClean="0">
                <a:latin typeface="Angsana New" pitchFamily="18" charset="-34"/>
                <a:cs typeface="Angsana New" pitchFamily="18" charset="-34"/>
              </a:rPr>
              <a:t>1.2  กลุ่มสาขาวิชาวิทยาศาสตร์สุขภาพ</a:t>
            </a:r>
            <a:r>
              <a:rPr lang="th-TH" sz="2800" u="sng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	จำนวนเงินสนับสนุนงานวิจัยหรืองานสร้างสรรค์จากภายในและภายนอกสถาบันที่ กำหนดให้เป็นคะแนนเต็ม 5  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	=  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50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,000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บาทขึ้นไปต่อคน</a:t>
            </a:r>
            <a:endParaRPr lang="th-TH" sz="2800" i="1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i="1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th-TH" sz="2800" i="1" u="sng" smtClean="0">
                <a:latin typeface="Angsana New" pitchFamily="18" charset="-34"/>
                <a:cs typeface="Angsana New" pitchFamily="18" charset="-34"/>
              </a:rPr>
              <a:t>1.3 กลุ่มสาขาวิชามนุษยศาสตร์และสังคมศาสตร์</a:t>
            </a:r>
            <a:endParaRPr lang="th-TH" sz="2800" u="sng" smtClean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	จำนวนเงินสนับสนุนงานวิจัยหรืองานสร้างสรรค์จากภายในและภายนอกสถาบันที่ กำหนดให้เป็นคะแนนเต็ม 5  	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=  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25</a:t>
            </a:r>
            <a:r>
              <a:rPr lang="en-US" sz="2800" smtClean="0">
                <a:latin typeface="Angsana New" pitchFamily="18" charset="-34"/>
                <a:cs typeface="Angsana New" pitchFamily="18" charset="-34"/>
              </a:rPr>
              <a:t>,000</a:t>
            </a:r>
            <a:r>
              <a:rPr lang="th-TH" sz="2800" smtClean="0">
                <a:latin typeface="Angsana New" pitchFamily="18" charset="-34"/>
                <a:cs typeface="Angsana New" pitchFamily="18" charset="-34"/>
              </a:rPr>
              <a:t> บาทขึ้นไปต่อคน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400" u="sng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หมายเหตุ</a:t>
            </a:r>
            <a:r>
              <a:rPr lang="th-TH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นับเงิน </a:t>
            </a:r>
            <a:r>
              <a:rPr lang="en-US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In cash  </a:t>
            </a:r>
            <a:r>
              <a:rPr lang="th-TH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และแบ่งสัดส่วนหากร่วมวิจัยระหว่างหน่วยงาน </a:t>
            </a:r>
            <a:r>
              <a:rPr lang="en-US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sz="240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นับได้ทั้งงานวิจัยเชิงวิชาการ วิจัยสถาบัน วิจัยการเรียนการสอน แต่เฉพาะงานของอาจารย์และนักวิจัย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15888"/>
            <a:ext cx="8569325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ตัวบ่งชี้ที่ </a:t>
            </a:r>
            <a:r>
              <a:rPr lang="en-US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LilyUPC" pitchFamily="34" charset="-34"/>
              </a:rPr>
              <a:t>4</a:t>
            </a:r>
            <a:r>
              <a:rPr lang="th-TH" sz="29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.3	เงินสนับสนุนงานวิจัยและงานสร้างสรรค์ต่อจำนวนอาจารย์ประจำและนักวิจัยประจำ(ต่อ)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435975" cy="49244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</a:rPr>
              <a:t>2. เกณฑ์ประเมินเฉพาะ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สถาบันกลุ่ม  ค</a:t>
            </a:r>
            <a:r>
              <a:rPr lang="en-US" sz="28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และ ง</a:t>
            </a:r>
            <a:r>
              <a:rPr lang="th-TH" sz="2400" smtClean="0">
                <a:solidFill>
                  <a:srgbClr val="FF0000"/>
                </a:solidFill>
              </a:rPr>
              <a:t>  </a:t>
            </a:r>
            <a:r>
              <a:rPr lang="th-TH" sz="2800" smtClean="0">
                <a:latin typeface="Angsana New" pitchFamily="18" charset="-34"/>
              </a:rPr>
              <a:t>จำแนกเป็น 3 กลุ่มสาขาวิชา</a:t>
            </a:r>
            <a:endParaRPr lang="th-TH" sz="2800" i="1" smtClean="0">
              <a:latin typeface="Angsana New" pitchFamily="18" charset="-34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000" b="1" i="1" u="sng" smtClean="0"/>
              <a:t>2.1 กลุ่มสาขาวิชาวิทยาศาสตร์และเทคโนโลยี</a:t>
            </a:r>
            <a:endParaRPr lang="th-TH" sz="2000" u="sng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</a:rPr>
              <a:t>	จำนวนเงินสนับสนุนงานวิจัยหรืองานสร้างสรรค์จากภายในและภายนอกสถาบันที่กำหนดให้เป็นคะแนนเต็ม 5 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	=  18</a:t>
            </a:r>
            <a:r>
              <a:rPr lang="th-TH" sz="2800" smtClean="0">
                <a:latin typeface="Angsana New" pitchFamily="18" charset="-34"/>
              </a:rPr>
              <a:t>0,000 บาทขึ้นไปต่อคน </a:t>
            </a:r>
            <a:r>
              <a:rPr lang="th-TH" sz="2400" smtClean="0"/>
              <a:t> </a:t>
            </a:r>
            <a:endParaRPr lang="th-TH" sz="2400" i="1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000" b="1" i="1" u="sng" smtClean="0">
                <a:latin typeface="Angsana New" pitchFamily="18" charset="-34"/>
              </a:rPr>
              <a:t>2.2 กลุ่มสาขาวิชาวิทยาศาสตร์สุขภาพ</a:t>
            </a:r>
            <a:endParaRPr lang="th-TH" sz="2000" u="sng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</a:rPr>
              <a:t>	จำนวนเงินสนับสนุนงานวิจัยหรืองานสร้างสรรค์จากภายในและภายนอกสถาบันที่กำหนดให้เป็นคะแนนเต็ม 5 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	=  15</a:t>
            </a:r>
            <a:r>
              <a:rPr lang="th-TH" sz="2800" smtClean="0">
                <a:latin typeface="Angsana New" pitchFamily="18" charset="-34"/>
              </a:rPr>
              <a:t>0,000 บาทขึ้นไปต่อคน </a:t>
            </a:r>
            <a:endParaRPr lang="th-TH" sz="2800" i="1" smtClean="0">
              <a:latin typeface="Angsana New" pitchFamily="18" charset="-34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000" b="1" i="1" u="sng" smtClean="0"/>
              <a:t>2.3 กลุ่มสาขาวิชามนุษยศาสตร์และสังคมศาสตร์</a:t>
            </a:r>
            <a:endParaRPr lang="th-TH" sz="2000" b="1" u="sng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800" smtClean="0">
                <a:latin typeface="Angsana New" pitchFamily="18" charset="-34"/>
              </a:rPr>
              <a:t>	จำนวนเงินสนับสนุนงานวิจัยหรืองานสร้างสรรค์จากภายในและภายนอกสถาบันที่ กำหนดให้เป็นคะแนนเต็ม 5  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	=  75</a:t>
            </a:r>
            <a:r>
              <a:rPr lang="th-TH" sz="2800" smtClean="0">
                <a:latin typeface="Angsana New" pitchFamily="18" charset="-34"/>
              </a:rPr>
              <a:t>,000 บาทขึ้นไปต่อคน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71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8229600" cy="9382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131763" indent="-131763" eaLnBrk="1" hangingPunct="1">
              <a:tabLst>
                <a:tab pos="131763" algn="l"/>
              </a:tabLst>
            </a:pP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๕. งานวิจัยหรืองานสร้างสรรค์ที่ได้รับการตีพิมพ์</a:t>
            </a:r>
            <a:b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หรือเผยแพร่</a:t>
            </a:r>
          </a:p>
        </p:txBody>
      </p:sp>
      <p:sp>
        <p:nvSpPr>
          <p:cNvPr id="72711" name="TextBox 1"/>
          <p:cNvSpPr txBox="1">
            <a:spLocks noChangeArrowheads="1"/>
          </p:cNvSpPr>
          <p:nvPr/>
        </p:nvSpPr>
        <p:spPr bwMode="auto">
          <a:xfrm>
            <a:off x="428625" y="1214438"/>
            <a:ext cx="795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กำหนดระดับคุณภาพบทความวิจัยที่ตีพิมพ์</a:t>
            </a:r>
            <a:endParaRPr lang="en-US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50" name="Group 30"/>
          <p:cNvGraphicFramePr>
            <a:graphicFrameLocks noGrp="1"/>
          </p:cNvGraphicFramePr>
          <p:nvPr/>
        </p:nvGraphicFramePr>
        <p:xfrm>
          <a:off x="214313" y="1785938"/>
          <a:ext cx="8821737" cy="3298825"/>
        </p:xfrm>
        <a:graphic>
          <a:graphicData uri="http://schemas.openxmlformats.org/drawingml/2006/table">
            <a:tbl>
              <a:tblPr/>
              <a:tblGrid>
                <a:gridCol w="1257300"/>
                <a:gridCol w="7564437"/>
              </a:tblGrid>
              <a:tr h="346075">
                <a:tc>
                  <a:txBody>
                    <a:bodyPr/>
                    <a:lstStyle/>
                    <a:p>
                      <a:pPr marL="0" marR="0" lvl="0" indent="-571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ระดับคุณภาพงานวิจัย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๐.๒๕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มีการตีพิมพ์ในรายงานสืบเนื่องจากการประชุมวิชาการระดับชาติ/ระดับนานาชาติ หรือมีการตีพิมพ์ในวารสารวิชาการที่ปรากฏในฐานข้อมูล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TCI </a:t>
                      </a:r>
                    </a:p>
                  </a:txBody>
                  <a:tcPr marL="15874" marR="158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๐.๕๐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-	</a:t>
                      </a: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มีการตีพิมพ์ในวารสารวิชาการระดับชาติที่มีชื่อปรากฏอยู่ในประกาศของ สมศ.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๐.๗๕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มีการตีพิมพ์ในวารสารวิชาการระดับนานาชาติที่มีชื่อปรากฏอยู่ในประกาศของ สมศ.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๑.๐๐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15874" marR="15874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มีการตีพิมพ์ในวารสารวิชาการระดับนานาชาติที่ปรากฏในฐานข้อมูลการจัดอันดับวารสาร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SJR (SCImago Journal Rank: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  <a:hlinkClick r:id="rId4"/>
                        </a:rPr>
                        <a:t>www.scimagojr.com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) </a:t>
                      </a: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ในปีล่าสุด ใน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subject category</a:t>
                      </a: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ที่ตีพิมพ์ หรือมีการตีพิมพ์ในวารสารวิชาการระดับนานาชาติที่ปรากฏในฐานข้อมูลสากล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ISI</a:t>
                      </a:r>
                      <a:r>
                        <a:rPr kumimoji="0" lang="th-TH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หรือ 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Scopus</a:t>
                      </a:r>
                    </a:p>
                  </a:txBody>
                  <a:tcPr marL="15874" marR="158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72732" name="TextBox 1"/>
          <p:cNvSpPr txBox="1">
            <a:spLocks noChangeArrowheads="1"/>
          </p:cNvSpPr>
          <p:nvPr/>
        </p:nvSpPr>
        <p:spPr bwMode="auto">
          <a:xfrm>
            <a:off x="614363" y="5857875"/>
            <a:ext cx="79581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- การส่งบทความเพื่อพิจารณาคัดเลือกให้นำเสนอในการประชุมวิชาการต้องส่งเป็นฉบับสมบูรณ์ (</a:t>
            </a:r>
            <a:r>
              <a:rPr lang="en-US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Full Paper</a:t>
            </a:r>
            <a:r>
              <a:rPr lang="th-TH" sz="1400">
                <a:solidFill>
                  <a:srgbClr val="1329FB"/>
                </a:solidFill>
                <a:latin typeface="Tahoma" pitchFamily="34" charset="0"/>
                <a:cs typeface="Tahoma" pitchFamily="34" charset="0"/>
              </a:rPr>
              <a:t>) และเมื่อได้รับการตอบรับและตีพิมพ์แล้ว การตีพิมพ์ต้องตีพิมพ์เป็นฉบับสมบูรณ์ซึ่งสามารถอยู่ในรูปแบบเอกสาร หรือสื่ออิเล็กทรอนิกส์ได้</a:t>
            </a:r>
            <a:endParaRPr lang="en-US" sz="1400">
              <a:solidFill>
                <a:srgbClr val="1329FB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733" name="TextBox 1"/>
          <p:cNvSpPr txBox="1">
            <a:spLocks noChangeArrowheads="1"/>
          </p:cNvSpPr>
          <p:nvPr/>
        </p:nvSpPr>
        <p:spPr bwMode="auto">
          <a:xfrm>
            <a:off x="542925" y="1149350"/>
            <a:ext cx="7958138" cy="479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กำหนดระดับคุณภาพบทความวิจัยที่ตีพิมพ์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1"/>
          <p:cNvSpPr txBox="1">
            <a:spLocks noChangeArrowheads="1"/>
          </p:cNvSpPr>
          <p:nvPr/>
        </p:nvSpPr>
        <p:spPr bwMode="auto">
          <a:xfrm>
            <a:off x="285750" y="571500"/>
            <a:ext cx="8643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กำหนดระดับคุณภาพงานสร้างสรรค์ที่เผยแพร่</a:t>
            </a:r>
            <a:endParaRPr lang="en-US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Group 35"/>
          <p:cNvGraphicFramePr>
            <a:graphicFrameLocks noGrp="1"/>
          </p:cNvGraphicFramePr>
          <p:nvPr/>
        </p:nvGraphicFramePr>
        <p:xfrm>
          <a:off x="500063" y="1335088"/>
          <a:ext cx="8072437" cy="1955800"/>
        </p:xfrm>
        <a:graphic>
          <a:graphicData uri="http://schemas.openxmlformats.org/drawingml/2006/table">
            <a:tbl>
              <a:tblPr/>
              <a:tblGrid>
                <a:gridCol w="1312862"/>
                <a:gridCol w="67595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ระดับคุณภาพการเผยแพร่*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AB3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๐.๑๒๕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งานสร้างสรรค์ที่ได้รับการเผยแพร่ในระดับสถาบันหรือจังหวัด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๐.๒๕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๐.๕๐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งานสร้างสรรค์ที่ได้รับการเผยแพร่ในระดับความร่วมมือระหว่างประเทศ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๐.๗๕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งานสร้างสรรค์ที่ได้รับการเผยแพร่ในระดับภูมิภาคอาเซียน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2E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5575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Calibri" pitchFamily="34" charset="0"/>
                          <a:cs typeface="Tahoma" pitchFamily="34" charset="0"/>
                        </a:rPr>
                        <a:t>๑.๐๐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Calibri" pitchFamily="34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Browallia New" pitchFamily="34" charset="-34"/>
                        <a:buChar char="-"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งานสร้างสรรค์ที่ได้รับการเผยแพร่ในระดับนานาชาติ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59070" marR="5907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5E5"/>
                    </a:solidFill>
                  </a:tcPr>
                </a:tc>
              </a:tr>
            </a:tbl>
          </a:graphicData>
        </a:graphic>
      </p:graphicFrame>
      <p:sp>
        <p:nvSpPr>
          <p:cNvPr id="73754" name="TextBox 3"/>
          <p:cNvSpPr txBox="1">
            <a:spLocks noChangeArrowheads="1"/>
          </p:cNvSpPr>
          <p:nvPr/>
        </p:nvSpPr>
        <p:spPr bwMode="auto">
          <a:xfrm>
            <a:off x="357188" y="3286125"/>
            <a:ext cx="8572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</a:t>
            </a: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*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องค์ประกอบของคณะกรรมการไม่น้อยกว่า ๓ คน และต้องมีบุคคลภายนอกสถานศึกษาร่วมพิจารณาด้วย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8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อาเซียน หมายถึง สมาคมประชาชาติแห่งเอเชียตะวันออกเฉียงใต้ (</a:t>
            </a:r>
            <a:r>
              <a:rPr lang="en-US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Association of South East Asian Nations) </a:t>
            </a: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มี  ๑๐ ประเทศ ได้แก่ บรูไน  กัมพูชา อินโดนีเซีย สปป.ลาว มาเลเซีย พม่า  ฟิลิปปินส์ สิงคโปร์ ไทย และเวียดนาม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การเผยแพร่ในระดับความร่วมมือระหว่างประเทศ เป็นโครงการเฉพาะระหว่างประเทศ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การเผยแพร่ในระดับภูมิภาคอาเซียน เป็นการเผยแพร่เฉพาะในกลุ่มอาเซียน  ๑๐ ประเทศ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(อย่างน้อย ๕ ประเทศ หมายถึงนับรวมตัวเองด้วย) และการให้คะแนนตามแหล่งเผยแพร่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ไม่จำเป็นต้องไปแสดงในต่างประเทศ</a:t>
            </a:r>
            <a:endParaRPr lang="en-US" sz="1600">
              <a:solidFill>
                <a:srgbClr val="00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16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การเผยแพร่ในระดับนานาชาติ เป็นการเผยแพร่ที่เปิดกว้างสำหรับทุกประเทศ (อย่างน้อย ๕ ประเทศที่ไม่ได้อยู่ในกลุ่มอาเซียน)</a:t>
            </a:r>
            <a:endParaRPr lang="th-TH" sz="16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h-TH" sz="16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h-TH" sz="1600">
              <a:solidFill>
                <a:schemeClr val="bg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73755" name="TextBox 1"/>
          <p:cNvSpPr txBox="1">
            <a:spLocks noChangeArrowheads="1"/>
          </p:cNvSpPr>
          <p:nvPr/>
        </p:nvSpPr>
        <p:spPr bwMode="auto">
          <a:xfrm>
            <a:off x="542925" y="358775"/>
            <a:ext cx="7958138" cy="479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  กำหนดระดับคุณภาพงานสร้างสรรค์ที่เผยแพร่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8950" y="2786063"/>
            <a:ext cx="8137525" cy="15843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โดยกำหนดร้อยละ เท่ากับ ๕ คะแนน จำแนกตามกลุ่มสาขาวิชา </a:t>
            </a:r>
            <a:endParaRPr 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759" name="TextBox 2"/>
          <p:cNvSpPr txBox="1">
            <a:spLocks noChangeArrowheads="1"/>
          </p:cNvSpPr>
          <p:nvPr/>
        </p:nvSpPr>
        <p:spPr bwMode="auto">
          <a:xfrm>
            <a:off x="971550" y="333375"/>
            <a:ext cx="72009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4000">
                <a:latin typeface="Browallia New" pitchFamily="34" charset="-34"/>
                <a:cs typeface="Browallia New" pitchFamily="34" charset="-34"/>
              </a:rPr>
              <a:t>วิธีการคำนวณ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6275" y="1017588"/>
          <a:ext cx="7777163" cy="1571625"/>
        </p:xfrm>
        <a:graphic>
          <a:graphicData uri="http://schemas.openxmlformats.org/drawingml/2006/table">
            <a:tbl>
              <a:tblPr/>
              <a:tblGrid>
                <a:gridCol w="6048375"/>
                <a:gridCol w="565150"/>
                <a:gridCol w="1163638"/>
              </a:tblGrid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ผลรวมถ่วงน้ำหนักของงานวิจัย</a:t>
                      </a:r>
                      <a:b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หรืองานสร้างสรรค์ที่ตีพิมพ์หรือเผยแพร่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จำนวนอาจารย์ประจำและนักวิจัยประจำทั้งหมด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632" name="Group 32"/>
          <p:cNvGraphicFramePr>
            <a:graphicFrameLocks noGrp="1"/>
          </p:cNvGraphicFramePr>
          <p:nvPr/>
        </p:nvGraphicFramePr>
        <p:xfrm>
          <a:off x="582613" y="4692650"/>
          <a:ext cx="7921625" cy="1708150"/>
        </p:xfrm>
        <a:graphic>
          <a:graphicData uri="http://schemas.openxmlformats.org/drawingml/2006/table">
            <a:tbl>
              <a:tblPr/>
              <a:tblGrid>
                <a:gridCol w="5400675"/>
                <a:gridCol w="252095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กลุ่มสาขาวิชา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วิทยาศาสตร์สุขภาพ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๒๐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วิทยาศาสตร์และเทคโนโลยี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๒๐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มนุษยศาสตร์และสังคมศาสตร์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15888"/>
            <a:ext cx="2879725" cy="9906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คำอธิบายเพิ่มเติม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785225" cy="3844925"/>
          </a:xfrm>
          <a:solidFill>
            <a:schemeClr val="bg2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2600" smtClean="0">
                <a:latin typeface="Angsana New" pitchFamily="18" charset="-34"/>
              </a:rPr>
              <a:t>         </a:t>
            </a:r>
            <a:r>
              <a:rPr lang="th-TH" sz="3300" smtClean="0">
                <a:latin typeface="Calibri" pitchFamily="34" charset="0"/>
              </a:rPr>
              <a:t>นักวิจัยประจำ หมายถึง ข้าราชการหรือพนักงาน หรือ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3300" smtClean="0">
                <a:latin typeface="Calibri" pitchFamily="34" charset="0"/>
              </a:rPr>
              <a:t>บุคลากรที่มีสัญญาจ้างกับสถาบันอุดมศึกษาทั้งปีการศึกษา ที่มี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3300" smtClean="0">
                <a:latin typeface="Calibri" pitchFamily="34" charset="0"/>
              </a:rPr>
              <a:t>ตำแหน่งเป็นเจ้าหน้าที่วิจัยหรือนักวิจัย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3300" smtClean="0">
                <a:latin typeface="Calibri" pitchFamily="34" charset="0"/>
              </a:rPr>
              <a:t>       หากชื่อตำแหน่งไม่เหมือนกัน   ให้พิจารณาจากหน้าที่ความ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3300" smtClean="0">
                <a:latin typeface="Calibri" pitchFamily="34" charset="0"/>
              </a:rPr>
              <a:t>รับผิดชอบและลักษณะงานที่ปฏิบัติตามแบบบรรยายลักษณะงาน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3300" smtClean="0">
                <a:latin typeface="Calibri" pitchFamily="34" charset="0"/>
              </a:rPr>
              <a:t>(</a:t>
            </a:r>
            <a:r>
              <a:rPr lang="en-US" sz="3300" smtClean="0">
                <a:latin typeface="Calibri" pitchFamily="34" charset="0"/>
                <a:cs typeface="Cordia New" pitchFamily="34" charset="-34"/>
              </a:rPr>
              <a:t>job description) </a:t>
            </a:r>
            <a:r>
              <a:rPr lang="th-TH" sz="3300" smtClean="0">
                <a:latin typeface="Calibri" pitchFamily="34" charset="0"/>
              </a:rPr>
              <a:t>ที่กำหนดให้ทำงานวิจัยเป็นหลัก </a:t>
            </a:r>
            <a:r>
              <a:rPr lang="en-US" sz="3300" smtClean="0">
                <a:latin typeface="Calibri" pitchFamily="34" charset="0"/>
                <a:cs typeface="Cordia New" pitchFamily="34" charset="-34"/>
              </a:rPr>
              <a:t> </a:t>
            </a:r>
            <a:endParaRPr lang="th-TH" sz="33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h-TH" sz="33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06" name="Title 1"/>
          <p:cNvSpPr>
            <a:spLocks noGrp="1"/>
          </p:cNvSpPr>
          <p:nvPr>
            <p:ph type="title"/>
          </p:nvPr>
        </p:nvSpPr>
        <p:spPr bwMode="auto">
          <a:xfrm>
            <a:off x="71438" y="142875"/>
            <a:ext cx="8229600" cy="563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๖. งานวิจัยหรืองานสร้างสรรค์ที่นำไปใช้ประโยชน์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1950" y="4305300"/>
            <a:ext cx="8424863" cy="18002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โดยกำหนดร้อยละ ๒๐ เท่ากับ ๕ คะแนน ทุกกลุ่มสาขาวิชา </a:t>
            </a:r>
            <a:endParaRPr lang="en-US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6808" name="TextBox 2"/>
          <p:cNvSpPr txBox="1">
            <a:spLocks noChangeArrowheads="1"/>
          </p:cNvSpPr>
          <p:nvPr/>
        </p:nvSpPr>
        <p:spPr bwMode="auto">
          <a:xfrm>
            <a:off x="971550" y="1125538"/>
            <a:ext cx="72009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650" y="1978025"/>
          <a:ext cx="7777163" cy="1876425"/>
        </p:xfrm>
        <a:graphic>
          <a:graphicData uri="http://schemas.openxmlformats.org/drawingml/2006/table">
            <a:tbl>
              <a:tblPr/>
              <a:tblGrid>
                <a:gridCol w="6048375"/>
                <a:gridCol w="565150"/>
                <a:gridCol w="1163638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ผลรวมของจำนวนงานวิจัยหรือ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งานสร้างสรรค์ที่นำไปใช้ประโยชน์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จำนวนอาจารย์ประจำและนักวิจัยประจำทั้งหมด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908050"/>
            <a:ext cx="860425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/>
              <a:t>2.7 ระบบและกลไกการพัฒนาสัมฤทธิผลการเรียนตามคุณลักษณะของบัณฑิต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/>
              <a:t>2.8 ระดับความสำเร็จของการเสริมสร้างคุณธรรมจริยธรรมที่จัดให้กับนักศึกษา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สมศ.๑ บัณฑิตปริญญาตรีที่ได้งานทำหรือประกอบอาชีพอิสระภายใน 1 ปี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สมศ.๒ คุณภาพของบัณฑิตปริญญาตรี  โท และเอก ตามกรอบมาตรฐานคุณวุฒิ 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          ระดับอุดมศึกษาแห่งชาติ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สมศ.๓ ผลงานของผู้สำเร็จการศึกษาระดับปริญญาโทที่ได้รับการตีพิมพ์หรือ  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          เผยแพร่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สมศ.๔ ผลงานของผู้สำเร็จการศึกษาระดับปริญญาเอกที่ได้รับการตีพิมพ์หรือ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          เผยแพร่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2800" smtClean="0">
                <a:solidFill>
                  <a:srgbClr val="FF0000"/>
                </a:solidFill>
              </a:rPr>
              <a:t>สมศ.๑๔  การพัฒนาคณาจารย์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7521575" cy="547687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600" cap="none" smtClean="0"/>
              <a:t>องค์ประกอบที่ 2 การผลิตบัณฑิต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7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7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830" name="Title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5635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๗. ผลงานวิชาการที่ได้รับการรับรองคุณภาพ</a:t>
            </a:r>
          </a:p>
        </p:txBody>
      </p:sp>
      <p:sp>
        <p:nvSpPr>
          <p:cNvPr id="77831" name="TextBox 3"/>
          <p:cNvSpPr txBox="1">
            <a:spLocks noChangeArrowheads="1"/>
          </p:cNvSpPr>
          <p:nvPr/>
        </p:nvSpPr>
        <p:spPr bwMode="auto">
          <a:xfrm>
            <a:off x="790575" y="1052513"/>
            <a:ext cx="7958138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กำหนดระดับคุณภาพผลงานวิชาการ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7673" name="Group 25"/>
          <p:cNvGraphicFramePr>
            <a:graphicFrameLocks noGrp="1"/>
          </p:cNvGraphicFramePr>
          <p:nvPr/>
        </p:nvGraphicFramePr>
        <p:xfrm>
          <a:off x="250825" y="1844675"/>
          <a:ext cx="8640763" cy="3390900"/>
        </p:xfrm>
        <a:graphic>
          <a:graphicData uri="http://schemas.openxmlformats.org/drawingml/2006/table">
            <a:tbl>
              <a:tblPr/>
              <a:tblGrid>
                <a:gridCol w="1295400"/>
                <a:gridCol w="7345363"/>
              </a:tblGrid>
              <a:tr h="287338">
                <a:tc>
                  <a:txBody>
                    <a:bodyPr/>
                    <a:lstStyle/>
                    <a:p>
                      <a:pPr marL="0" marR="0" lvl="0" indent="-69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ค่าน้ำหนัก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ระดับคุณภาพ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๐.๒๕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บทความวิชาการที่ได้รับการตีพิมพ์ในวารสารระดับชาติ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๐.๕๐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บทความวิชาการที่ได้รับการตีพิมพ์ในวารสารระดับนานาชาติ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๐.๗๕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ตำราหรือหนังสือที่มีการประเมินผ่านตามเกณฑ์โดยผู้ทรงคุณวุฒิ 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ที่สถานศึกษากำหนด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๑.๐๐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ตำราหรือหนังสือที่ใช้ในการขอผลงานทางวิชาการและผ่านการพิจารณาตามเกณฑ์การขอตำแหน่งทางวิชาการแล้ว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หรือ</a:t>
                      </a: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ตำราหรือหนังสือที่มีคุณภาพสูง มีผู้ทรงคุณวุฒิตรวจอ่านตามเกณฑ์การขอตำแหน่งทางวิชาการ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0850" y="3500438"/>
            <a:ext cx="8280400" cy="15716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โดยกำหนดร้อยละ ๑๐ เท่ากับ ๕ คะแนน ทุกกลุ่มสาขาวิชา 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8855" name="TextBox 2"/>
          <p:cNvSpPr txBox="1">
            <a:spLocks noChangeArrowheads="1"/>
          </p:cNvSpPr>
          <p:nvPr/>
        </p:nvSpPr>
        <p:spPr bwMode="auto">
          <a:xfrm>
            <a:off x="971550" y="333375"/>
            <a:ext cx="720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Tahoma" pitchFamily="34" charset="0"/>
                <a:cs typeface="Tahoma" pitchFamily="34" charset="0"/>
              </a:rPr>
              <a:t>วิธีการคำนวณ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1173163"/>
          <a:ext cx="7777163" cy="1612900"/>
        </p:xfrm>
        <a:graphic>
          <a:graphicData uri="http://schemas.openxmlformats.org/drawingml/2006/table">
            <a:tbl>
              <a:tblPr/>
              <a:tblGrid>
                <a:gridCol w="6048375"/>
                <a:gridCol w="565150"/>
                <a:gridCol w="1163638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ผลรวมถ่วงน้ำหนักของผลงานวิชาการ</a:t>
                      </a:r>
                      <a:b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ที่ได้รับรองคุณภาพ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จำนวนอาจารย์ประจำและนักวิจัยประจำทั้งหมด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3" marR="68583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44450"/>
            <a:ext cx="7521575" cy="5492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/>
              <a:t>องค์ประกอบที่ 5  การบริการทางวิชาการแก่สังคม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765175"/>
            <a:ext cx="8424862" cy="44878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4 ตัวบ่งชี้คือ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5.1 ระบบและกลไกการบริการทางวิชาการแก่สังคม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/>
              <a:t>5.2 กระบวนการบริการทางวิชาการให้เกิดประโยชน์ต่อสังคม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สมศ.๘ ผลการนำความรู้และประสบการณ์จากการให้บริการ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วิชาการมาใช้ในการพัฒนาการเรียนการสอนและ/หรือการ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วิจัย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สมศ.๙ ผลการเรียนรู้และเสริมสร้างความเข้มแข็งของชุมชนหรือ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          องค์กรภายนอก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4450"/>
            <a:ext cx="8570913" cy="10128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5.1 ระบบและกลไกการบริการทางวิชาการแก่สังคม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36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7920037" cy="4852988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มีระบบและกลไกการบริการทางวิชาการแก่สังคม และดำเนินการตามระบบที่กำหนด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มีการบูรณาการงานบริการทางวิชาการแก่สังคมกับการเรียนการสอน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มีการบูรณาการงานบริการทางวิชาการแก่สังคมกับการวิจัย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มีการประเมินผลความสำเร็จของ</a:t>
            </a:r>
            <a:r>
              <a:rPr lang="th-TH" sz="3000" smtClean="0">
                <a:solidFill>
                  <a:srgbClr val="FF3300"/>
                </a:solidFill>
                <a:latin typeface="Angsana New" pitchFamily="18" charset="-34"/>
              </a:rPr>
              <a:t>การบูรณาการ</a:t>
            </a:r>
            <a:r>
              <a:rPr lang="th-TH" sz="3000" smtClean="0">
                <a:latin typeface="Angsana New" pitchFamily="18" charset="-34"/>
              </a:rPr>
              <a:t>งานบริการทางวิชาการแก่สังคม</a:t>
            </a:r>
            <a:r>
              <a:rPr lang="th-TH" sz="3000" smtClean="0">
                <a:solidFill>
                  <a:srgbClr val="FF3300"/>
                </a:solidFill>
                <a:latin typeface="Angsana New" pitchFamily="18" charset="-34"/>
              </a:rPr>
              <a:t>กับการเรียนการสอน</a:t>
            </a:r>
            <a:r>
              <a:rPr lang="th-TH" sz="3000" smtClean="0">
                <a:latin typeface="Angsana New" pitchFamily="18" charset="-34"/>
              </a:rPr>
              <a:t>และ</a:t>
            </a:r>
            <a:r>
              <a:rPr lang="th-TH" sz="3000" smtClean="0">
                <a:solidFill>
                  <a:srgbClr val="FF3300"/>
                </a:solidFill>
                <a:latin typeface="Angsana New" pitchFamily="18" charset="-34"/>
              </a:rPr>
              <a:t>การวิจัย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นำผลการประเมินไปปรับปรุงการบูรณาการงานบริการทางวิชาการแก่สังคมกับการเรียนการสอนและการ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1947862"/>
        </p:xfrm>
        <a:graphic>
          <a:graphicData uri="http://schemas.openxmlformats.org/drawingml/2006/table">
            <a:tbl>
              <a:tblPr/>
              <a:tblGrid>
                <a:gridCol w="1527175"/>
                <a:gridCol w="1525587"/>
                <a:gridCol w="1527175"/>
                <a:gridCol w="1525588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496300" cy="10128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5.2 กระบวนการบริการวิชาการให้เกิดประโยชน์ต่อสังคม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36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291513" cy="50403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มีการสำรวจความต้องการของชุมชน หรือภาครัฐ หรือภาคเอกชน หรือหน่วยงานวิชาชีพ เพื่อประกอบการกำหนดทิศทางและการจัดทำแผนการบริการทางวิชาการตามจุดเน้นของสถาบัน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มีความร่วมมือด้านบริการทางวิชาการเพื่อการเรียนรู้และเสริมสร้างความเข้มแข็งของชุมชน หรือภาคเอกชน หรือภาครัฐ หรือหน่วยงานวิชาชีพ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มีการประเมินประโยชน์หรือผลกระทบของการให้บริการทางวิชาการต่อสังคม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มีการนำผลการประเมินในข้อ 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3 </a:t>
            </a:r>
            <a:r>
              <a:rPr lang="th-TH" sz="3000" smtClean="0">
                <a:latin typeface="Angsana New" pitchFamily="18" charset="-34"/>
              </a:rPr>
              <a:t>ไปพัฒนาระบบและกลไก หรือกิจกรรมการให้บริการทางวิชาการ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พัฒนาความรู้ที่ได้จากการให้บริการทางวิชาการและถ่ายทอดความรู้สู่บุคลากรภายในสถาบันและเผยแพร่สู่สาธารณ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1947862"/>
        </p:xfrm>
        <a:graphic>
          <a:graphicData uri="http://schemas.openxmlformats.org/drawingml/2006/table">
            <a:tbl>
              <a:tblPr/>
              <a:tblGrid>
                <a:gridCol w="1527175"/>
                <a:gridCol w="1525587"/>
                <a:gridCol w="1527175"/>
                <a:gridCol w="1525588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188913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4998" name="Title 1"/>
          <p:cNvSpPr>
            <a:spLocks noGrp="1"/>
          </p:cNvSpPr>
          <p:nvPr>
            <p:ph type="title"/>
          </p:nvPr>
        </p:nvSpPr>
        <p:spPr bwMode="auto">
          <a:xfrm>
            <a:off x="107950" y="-26988"/>
            <a:ext cx="8967788" cy="128587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131763" indent="-131763" eaLnBrk="1" hangingPunct="1">
              <a:tabLst>
                <a:tab pos="131763" algn="l"/>
              </a:tabLst>
            </a:pP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๘. ผลการนำความรู้และประสบการณ์จากการ</a:t>
            </a:r>
            <a:b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ให้บริการวิชาการ มาใช้ในการพัฒนา</a:t>
            </a:r>
            <a:b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การเรียนการสอนและ/หรือการวิจัย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539750" y="1700213"/>
            <a:ext cx="7200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วิว</a:t>
            </a:r>
            <a:r>
              <a:rPr lang="en-US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;</a:t>
            </a: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ธีการคำนวณ</a:t>
            </a:r>
          </a:p>
        </p:txBody>
      </p:sp>
      <p:graphicFrame>
        <p:nvGraphicFramePr>
          <p:cNvPr id="30738" name="Group 18"/>
          <p:cNvGraphicFramePr>
            <a:graphicFrameLocks noGrp="1"/>
          </p:cNvGraphicFramePr>
          <p:nvPr/>
        </p:nvGraphicFramePr>
        <p:xfrm>
          <a:off x="500063" y="2393950"/>
          <a:ext cx="8066087" cy="1828800"/>
        </p:xfrm>
        <a:graphic>
          <a:graphicData uri="http://schemas.openxmlformats.org/drawingml/2006/table">
            <a:tbl>
              <a:tblPr/>
              <a:tblGrid>
                <a:gridCol w="6273800"/>
                <a:gridCol w="584200"/>
                <a:gridCol w="1208087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จำนวนโครงการ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กิจกรรมบริการวิชาการ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ที่นำมาใช้ในการพัฒนาการเรียนการสอน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และการวิจัย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X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๑๐๐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จำนวนโครงการ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กิจกรรมบริการวิชาการ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ตามแผนที่สภาสถาบันอนุมัติ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1"/>
          <p:cNvSpPr/>
          <p:nvPr/>
        </p:nvSpPr>
        <p:spPr>
          <a:xfrm>
            <a:off x="428625" y="4572000"/>
            <a:ext cx="8280400" cy="15208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ใช้บัญญัติไตรยางศ์เทียบ โดยกำหนดร้อยละ ๓๐ เท่ากับ ๕ คะแนน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5011" name="TextBox 1"/>
          <p:cNvSpPr txBox="1">
            <a:spLocks noChangeArrowheads="1"/>
          </p:cNvSpPr>
          <p:nvPr/>
        </p:nvSpPr>
        <p:spPr bwMode="auto">
          <a:xfrm>
            <a:off x="2085975" y="1654175"/>
            <a:ext cx="5222875" cy="479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latin typeface="Tahoma" pitchFamily="34" charset="0"/>
                <a:cs typeface="Tahoma" pitchFamily="34" charset="0"/>
              </a:rPr>
              <a:t>           วิธีการคำนวณ</a:t>
            </a:r>
            <a:endParaRPr lang="en-US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188913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022" name="Title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8229600" cy="1209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๙. ผลการเรียนรู้และเสริมสร้างความเข้มแข็ง  </a:t>
            </a:r>
            <a:b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 sz="32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 ของชุมชนหรือองค์กรภายนอก</a:t>
            </a:r>
          </a:p>
        </p:txBody>
      </p:sp>
      <p:sp>
        <p:nvSpPr>
          <p:cNvPr id="86023" name="TextBox 1"/>
          <p:cNvSpPr txBox="1">
            <a:spLocks noChangeArrowheads="1"/>
          </p:cNvSpPr>
          <p:nvPr/>
        </p:nvSpPr>
        <p:spPr bwMode="auto">
          <a:xfrm>
            <a:off x="395288" y="1700213"/>
            <a:ext cx="7743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ประเด็นการพิจารณา</a:t>
            </a:r>
            <a:endParaRPr lang="en-US" sz="32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950" y="1341438"/>
            <a:ext cx="8858250" cy="48244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thaiNumPeriod"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มีการดำเนินงานตามวงจรคุณภาพ (</a:t>
            </a:r>
            <a:r>
              <a:rPr lang="en-US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PDCA</a:t>
            </a: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โดยการมีส่วนร่วมของชุมชนหรือองค์กร</a:t>
            </a:r>
            <a:endParaRPr lang="en-US" sz="23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บรรลุเป้าหมายตามแผนประจำปีไม่ต่ำกว่าร้อยละ ๘๐ </a:t>
            </a:r>
            <a:endParaRPr lang="en-US" sz="23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ชุมชนหรือองค์กรมีผู้นำหรือสมาชิกที่มีการเรียนรู้และดำเนิน    กิจกรรมอย่างต่อเนื่อง</a:t>
            </a:r>
            <a:endParaRPr lang="en-US" sz="23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๔. ชุมชนหรือองค์กรสร้างกลไกที่มีการพัฒนาตนเอง โดยคง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อัตลักษณ์ของคนในชุมชนและเอกลักษณ์ของท้องถิ่นอย่าง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ต่อเนื่องหรือยั่งยืน</a:t>
            </a:r>
            <a:endParaRPr lang="en-US" sz="23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๕. มีผลกระทบที่เกิดประโยชน์สร้างคุณค่าต่อสังคม หรือชุมชน/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3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องค์กรมีความเข้มแข็ง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7046" name="TextBox 3"/>
          <p:cNvSpPr txBox="1">
            <a:spLocks noChangeArrowheads="1"/>
          </p:cNvSpPr>
          <p:nvPr/>
        </p:nvSpPr>
        <p:spPr bwMode="auto">
          <a:xfrm>
            <a:off x="971550" y="333375"/>
            <a:ext cx="7199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600"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60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1125538"/>
          <a:ext cx="8496300" cy="1512887"/>
        </p:xfrm>
        <a:graphic>
          <a:graphicData uri="http://schemas.openxmlformats.org/drawingml/2006/table">
            <a:tbl>
              <a:tblPr/>
              <a:tblGrid>
                <a:gridCol w="1628775"/>
                <a:gridCol w="1833563"/>
                <a:gridCol w="1681162"/>
                <a:gridCol w="1833563"/>
                <a:gridCol w="151923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 ข้อ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642938" y="2852738"/>
            <a:ext cx="7929562" cy="14319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๑. “ต่อเนื่อง” หมายถึง มีการดำเนินงานตั้งแต่ ๒ ปีขึ้นไป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“ยั่งยืน” หมายถึง มีการดำเนินงานตั้งแต่ ๕ ปีขึ้นไป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“ชุมชน/องค์กร เข้มแข็ง” หมายถึง สามารถพึ่งพา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ตนเองได้</a:t>
            </a:r>
          </a:p>
        </p:txBody>
      </p:sp>
      <p:sp>
        <p:nvSpPr>
          <p:cNvPr id="87068" name="Text Box 25"/>
          <p:cNvSpPr txBox="1">
            <a:spLocks noChangeArrowheads="1"/>
          </p:cNvSpPr>
          <p:nvPr/>
        </p:nvSpPr>
        <p:spPr bwMode="auto">
          <a:xfrm>
            <a:off x="214313" y="4508500"/>
            <a:ext cx="8678862" cy="1908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000" u="sng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z="20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>
                <a:latin typeface="Tahoma" pitchFamily="34" charset="0"/>
                <a:cs typeface="Tahoma" pitchFamily="34" charset="0"/>
              </a:rPr>
              <a:t>สำหรับสถานศึกษาระดับอุดมศึกษาที่ได้รับการประเมินปี ๒๕๕๕ เป็นต้นไป สามารถใช้โครงการ/กิจกรรมใหม่ที่ปรากฏอยู่ในแผนระยะยาว โดยได้รับการอนุมัติจากสภาสถาบันเป็นโครงการ/กิจกรรมที่ต่อเนื่องในอนาคตและจะยั่งยืน เข้มแข็ง สามารถพึ่งพาตนเองได้ โดย สมศ. จะพิจารณาให้คะแนนล่วงหน้า</a:t>
            </a:r>
          </a:p>
          <a:p>
            <a:pPr algn="thaiDist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7920037" cy="90805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4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ตัวบ่งชี้ที่ 2.1 ระบบและกลไกการพัฒนาและบริหารหลักสูตร</a:t>
            </a:r>
            <a:r>
              <a:rPr lang="en-US" sz="34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FreesiaUPC" pitchFamily="34" charset="-34"/>
              </a:rPr>
              <a:t> </a:t>
            </a:r>
            <a:endParaRPr lang="th-TH" sz="3400" b="1" cap="none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73238"/>
            <a:ext cx="8785225" cy="316865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700" smtClean="0">
                <a:latin typeface="Angsana New" pitchFamily="18" charset="-34"/>
              </a:rPr>
              <a:t>มีระบบและกลไกการเปิดหลักสูตรใหม่และปรับปรุงหลักสูตรตามแนวทางปฏิบัติที่กำหนดโดยคณะกรรมการการอุดมศึกษา และดำเนินการตามระบบที่กำหนด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700" smtClean="0">
                <a:latin typeface="Angsana New" pitchFamily="18" charset="-34"/>
              </a:rPr>
              <a:t>มีระบบและกลไกการปิดหลักสูตรตามแนวทางปฏิบัติที่กำหนดโดยคณะกรรมการการอุดมศึกษา และดำเนินการตามระบบที่กำหนด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87338"/>
            <a:ext cx="7926388" cy="54927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/>
              <a:t>องค์ประกอบที่ 6  การทำนุบำรุงศิลปะและวัฒนธรรม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7926388" cy="26638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3 ตัวบ่งชี้คือ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6.1 ระบบและกลไกการทำนุบำรุงศิลปะและวัฒนธรรม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สมศ.๑๐ การส่งเสริมและสนับสนุนด้านศิลปะและวัฒนธรรม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สมศ.๑๑ การพัฒนาสุนทรียภาพในมิติทางศิลปะและวัฒนธรรม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250825" y="5634038"/>
            <a:ext cx="8569325" cy="7064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838200" indent="-8382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7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***เป็นศิลปะและวัฒนธรรมไทยเท่านั้น  ในตัวบ่งชี้</a:t>
            </a:r>
            <a:r>
              <a:rPr lang="th-TH" sz="2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สกอ.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 </a:t>
            </a:r>
            <a:r>
              <a:rPr lang="th-TH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ที่ 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6.1 </a:t>
            </a:r>
            <a:r>
              <a:rPr lang="th-TH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และ</a:t>
            </a:r>
            <a:r>
              <a:rPr lang="en-US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 </a:t>
            </a:r>
            <a:r>
              <a:rPr lang="th-TH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สมศ. ๑๐  </a:t>
            </a:r>
          </a:p>
          <a:p>
            <a:pPr eaLnBrk="1" hangingPunct="1">
              <a:lnSpc>
                <a:spcPct val="7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    เนื่องจากเป็นสถาบันอุดมศึกษาในประเทศไทย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5388"/>
            <a:ext cx="8496300" cy="38893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มีระบบและกลไกการทำนุบำรุงศิลปะและวัฒนธรรม  และดำเนินการตามระบบที่กำหนด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มีการบูรณาการงานด้านทำนุบำรุงศิลปะและวัฒนธรรมกับการจัดการเรียนการสอนและกิจกรรมนักศึกษา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มีการเผยแพร่กิจกรรมหรือการบริการด้านทำนุบำรุงศิลปะและวัฒนธรรมต่อสาธารณชน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598488" y="211138"/>
            <a:ext cx="8229600" cy="7064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838200" indent="-8382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32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LilyUPC" pitchFamily="34" charset="-34"/>
              </a:rPr>
              <a:t>ตัวบ่งชี้ที่ 6.1 ระบบและกลไกการทำนุบำรุงศิลปะและวัฒนธรรม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15888"/>
            <a:ext cx="8785225" cy="7064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838200" indent="-838200"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6.1 ระบบและกลไกการทำนุบำรุงศิลปะและวัฒนธรรม (ต่อ)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981075"/>
            <a:ext cx="8893175" cy="4824413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มีการประเมินผลความสำเร็จของการบูรณาการงานด้าน</a:t>
            </a:r>
          </a:p>
          <a:p>
            <a:pPr marL="609600" indent="-609600" eaLnBrk="1" hangingPunct="1">
              <a:buClr>
                <a:schemeClr val="tx1"/>
              </a:buClr>
              <a:buFont typeface="Arial" pitchFamily="34" charset="0"/>
              <a:buNone/>
            </a:pPr>
            <a:r>
              <a:rPr lang="th-TH" sz="3600" smtClean="0">
                <a:latin typeface="Angsana New" pitchFamily="18" charset="-34"/>
              </a:rPr>
              <a:t>      ทำนุบำรุงศิลปะและวัฒนธรรมกับการจัดการเรียนการสอน</a:t>
            </a:r>
          </a:p>
          <a:p>
            <a:pPr marL="609600" indent="-609600" eaLnBrk="1" hangingPunct="1">
              <a:buClr>
                <a:schemeClr val="tx1"/>
              </a:buClr>
              <a:buFont typeface="Arial" pitchFamily="34" charset="0"/>
              <a:buNone/>
            </a:pPr>
            <a:r>
              <a:rPr lang="th-TH" sz="3600" smtClean="0">
                <a:latin typeface="Angsana New" pitchFamily="18" charset="-34"/>
              </a:rPr>
              <a:t>      และกิจกรรมนักศึกษา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นำผลการประเมินไปปรับปรุงการบูรณาการงานด้านทำนุบำรุงศิลปะและวัฒนธรรมกับการจัดการเรียนการสอนและกิจกรรมนักศึกษา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600" smtClean="0">
                <a:latin typeface="Angsana New" pitchFamily="18" charset="-34"/>
              </a:rPr>
              <a:t>มีการกำหนดหรือสร้างมาตรฐานคุณภาพด้านศิลปะและวัฒนธรรมและมีผลงานเป็นที่ยอมรับในระดับชาติ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57368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04137" cy="2052637"/>
        </p:xfrm>
        <a:graphic>
          <a:graphicData uri="http://schemas.openxmlformats.org/drawingml/2006/table">
            <a:tbl>
              <a:tblPr/>
              <a:tblGrid>
                <a:gridCol w="1539875"/>
                <a:gridCol w="1541462"/>
                <a:gridCol w="1541463"/>
                <a:gridCol w="1539875"/>
                <a:gridCol w="1541462"/>
              </a:tblGrid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หรือ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188913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66" name="TextBox 1"/>
          <p:cNvSpPr txBox="1">
            <a:spLocks noChangeArrowheads="1"/>
          </p:cNvSpPr>
          <p:nvPr/>
        </p:nvSpPr>
        <p:spPr bwMode="auto">
          <a:xfrm>
            <a:off x="971550" y="1476375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ประเด็นการพิจารณา</a:t>
            </a:r>
            <a:endParaRPr lang="en-US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0825" y="1412875"/>
            <a:ext cx="8713788" cy="25923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๑. มีการดำเนินงานตามวงจรคุณภาพ (</a:t>
            </a: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PDCA</a:t>
            </a: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บรรลุเป้าหมายตามแผนประจำปีไม่ต่ำกว่าร้อยละ ๘๐ 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มีการดำเนินงานสม่ำเสมออย่างต่อเนื่อง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๔. เกิดประโยชน์และสร้างคุณค่าต่อชุมชนภายใน/ภายนอก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๕. ได้รับการยกย่องระดับชาติและ/หรือนานาชาติ</a:t>
            </a:r>
          </a:p>
        </p:txBody>
      </p:sp>
      <p:sp>
        <p:nvSpPr>
          <p:cNvPr id="92168" name="TextBox 3"/>
          <p:cNvSpPr txBox="1">
            <a:spLocks noChangeArrowheads="1"/>
          </p:cNvSpPr>
          <p:nvPr/>
        </p:nvSpPr>
        <p:spPr bwMode="auto">
          <a:xfrm>
            <a:off x="949325" y="4005263"/>
            <a:ext cx="7199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4724400"/>
          <a:ext cx="8496300" cy="1557338"/>
        </p:xfrm>
        <a:graphic>
          <a:graphicData uri="http://schemas.openxmlformats.org/drawingml/2006/table">
            <a:tbl>
              <a:tblPr/>
              <a:tblGrid>
                <a:gridCol w="1628775"/>
                <a:gridCol w="1833563"/>
                <a:gridCol w="1681162"/>
                <a:gridCol w="1833563"/>
                <a:gridCol w="1519237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๑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๒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๓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๔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๕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ปฏิบัติได้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๑ ข้อ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ปฏิบัติได้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๒ ข้อ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ปฏิบัติได้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๓ ข้อ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ปฏิบัติได้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๔ ข้อ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ปฏิบัติได้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ea typeface="Times New Roman" pitchFamily="18" charset="0"/>
                          <a:cs typeface="Browallia New" pitchFamily="34" charset="-34"/>
                        </a:rPr>
                        <a:t>๕ ข้อ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ea typeface="Times New Roman" pitchFamily="18" charset="0"/>
                        <a:cs typeface="Browallia New" pitchFamily="34" charset="-34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189" name="Title 1"/>
          <p:cNvSpPr txBox="1">
            <a:spLocks/>
          </p:cNvSpPr>
          <p:nvPr/>
        </p:nvSpPr>
        <p:spPr bwMode="auto">
          <a:xfrm>
            <a:off x="179388" y="234950"/>
            <a:ext cx="87852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๑๐. การส่งเสริมและสนับสนุนด้านศิลปะและ </a:t>
            </a:r>
            <a:br>
              <a:rPr lang="th-TH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lang="th-TH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   วัฒนธรรม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190" name="TextBox 1"/>
          <p:cNvSpPr txBox="1">
            <a:spLocks noChangeArrowheads="1"/>
          </p:cNvSpPr>
          <p:nvPr/>
        </p:nvSpPr>
        <p:spPr bwMode="auto">
          <a:xfrm>
            <a:off x="971550" y="976313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ประเด็นการพิจารณา</a:t>
            </a:r>
            <a:endParaRPr lang="en-US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7650" y="981075"/>
            <a:ext cx="8572500" cy="35274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๑. การมีส่วนร่วมของบุคลากรในสถาบันที่ก่อให้เกิดวัฒนธรรมที่ดี</a:t>
            </a:r>
            <a:endParaRPr lang="en-US" sz="2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สิ่งแวดล้อมและความปลอดภัยของอาคารสถานที่ สะอาด ถูกสุขลักษณะ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และตกแต่งอย่างมีความสุนทรีย์</a:t>
            </a:r>
            <a:endParaRPr lang="en-US" sz="2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ปรับแต่งและรักษาภูมิทัศน์ให้สวยงาม สอดคล้องกับธรรมชาติ และ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เป็นมิตรกับสิ่งแวดล้อม</a:t>
            </a:r>
            <a:endParaRPr lang="en-US" sz="2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๔. การจัดให้มีพื้นที่และกิจกรรมทางวัฒนธรรมที่เอื้อและส่งเสริมให้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นักศึกษาและบุคลากรมีส่วนร่วมอย่างสม่ำเสมอ</a:t>
            </a:r>
            <a:endParaRPr lang="en-US" sz="21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๕. ระดับความพึงพอใจของบุคลากรและนักศึกษาไม่ต่ำกว่า ๓.๕๑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จากคะแนนเต็ม ๕</a:t>
            </a:r>
          </a:p>
        </p:txBody>
      </p:sp>
      <p:sp>
        <p:nvSpPr>
          <p:cNvPr id="93192" name="TextBox 3"/>
          <p:cNvSpPr txBox="1">
            <a:spLocks noChangeArrowheads="1"/>
          </p:cNvSpPr>
          <p:nvPr/>
        </p:nvSpPr>
        <p:spPr bwMode="auto">
          <a:xfrm>
            <a:off x="971550" y="4508500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50" y="5157788"/>
          <a:ext cx="8572500" cy="1295400"/>
        </p:xfrm>
        <a:graphic>
          <a:graphicData uri="http://schemas.openxmlformats.org/drawingml/2006/table">
            <a:tbl>
              <a:tblPr/>
              <a:tblGrid>
                <a:gridCol w="1643063"/>
                <a:gridCol w="1851025"/>
                <a:gridCol w="1695450"/>
                <a:gridCol w="1849437"/>
                <a:gridCol w="15335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CD9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๑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๒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๓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๔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ปฏิบัติได้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</a:tabLst>
                      </a:pPr>
                      <a:r>
                        <a:rPr kumimoji="0" lang="th-T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๕ ข้อ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3213" name="Title 1"/>
          <p:cNvSpPr txBox="1">
            <a:spLocks/>
          </p:cNvSpPr>
          <p:nvPr/>
        </p:nvSpPr>
        <p:spPr bwMode="auto">
          <a:xfrm>
            <a:off x="142875" y="214313"/>
            <a:ext cx="9144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240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๑๑. การพัฒนาสุนทรียภาพในมิติทางศิลปะและวัฒนธรรม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15888"/>
            <a:ext cx="8020050" cy="582612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cap="none" smtClean="0"/>
              <a:t>องค์ประกอบที่ 7  การบริหารและการจัดการ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981075"/>
            <a:ext cx="7948612" cy="417671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6 ตัวบ่งชี้คือ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7.1 ภาวะผู้นำของสภาสถาบันและผู้บริหารทุกระดับของสถาบัน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7.2 การพัฒนาสถาบันสู่สถาบันการเรียนรู้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7.3 ระบบสารสนเทศเพื่อการบริหารและการตัดสินใจ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7.4 ระบบบริหารความเสี่ยง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สมศ.๑๒ การปฏิบัติตามบทบาทหน้าที่ของสภาสถาบัน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>
                <a:solidFill>
                  <a:srgbClr val="FF0000"/>
                </a:solidFill>
              </a:rPr>
              <a:t>สมศ.๑๓ การปฏิบัติตามบทบาทหน้าที่ของผู้บริหารสถาบัน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th-TH" sz="3200" smtClean="0"/>
          </a:p>
          <a:p>
            <a:pPr eaLnBrk="1" hangingPunct="1">
              <a:buFont typeface="Arial" pitchFamily="34" charset="0"/>
              <a:buNone/>
              <a:defRPr/>
            </a:pPr>
            <a:endParaRPr lang="th-TH" sz="320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-26988"/>
            <a:ext cx="8713788" cy="990601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838200" indent="-838200"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7.1 ภาวะผู้นำของสภาสถาบันและผู้บริหารทุกระดับของสถาบัน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569325" cy="47847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สภาสถาบันปฏิบัติหน้าที่ตามที่กฎหมายกำหนดครบถ้วนและมีการประเมินตนเองตามหลักเกณฑ์ที่กำหนดล่วงหน้า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ผู้บริหารมีวิสัยทัศน์ กำหนดทิศทางการดำเนินงาน และสามารถถ่ายทอดไปยังบุคลากรทุกระดับ มีความสามารถในการวางแผนกลยุทธ์ มีการนำข้อมูลสารสนเทศเป็นฐานในการปฏิบัติงานและพัฒนาสถาบัน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600" smtClean="0">
                <a:latin typeface="Angsana New" pitchFamily="18" charset="-34"/>
              </a:rPr>
              <a:t>ผู้บริหารมีการกำกับ ติดตามและประเมินผลการดำเนินงานตามที่มอบหมาย รวมทั้งสามารถสื่อสารแผนและผลการดำเนินงานของสถาบันไปยังบุคลากรในสถาบัน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44450"/>
            <a:ext cx="8964612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ตัวบ่งชี้ที่ 7.1 ภาวะผู้นำของสภาสถาบันและผู้บริหารทุกระดับของสถาบัน (ต่อ)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569325" cy="4495800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200" smtClean="0">
                <a:latin typeface="Angsana New" pitchFamily="18" charset="-34"/>
              </a:rPr>
              <a:t>ผู้บริหารสนับสนุนให้บุคลากรในสถาบันมีส่วนร่วมในการบริหารจัดการ ให้อำนาจในการตัดสินใจแก่บุคลากรตามความเหมาะสม</a:t>
            </a:r>
            <a:endParaRPr lang="en-US" sz="3200" smtClean="0">
              <a:latin typeface="Angsana New" pitchFamily="18" charset="-34"/>
              <a:cs typeface="FreesiaUPC" pitchFamily="34" charset="-34"/>
            </a:endParaRP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200" smtClean="0">
                <a:latin typeface="Angsana New" pitchFamily="18" charset="-34"/>
              </a:rPr>
              <a:t>ผู้บริหารถ่ายทอดความรู้และส่งเสริมพัฒนาผู้ร่วมงาน เพื่อให้สามารถทำงานบรรลุวัตถุประสงค์ของสถาบันเต็มตามศักยภาพ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200" smtClean="0">
                <a:latin typeface="Angsana New" pitchFamily="18" charset="-34"/>
              </a:rPr>
              <a:t>ผู้บริหารบริหารงานด้วยหลักธรรมาภิบาล โดยคำนึงถึงประโยชน์ของสถาบันและผู้มีส่วนได้ส่วนเสีย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 startAt="4"/>
            </a:pPr>
            <a:r>
              <a:rPr lang="th-TH" sz="3200" smtClean="0">
                <a:latin typeface="Angsana New" pitchFamily="18" charset="-34"/>
              </a:rPr>
              <a:t>สภาสถาบันประเมินผลการบริหารงานของสถาบันและผู้บริหารนำผลการประเมินไปปรับปรุงการบริหารงานอย่างเป็นรูปธรร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60440" name="Group 24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775575" cy="2074862"/>
        </p:xfrm>
        <a:graphic>
          <a:graphicData uri="http://schemas.openxmlformats.org/drawingml/2006/table">
            <a:tbl>
              <a:tblPr/>
              <a:tblGrid>
                <a:gridCol w="1554162"/>
                <a:gridCol w="1555750"/>
                <a:gridCol w="1555750"/>
                <a:gridCol w="1554163"/>
                <a:gridCol w="155575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หรือ 3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หรือ 5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7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88913"/>
            <a:ext cx="8569325" cy="90805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sz="33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ตัวบ่งชี้ที่ 2.1 ระบบและกลไกการพัฒนาและบริหารหลักสูตร (ต่อ)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5900"/>
            <a:ext cx="8785225" cy="4895850"/>
          </a:xfrm>
          <a:solidFill>
            <a:schemeClr val="bg2"/>
          </a:solidFill>
          <a:ln>
            <a:solidFill>
              <a:schemeClr val="accent5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3.     ทุกหลักสูตรมีการดำเนินงานให้เป็นไปตามเกณฑ์มาตรฐานหลักสูตรระดับอุดมศึกษา และ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  <a:hlinkClick r:id="rId3" action="ppaction://hlinkfile"/>
              </a:rPr>
              <a:t>กรอบมาตรฐานคุณวุฒิระดับอุดมศึกษาแห่งชาติ  </a:t>
            </a:r>
            <a:r>
              <a:rPr lang="th-TH" sz="2800" smtClean="0">
                <a:latin typeface="Angsana New" pitchFamily="18" charset="-34"/>
              </a:rPr>
              <a:t>(การดำเนินงานตามกรอบมาตรฐานคุณวุฒิระดับอุดมศึกษาแห่งชาติ หมายถึง ต้องมีการประเมินผลตาม “ตัวบ่งชี้ผลการดำเนินงานตามประกาศมาตรฐานคุณวุฒิสาขา/สาขาวิชา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 </a:t>
            </a:r>
            <a:r>
              <a:rPr lang="th-TH" sz="2800" smtClean="0"/>
              <a:t>เพื่อการประกันคุณภาพหลักสูตรและการเรียนการสอน</a:t>
            </a:r>
            <a:r>
              <a:rPr lang="en-US" sz="2800" smtClean="0">
                <a:latin typeface="Angsana New" pitchFamily="18" charset="-34"/>
                <a:cs typeface="FreesiaUPC" pitchFamily="34" charset="-34"/>
              </a:rPr>
              <a:t>”</a:t>
            </a:r>
            <a:r>
              <a:rPr lang="th-TH" sz="2800" smtClean="0">
                <a:latin typeface="Angsana New" pitchFamily="18" charset="-34"/>
              </a:rPr>
              <a:t> กรณีที่หลักสูตรใดยังไม่มีประกาศมาตรฐานคุณวุฒิสาขาหรือสาขาวิชา ให้ประเมินตามตัวบ่งชี้กลางที่กำหนดในภาคผนวก ก)  สำหรับหลักสูตรสาขาวิชาชีพต้องได้รับการรับรองหลักสูตรจากสภาหรือองค์กรวิชาชีพที่เกี่ยวข้องด้วย </a:t>
            </a:r>
            <a:r>
              <a:rPr lang="th-TH" sz="2800" smtClean="0">
                <a:solidFill>
                  <a:srgbClr val="FF3300"/>
                </a:solidFill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2800" smtClean="0">
                <a:latin typeface="Angsana New" pitchFamily="18" charset="-34"/>
              </a:rPr>
              <a:t>	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(หมายเหตุ</a:t>
            </a:r>
            <a:r>
              <a:rPr lang="en-US" sz="28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: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สำหรับเกณฑ์มาตรฐานที่ 3 หลักสูตรเก่าหรือหลักสูตรปรับปรุงก่อนปีการศึกษา </a:t>
            </a:r>
            <a:r>
              <a:rPr lang="en-US" sz="28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2555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 ให้ยึดตามเกณฑ์มาตรฐานหลักสูตรระดับอุดมศึกษา พ.ศ.</a:t>
            </a:r>
            <a:r>
              <a:rPr lang="en-US" sz="28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 2548 </a:t>
            </a:r>
            <a:r>
              <a:rPr lang="th-TH" sz="2800" smtClean="0">
                <a:solidFill>
                  <a:srgbClr val="FF0000"/>
                </a:solidFill>
                <a:latin typeface="Angsana New" pitchFamily="18" charset="-34"/>
              </a:rPr>
              <a:t>แทนกรอบมาตรฐานคุณวุฒิระดับอุดมศึกษาแห่งชาติ</a:t>
            </a:r>
            <a:r>
              <a:rPr lang="en-US" sz="2800" smtClean="0">
                <a:solidFill>
                  <a:srgbClr val="FF0000"/>
                </a:solidFill>
                <a:latin typeface="Angsana New" pitchFamily="18" charset="-34"/>
                <a:cs typeface="FreesiaUPC" pitchFamily="34" charset="-34"/>
              </a:rPr>
              <a:t>)</a:t>
            </a:r>
            <a:endParaRPr lang="th-TH" sz="2800" smtClean="0">
              <a:solidFill>
                <a:srgbClr val="FF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4450"/>
            <a:ext cx="8229600" cy="70643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7.2 การพัฒนาสถาบันสู่สถาบันเรียนรู้</a:t>
            </a:r>
            <a:r>
              <a:rPr lang="en-US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40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785225" cy="60928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กำหนดประเด็นความรู้และเป้าหมายของการจัดการความรู้ที่สอดคล้องกับแผนกลยุทธ์ของสถาบันอย่างน้อยครอบคลุมพันธกิจด้านการผลิตบัณฑิตและด้านการวิจัย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กำหนดบุคลากรกลุ่มเป้าหมายที่จะพัฒนาความรู้และทักษะด้านการผลิตบัณฑิตและด้านการวิจัยอย่างชัดเจนตามประเด็นความรู้ที่กำหนดในข้อ 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1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มีการแบ่งปันและแลกเปลี่ยนเรียนรู้จากความรู้ ทักษะของผู้มีประสบการณ์ตรง (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Tacit Knowledge</a:t>
            </a:r>
            <a:r>
              <a:rPr lang="th-TH" sz="2800" smtClean="0">
                <a:latin typeface="Angsana New" pitchFamily="18" charset="-34"/>
              </a:rPr>
              <a:t>) เพื่อค้นหาแนวปฏิบัติที่ดีตามประเด็นความรู้ที่กำหนดในข้อ 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1</a:t>
            </a:r>
            <a:r>
              <a:rPr lang="th-TH" sz="2800" smtClean="0">
                <a:latin typeface="Angsana New" pitchFamily="18" charset="-34"/>
              </a:rPr>
              <a:t> และเผยแพร่ไปสู่บุคลากรกลุ่มเป้าหมายที่กำหนด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มีการรวบรวมความรู้ตามประเด็นความรู้ที่กำหนดในข้อ 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1</a:t>
            </a:r>
            <a:r>
              <a:rPr lang="th-TH" sz="2800" smtClean="0">
                <a:latin typeface="Angsana New" pitchFamily="18" charset="-34"/>
              </a:rPr>
              <a:t> ทั้งที่มีอยู่ในตัวบุคคลและแหล่งเรียนรู้อื่นๆ ที่เป็นแนวปฏิบัติที่ดีมาพัฒนาและจัดเก็บอย่างเป็นระบบโดยเผยแพร่ออกมาเป็นลายลักษณ์อักษร (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Explicit Knowledge</a:t>
            </a:r>
            <a:r>
              <a:rPr lang="th-TH" sz="2800" smtClean="0">
                <a:latin typeface="Angsana New" pitchFamily="18" charset="-34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800" smtClean="0">
                <a:latin typeface="Angsana New" pitchFamily="18" charset="-34"/>
              </a:rPr>
              <a:t>มีการนำความรู้ที่ได้จากการจัดการความรู้ในปีการศึกษาปัจจุบันหรือปีการศึกษาที่ผ่านมา ที่เป็นลายลักษณ์อักษร (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Explicit Knowledge</a:t>
            </a:r>
            <a:r>
              <a:rPr lang="th-TH" sz="2800" smtClean="0">
                <a:latin typeface="Angsana New" pitchFamily="18" charset="-34"/>
              </a:rPr>
              <a:t>) และจากความรู้ ทักษะของผู้มีประสบการณ์ตรง (</a:t>
            </a:r>
            <a:r>
              <a:rPr lang="en-US" sz="2800" smtClean="0">
                <a:latin typeface="Angsana New" pitchFamily="18" charset="-34"/>
                <a:cs typeface="Cordia New" pitchFamily="34" charset="-34"/>
              </a:rPr>
              <a:t>Tacit Knowledge) </a:t>
            </a:r>
            <a:r>
              <a:rPr lang="th-TH" sz="2800" smtClean="0">
                <a:latin typeface="Angsana New" pitchFamily="18" charset="-34"/>
              </a:rPr>
              <a:t>ที่เป็นแนวปฏิบัติที่ดีมาปรับใช้ในการปฏิบัติงานจริง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1947862"/>
        </p:xfrm>
        <a:graphic>
          <a:graphicData uri="http://schemas.openxmlformats.org/drawingml/2006/table">
            <a:tbl>
              <a:tblPr/>
              <a:tblGrid>
                <a:gridCol w="1527175"/>
                <a:gridCol w="1525587"/>
                <a:gridCol w="1527175"/>
                <a:gridCol w="1525588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188913"/>
            <a:ext cx="8964612" cy="86518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7.3 ระบบสารสนเทศเพื่อการบริหารและการตัดสินใจ</a:t>
            </a:r>
            <a:r>
              <a:rPr lang="en-US" sz="36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36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80400" cy="4608512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มีแผน</a:t>
            </a:r>
            <a:r>
              <a:rPr lang="th-TH" sz="3000" smtClean="0">
                <a:solidFill>
                  <a:srgbClr val="FF3300"/>
                </a:solidFill>
                <a:latin typeface="Angsana New" pitchFamily="18" charset="-34"/>
              </a:rPr>
              <a:t>ระบบสารสนเทศ</a:t>
            </a:r>
            <a:r>
              <a:rPr lang="en-US" sz="3000" smtClean="0">
                <a:latin typeface="Angsana New" pitchFamily="18" charset="-34"/>
                <a:cs typeface="FreesiaUPC" pitchFamily="34" charset="-34"/>
              </a:rPr>
              <a:t> (Information System Plan)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มีระบบสารสนเทศเพื่อการบริหารและการตัดสินใจตามพันธกิจของสถาบัน โดยอย่างน้อยต้องครอบคลุมการจัดการเรียนการสอน การวิจัย การบริหารจัดการ และการเงิน และสามารถนำไปใช้ในการดำเนินงานประกันคุณภาพ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มีการประเมินความพึงพอใจของผู้ใช้ระบบสารสนเทศ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มีการนำผลการประเมินความพึงพอใจของผู้ใช้ระบบสารสนเทศมาปรับปรุงระบบสารสนเทศ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3000" smtClean="0">
                <a:latin typeface="Angsana New" pitchFamily="18" charset="-34"/>
              </a:rPr>
              <a:t>มีการส่งข้อมูลผ่านระบบเครือข่ายของหน่วยงานภายนอกที่เกี่ยวข้องตามที่กำหนด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76250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632700" cy="1947862"/>
        </p:xfrm>
        <a:graphic>
          <a:graphicData uri="http://schemas.openxmlformats.org/drawingml/2006/table">
            <a:tbl>
              <a:tblPr/>
              <a:tblGrid>
                <a:gridCol w="1527175"/>
                <a:gridCol w="1525587"/>
                <a:gridCol w="1527175"/>
                <a:gridCol w="1525588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4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-14288"/>
            <a:ext cx="8229600" cy="70643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7.4 ระบบบริหารความเสี่ยง</a:t>
            </a:r>
            <a:r>
              <a:rPr lang="en-US" sz="40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</a:t>
            </a:r>
            <a:endParaRPr lang="th-TH" sz="4000" b="1" cap="none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5175"/>
            <a:ext cx="8507412" cy="540067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400" smtClean="0">
                <a:latin typeface="Angsana New" pitchFamily="18" charset="-34"/>
              </a:rPr>
              <a:t>มีการแต่งตั้งคณะกรรมการหรือคณะทำงานบริหารความเสี่ยง โดยมีผู้บริหารระดับสูงและตัวแทนที่รับผิดชอบพันธกิจหลักของสถาบันร่วมเป็นคณะกรรมการหรือคณะทำงาน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th-TH" sz="2400" smtClean="0">
                <a:latin typeface="Angsana New" pitchFamily="18" charset="-34"/>
              </a:rPr>
              <a:t>มีการวิเคราะห์และระบุความเสี่ยง และปัจจัยที่ก่อให้เกิดความเสี่ยงอย่างน้อย </a:t>
            </a:r>
            <a:r>
              <a:rPr lang="en-US" sz="2400" smtClean="0">
                <a:latin typeface="Angsana New" pitchFamily="18" charset="-34"/>
                <a:cs typeface="FreesiaUPC" pitchFamily="34" charset="-34"/>
              </a:rPr>
              <a:t>3 </a:t>
            </a:r>
            <a:r>
              <a:rPr lang="th-TH" sz="2400" smtClean="0">
                <a:latin typeface="Angsana New" pitchFamily="18" charset="-34"/>
              </a:rPr>
              <a:t>ด้าน ตามบริบทของสถาบัน </a:t>
            </a:r>
            <a:r>
              <a:rPr lang="th-TH" sz="2400" smtClean="0">
                <a:solidFill>
                  <a:srgbClr val="FF3300"/>
                </a:solidFill>
                <a:latin typeface="Angsana New" pitchFamily="18" charset="-34"/>
              </a:rPr>
              <a:t>ตัวอย่าง เช่น</a:t>
            </a:r>
            <a:r>
              <a:rPr lang="th-TH" sz="2400" smtClean="0">
                <a:latin typeface="Angsana New" pitchFamily="18" charset="-34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400" smtClean="0">
                <a:latin typeface="Angsana New" pitchFamily="18" charset="-34"/>
              </a:rPr>
              <a:t>              </a:t>
            </a: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- ความเสี่ยงด้านทรัพยากร (การเงิน งบประมาณ ระบบเทคโนโลยีสารสนเทศ อาคารสถานที่)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              - ความเสี่ยงด้านยุทธศาสตร์  หรือกลยุทธ์ของสถาบัน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              - ความเสี่ยงด้านนโยบาย กฎหมาย ระเบียบ ข้อบังคับ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              - ความเสี่ยงด้านการปฏิบัติงาน เช่น ความเสี่ยงของกระบวนการบริหารหลักสูตร การบริหารงานวิจัย  ระบบงาน  ระบบประกันคุณภาพ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400" smtClean="0">
                <a:solidFill>
                  <a:schemeClr val="hlink"/>
                </a:solidFill>
                <a:latin typeface="Angsana New" pitchFamily="18" charset="-34"/>
              </a:rPr>
              <a:t>	  </a:t>
            </a: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- ความเสี่ยงด้านบุคลากรและความเสี่ยงด้านธรรมาภิบาล โดยเฉพาะจรรยาบรรณของอาจารย์และบุคลากร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h-TH" sz="2400" smtClean="0">
                <a:solidFill>
                  <a:srgbClr val="FF0000"/>
                </a:solidFill>
                <a:latin typeface="Angsana New" pitchFamily="18" charset="-34"/>
              </a:rPr>
              <a:t>              - ความเสี่ยงจากเหตุการณ์ภายนอก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4450"/>
            <a:ext cx="815340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3200" b="1" cap="none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ตัวบ่งชี้ที่ 7.4 ระบบบริหารความเสี่ยง (ต่อ)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29600" cy="4822825"/>
          </a:xfrm>
          <a:solidFill>
            <a:schemeClr val="bg2"/>
          </a:solidFill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th-TH" sz="3600" smtClean="0">
                <a:latin typeface="Angsana New" pitchFamily="18" charset="-34"/>
              </a:rPr>
              <a:t>มีการประเมินโอกาสและผลกระทบของความเสี่ยงและจัดลำดับความเสี่ยงที่ได้จากการวิเคราะห์ในข้อ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2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th-TH" sz="3600" smtClean="0">
                <a:latin typeface="Angsana New" pitchFamily="18" charset="-34"/>
              </a:rPr>
              <a:t>มีการจัดทำแผนบริหารความเสี่ยงที่มีระดับความเสี่ยงสูง และดำเนินการตามแผน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th-TH" sz="3600" smtClean="0">
                <a:latin typeface="Angsana New" pitchFamily="18" charset="-34"/>
              </a:rPr>
              <a:t>มีการติดตาม และประเมินผลการดำเนินงานตามแผน และรายงานต่อสภาสถาบันเพื่อพิจารณาอย่างน้อยปีละ </a:t>
            </a:r>
            <a:r>
              <a:rPr lang="en-US" sz="3600" smtClean="0">
                <a:latin typeface="Angsana New" pitchFamily="18" charset="-34"/>
                <a:cs typeface="FreesiaUPC" pitchFamily="34" charset="-34"/>
              </a:rPr>
              <a:t>1 </a:t>
            </a:r>
            <a:r>
              <a:rPr lang="th-TH" sz="3600" smtClean="0">
                <a:latin typeface="Angsana New" pitchFamily="18" charset="-34"/>
              </a:rPr>
              <a:t>ครั้ง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eriod" startAt="3"/>
            </a:pPr>
            <a:r>
              <a:rPr lang="th-TH" sz="3600" smtClean="0">
                <a:latin typeface="Angsana New" pitchFamily="18" charset="-34"/>
              </a:rPr>
              <a:t>มีการนำผลการประเมิน และข้อเสนอแนะจากสภาสถาบันไปใช้ในการปรับแผนหรือวิเคราะห์ความเสี่ยงในรอบปีถัดไป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8913"/>
            <a:ext cx="7559675" cy="74295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th-TH" sz="4000" b="1" cap="none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เกณฑ์การประเมิน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650" y="1196975"/>
          <a:ext cx="7632700" cy="1947863"/>
        </p:xfrm>
        <a:graphic>
          <a:graphicData uri="http://schemas.openxmlformats.org/drawingml/2006/table">
            <a:tbl>
              <a:tblPr/>
              <a:tblGrid>
                <a:gridCol w="1527175"/>
                <a:gridCol w="1525588"/>
                <a:gridCol w="1527175"/>
                <a:gridCol w="1525587"/>
                <a:gridCol w="15271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คะแนน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1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2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3 หรือ 4 ข้อ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5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FreesiaUPC" pitchFamily="34" charset="-34"/>
                        </a:rPr>
                        <a:t>มีการดำเนินการ 6 ข้อ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sp>
        <p:nvSpPr>
          <p:cNvPr id="104471" name="Title 1"/>
          <p:cNvSpPr txBox="1">
            <a:spLocks/>
          </p:cNvSpPr>
          <p:nvPr/>
        </p:nvSpPr>
        <p:spPr bwMode="auto">
          <a:xfrm>
            <a:off x="611188" y="3644900"/>
            <a:ext cx="7921625" cy="20875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400">
                <a:solidFill>
                  <a:srgbClr val="FF0000"/>
                </a:solidFill>
                <a:latin typeface="Tw Cen MT" pitchFamily="34" charset="0"/>
                <a:cs typeface="FreesiaUPC" pitchFamily="34" charset="-34"/>
              </a:rPr>
              <a:t>หมายเหตุ </a:t>
            </a:r>
            <a:r>
              <a:rPr lang="en-US" sz="2400">
                <a:solidFill>
                  <a:srgbClr val="FF0000"/>
                </a:solidFill>
                <a:latin typeface="Tw Cen MT" pitchFamily="34" charset="0"/>
              </a:rPr>
              <a:t>:</a:t>
            </a:r>
            <a:r>
              <a:rPr lang="th-TH" sz="2400">
                <a:solidFill>
                  <a:srgbClr val="FF0000"/>
                </a:solidFill>
                <a:latin typeface="Tw Cen MT" pitchFamily="34" charset="0"/>
                <a:cs typeface="FreesiaUPC" pitchFamily="34" charset="-34"/>
              </a:rPr>
              <a:t> คะแนนการประเมินจะเท่ากับ 0 หากพบว่าเกิดเหตุการณ์ร้ายแรงขึ้นภายในสถาบันในรอบปีการประเมิน ที่ส่งผลกระทบต่อชีวิตและความปลอดภัยของนักศึกษา คณาจารย์ บุคลากร หรือต่อชื่อเสียง ภาพลักษณ์ หรือต่อความมั่นคงทางการเงินของสถาบัน </a:t>
            </a:r>
            <a:r>
              <a:rPr lang="th-TH" sz="2400" u="sng">
                <a:solidFill>
                  <a:srgbClr val="FF0000"/>
                </a:solidFill>
                <a:latin typeface="Tw Cen MT" pitchFamily="34" charset="0"/>
                <a:cs typeface="FreesiaUPC" pitchFamily="34" charset="-34"/>
              </a:rPr>
              <a:t>อันเนื่องมาจากความบกพร่องของสถาบันในการควบคุม หรือจัดการกับความเสี่ยง หรือปัจจัยเสี่ยงที่ไม่มีประสิทธิภาพเพียงพอ โดยมีหลักฐานประกอบที่ชัดเจน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9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478" name="Title 1"/>
          <p:cNvSpPr>
            <a:spLocks noGrp="1"/>
          </p:cNvSpPr>
          <p:nvPr>
            <p:ph type="title"/>
          </p:nvPr>
        </p:nvSpPr>
        <p:spPr bwMode="auto">
          <a:xfrm>
            <a:off x="142875" y="142875"/>
            <a:ext cx="8229600" cy="563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๑๒. การปฏิบัติตามบทบาทหน้าที่ของสภาสถาบัน</a:t>
            </a:r>
          </a:p>
        </p:txBody>
      </p:sp>
      <p:sp>
        <p:nvSpPr>
          <p:cNvPr id="105479" name="TextBox 3"/>
          <p:cNvSpPr txBox="1">
            <a:spLocks noChangeArrowheads="1"/>
          </p:cNvSpPr>
          <p:nvPr/>
        </p:nvSpPr>
        <p:spPr bwMode="auto">
          <a:xfrm>
            <a:off x="1006475" y="1052513"/>
            <a:ext cx="7199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3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 sz="32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5750" y="1557338"/>
            <a:ext cx="8713788" cy="12906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ใช้ค่าคะแนนผลการประเมินผลการดำเนินงาน</a:t>
            </a:r>
            <a:b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ของสภาสถาบัน (คะแนนเต็ม ๕)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0825" y="2924175"/>
            <a:ext cx="8713788" cy="3365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ที่ครอบคลุม ๕ ประเด็น ดังต่อไปนี้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thaiNumPeriod"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สภาสถาบันทำพันธกิจครบถ้วนตามภาระหน้าที่ที่กำหนดใน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พระราชบัญญัติของสถานศึกษา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๒.  สภาสถาบันกำหนดยุทธศาสตร์ ทิศทาง กำกับนโยบาย ข้อบังคับ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ระเบียบ 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๓.  สภาสถาบันทำตามกฎระเบียบข้อบังคับของต้นสังกัด และหน่วยงานที่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เกี่ยวข้อง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๔.  สภาสถาบันกำกับ ติดตาม การดำเนินงานของผู้บริหารสถานศึกษา</a:t>
            </a:r>
            <a:endParaRPr lang="en-US" sz="20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0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๕.  สภาสถาบันดำเนินงานโดยใช้หลักธรรมาภิบาล ครบทั้ง ๑๐ ประเด็น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240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9096" name="Text Box 7"/>
          <p:cNvSpPr txBox="1">
            <a:spLocks noChangeArrowheads="1"/>
          </p:cNvSpPr>
          <p:nvPr/>
        </p:nvSpPr>
        <p:spPr bwMode="auto">
          <a:xfrm>
            <a:off x="1509713" y="6334125"/>
            <a:ext cx="6192837" cy="4794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u="sng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ระดับคณะไม่ประเมิน</a:t>
            </a: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7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001000" y="0"/>
            <a:ext cx="1000125" cy="8826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th-TH" sz="70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502" name="Title 1"/>
          <p:cNvSpPr>
            <a:spLocks noGrp="1"/>
          </p:cNvSpPr>
          <p:nvPr>
            <p:ph type="title"/>
          </p:nvPr>
        </p:nvSpPr>
        <p:spPr bwMode="auto">
          <a:xfrm>
            <a:off x="214313" y="142875"/>
            <a:ext cx="9144000" cy="5635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sz="2600" cap="none" smtClean="0">
                <a:solidFill>
                  <a:srgbClr val="FFFF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๑๓. การปฏิบัติตามบทบาทหน้าที่ของผู้บริหารสถาบัน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6375" y="1773238"/>
            <a:ext cx="8713788" cy="12271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ใช้ค่าคะแนนการประเมินผลผู้บริหารโดยคณะกรรมการ</a:t>
            </a:r>
            <a:b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ที่สภาสถาบันแต่งตั้ง (คะแนนเต็ม ๕)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504" name="TextBox 4"/>
          <p:cNvSpPr txBox="1">
            <a:spLocks noChangeArrowheads="1"/>
          </p:cNvSpPr>
          <p:nvPr/>
        </p:nvSpPr>
        <p:spPr bwMode="auto">
          <a:xfrm>
            <a:off x="990600" y="1196975"/>
            <a:ext cx="7199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เกณฑ์การให้คะแนน</a:t>
            </a:r>
            <a:endParaRPr lang="en-US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9" name="Text Box 6"/>
          <p:cNvSpPr txBox="1">
            <a:spLocks noChangeArrowheads="1"/>
          </p:cNvSpPr>
          <p:nvPr/>
        </p:nvSpPr>
        <p:spPr bwMode="auto">
          <a:xfrm>
            <a:off x="323850" y="3429000"/>
            <a:ext cx="8596313" cy="25479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/>
            </a:solidFill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u="sng" smtClean="0">
                <a:solidFill>
                  <a:srgbClr val="FFCC00"/>
                </a:solidFill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latin typeface="Tahoma" pitchFamily="34" charset="0"/>
                <a:cs typeface="Tahoma" pitchFamily="34" charset="0"/>
              </a:rPr>
              <a:t> ระดับสถาบัน ผู้บริหาร หมายถึง อธิการบดี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latin typeface="Tahoma" pitchFamily="34" charset="0"/>
                <a:cs typeface="Tahoma" pitchFamily="34" charset="0"/>
              </a:rPr>
              <a:t> ระดับคณะ    ผู้บริหาร หมายถึง คณบดีหรือผู้บริหารของ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latin typeface="Tahoma" pitchFamily="34" charset="0"/>
                <a:cs typeface="Tahoma" pitchFamily="34" charset="0"/>
              </a:rPr>
              <a:t>                     หน่วยงานที่เทียบเท่าคณะที่มีการจัดการเรียน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h-TH" sz="2400" smtClean="0">
                <a:latin typeface="Tahoma" pitchFamily="34" charset="0"/>
                <a:cs typeface="Tahoma" pitchFamily="34" charset="0"/>
              </a:rPr>
              <a:t>                     การสอน</a:t>
            </a:r>
            <a:endParaRPr lang="en-US" sz="2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333375"/>
            <a:ext cx="8020050" cy="581025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h-TH" cap="none" smtClean="0"/>
              <a:t>องค์ประกอบที่ 8  การเงินและงบประมาณ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7948612" cy="324008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ตัวบ่งชี้ จำนวน 1 ตัวบ่งชี้คือ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th-TH" sz="3200" smtClean="0"/>
              <a:t>8.1 ระบบและกลไกการเงินและงบประมาณ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2784</TotalTime>
  <Words>10353</Words>
  <Application>Microsoft Office PowerPoint</Application>
  <PresentationFormat>นำเสนอทางหน้าจอ (4:3)</PresentationFormat>
  <Paragraphs>1217</Paragraphs>
  <Slides>122</Slides>
  <Notes>102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15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122</vt:i4>
      </vt:variant>
    </vt:vector>
  </HeadingPairs>
  <TitlesOfParts>
    <vt:vector size="138" baseType="lpstr">
      <vt:lpstr>Angsana New</vt:lpstr>
      <vt:lpstr>Arial</vt:lpstr>
      <vt:lpstr>Franklin Gothic Medium</vt:lpstr>
      <vt:lpstr>LilyUPC</vt:lpstr>
      <vt:lpstr>Franklin Gothic Book</vt:lpstr>
      <vt:lpstr>Cordia New</vt:lpstr>
      <vt:lpstr>Wingdings</vt:lpstr>
      <vt:lpstr>Calibri</vt:lpstr>
      <vt:lpstr>Times New Roman</vt:lpstr>
      <vt:lpstr>FreesiaUPC</vt:lpstr>
      <vt:lpstr>Tw Cen MT</vt:lpstr>
      <vt:lpstr>Browallia New</vt:lpstr>
      <vt:lpstr>Wingdings 2</vt:lpstr>
      <vt:lpstr>Tahoma</vt:lpstr>
      <vt:lpstr>AngsanaUPC</vt:lpstr>
      <vt:lpstr>Angles</vt:lpstr>
      <vt:lpstr>ตัวบ่งชี้และเกณฑ์การประเมิน         คุณภาพการศึกษาภายใน พ.ศ. 2553 </vt:lpstr>
      <vt:lpstr>องค์ประกอบที่ 1 ปรัชญา  ปณิธาน วัตถุประสงค์ และแผนดำเนินการ</vt:lpstr>
      <vt:lpstr>ตัวบ่งชี้ที่ 1.1 กระบวนการพัฒนาแผน</vt:lpstr>
      <vt:lpstr>ตัวบ่งชี้ที่ 1.1 กระบวนการพัฒนาแผน (ต่อ)</vt:lpstr>
      <vt:lpstr>เกณฑ์การประเมิน</vt:lpstr>
      <vt:lpstr>องค์ประกอบที่ 2 การผลิตบัณฑิต</vt:lpstr>
      <vt:lpstr>องค์ประกอบที่ 2 การผลิตบัณฑิต</vt:lpstr>
      <vt:lpstr>ตัวบ่งชี้ที่ 2.1 ระบบและกลไกการพัฒนาและบริหารหลักสูตร </vt:lpstr>
      <vt:lpstr>ตัวบ่งชี้ที่ 2.1 ระบบและกลไกการพัฒนาและบริหารหลักสูตร (ต่อ)</vt:lpstr>
      <vt:lpstr>เกณฑ์มาตรฐานข้อที่ 3  “...มีการดำเนินงานให้เป็นไปตามเกณฑ์   มาตรฐานหลักสูตรและกรอบมาตรฐานคุณวุฒิระดับอุดมศึกษาแห่งชาติ ....” (การดำเนินงานตามกรอบมาตรฐานคุณวุฒิระดับอุดมศึกษา หมายถึง ต้องมีการประเมินผลตาม “ตัวบ่งชี้ผลการดำเนินงานตามประกาศมาตรฐานคุณวุฒิสาขาหรือสาขาวิชา เพื่อการประกันคุณภาพหลักสูตรและการเรียนการสอน”)   KPI  เหล่านี้จะปรากฏในหลักสูตรทุกหลักสูตรที่เป็นไปตามกรอบมาตรฐานคุณวุฒิระดับอุดมศึกษาแห่งชาติ พ.ศ.2552</vt:lpstr>
      <vt:lpstr>ตัวบ่งชี้ที่ 2.1 ระบบและกลไกการพัฒนาและบริหารหลักสูตร (ต่อ)</vt:lpstr>
      <vt:lpstr>ตัวบ่งชี้ที่ 2.1 ระบบและกลไกการพัฒนาและบริหารหลักสูตร (ต่อ)</vt:lpstr>
      <vt:lpstr>คำอธิบายเพิ่มเติม</vt:lpstr>
      <vt:lpstr>เกณฑ์การประเมิน</vt:lpstr>
      <vt:lpstr>ตัวบ่งชี้ที่  2.2  อาจารย์ประจำที่มีคุณวุฒิปริญญาเอก</vt:lpstr>
      <vt:lpstr>ตัวบ่งชี้ที่  2.2 อาจารย์ประจำที่มีคุณวุฒิปริญญาเอก(ต่อ)</vt:lpstr>
      <vt:lpstr>ตัวบ่งชี้ที่ 2.3 อาจารย์ประจำที่ดำรงตำแหน่งทางวิชาการ</vt:lpstr>
      <vt:lpstr>ตัวบ่งชี้ที่ 2.3 อาจารย์ประจำที่ดำรงตำแหน่งทางวิชาการ(ต่อ)</vt:lpstr>
      <vt:lpstr>ตัวบ่งชี้ที่ 2.3 อาจารย์ประจำที่ดำรงตำแหน่งทางวิชาการ(ต่อ)</vt:lpstr>
      <vt:lpstr>         คำอธิบายเพิ่มเติม         </vt:lpstr>
      <vt:lpstr>ตัวบ่งชี้ที่ 2.4 ระบบการพัฒนาคณาจารย์และบุคลากรสนับสนุน</vt:lpstr>
      <vt:lpstr>ตัวบ่งชี้ที่ 2.4 ระบบการพัฒนาคณาจารย์และบุคลากรสนับสนุน (ต่อ)</vt:lpstr>
      <vt:lpstr>เกณฑ์การประเมิน</vt:lpstr>
      <vt:lpstr>ตัวบ่งชี้ที่ 2.5  ห้องสมุด อุปกรณ์การศึกษา และสภาพแวดล้อมการเรียนรู้</vt:lpstr>
      <vt:lpstr>ตัวบ่งชี้ที่ 2.5 ห้องสมุด อุปกรณ์การศึกษา และสภาพแวดล้อมการเรียนรู้ (ต่อ)</vt:lpstr>
      <vt:lpstr>เกณฑ์การประเมิน</vt:lpstr>
      <vt:lpstr>ตัวบ่งชี้ที่ 2.6 ระบบและกลไกการจัดการเรียนการสอน</vt:lpstr>
      <vt:lpstr>ตัวบ่งชี้ที่ 2.6 ระบบและกลไกการจัดการเรียนการสอน (ต่อ)</vt:lpstr>
      <vt:lpstr>คำอธิบายเพิ่มเติม         </vt:lpstr>
      <vt:lpstr>คำอธิบายเพิ่มเติม         </vt:lpstr>
      <vt:lpstr>เกณฑ์การประเมิน</vt:lpstr>
      <vt:lpstr>ตัวบ่งชี้ที่ 2.7  ระบบและกลไกพัฒนาสัมฤทธิผลการเรียน                    ตามคุณลักษณะของบัณฑิต</vt:lpstr>
      <vt:lpstr>ตัวบ่งชี้ที่ 2.7 ระบบและกลไกพัฒนาสัมฤทธิผลการเรียนตามคุณลักษณะของบัณฑิต (ต่อ)</vt:lpstr>
      <vt:lpstr>คำอธิบายเพิ่มเติม         </vt:lpstr>
      <vt:lpstr>เกณฑ์การประเมิน</vt:lpstr>
      <vt:lpstr>ตัวบ่งชี้ที่ 2.8    ระดับความสำเร็จของการเสริมสร้างคุณธรรมจริยธรรมที่จัดให้กับนักศึกษา</vt:lpstr>
      <vt:lpstr>เกณฑ์การประเมิน</vt:lpstr>
      <vt:lpstr>๑. บัณฑิตปริญญาตรีที่ได้งานทำหรือประกอบอาชีพอิสระ     ภายใน ๑ ปี</vt:lpstr>
      <vt:lpstr>๒. คุณภาพของบัณฑิตปริญญาตรี โทและเอก      ตามกรอบมาตรฐานคุณวุฒิระดับอุดมศึกษาแห่งชาติ</vt:lpstr>
      <vt:lpstr>๓. ผลงานของผู้สำเร็จการศึกษาระดับปริญญาโท    ที่ได้รับการตีพิมพ์หรือเผยแพร่ </vt:lpstr>
      <vt:lpstr>ภาพนิ่ง 41</vt:lpstr>
      <vt:lpstr>ภาพนิ่ง 42</vt:lpstr>
      <vt:lpstr>๔. ผลงานของผู้สำเร็จการศึกษาระดับปริญญาเอก     ที่ได้รับการตีพิมพ์หรือเผยแพร่</vt:lpstr>
      <vt:lpstr>ภาพนิ่ง 44</vt:lpstr>
      <vt:lpstr>ภาพนิ่ง 45</vt:lpstr>
      <vt:lpstr>๑๔. การพัฒนาคณาจารย์</vt:lpstr>
      <vt:lpstr>ภาพนิ่ง 47</vt:lpstr>
      <vt:lpstr>ภาพนิ่ง 48</vt:lpstr>
      <vt:lpstr>ตัวบ่งชี้ที่ 3.1   ระบบและกลไกการให้คำปรึกษาและบริการด้านข้อมูลข่าวสาร</vt:lpstr>
      <vt:lpstr>เกณฑ์การประเมิน</vt:lpstr>
      <vt:lpstr>ตัวบ่งชี้ที่ 3.2 ระบบและกลไกการส่งเสริมกิจกรรมนักศึกษา</vt:lpstr>
      <vt:lpstr>ตัวบ่งชี้ที่ 3.2 ระบบและกลไกการส่งเสริมกิจกรรมนักศึกษา (ต่อ)</vt:lpstr>
      <vt:lpstr>เกณฑ์การประเมิน</vt:lpstr>
      <vt:lpstr>องค์ประกอบที่ 4  การวิจัย</vt:lpstr>
      <vt:lpstr>องค์ประกอบที่ 4  การวิจัย</vt:lpstr>
      <vt:lpstr>ตัวบ่งชี้ที่ 4.1 ระบบและกลไกการพัฒนางานวิจัยหรืองานสร้างสรรค์ </vt:lpstr>
      <vt:lpstr>ตัวบ่งชี้ที่ 4.1 ระบบและกลไกการพัฒนางานวิจัยหรืองานสร้างสรรค์ (ต่อ)</vt:lpstr>
      <vt:lpstr> ตัวบ่งชี้ที่ 4.1 ระบบและกลไกการพัฒนางานวิจัยหรืองานสร้างสรรค์ (ต่อ)</vt:lpstr>
      <vt:lpstr>คำอธิบายเพิ่มเติม</vt:lpstr>
      <vt:lpstr>เกณฑ์การประเมิน</vt:lpstr>
      <vt:lpstr>ตัวบ่งชี้ที่ 4.2 ระบบและกลไกจัดการความรู้จากงานวิจัยหรืองานสร้างสรรค์ </vt:lpstr>
      <vt:lpstr>เกณฑ์การประเมิน</vt:lpstr>
      <vt:lpstr>ตัวบ่งชี้ที่ 4.3 เงินสนับสนุนงานวิจัยและงานสร้างสรรค์ต่อจำนวนอาจารย์ประจำและนักวิจัยประจำ</vt:lpstr>
      <vt:lpstr>ตัวบ่งชี้ที่ 4.3 เงินสนับสนุนงานวิจัยและงานสร้างสรรค์ต่อจำนวนอาจารย์ประจำและนักวิจัยประจำ(ต่อ)</vt:lpstr>
      <vt:lpstr>๕. งานวิจัยหรืองานสร้างสรรค์ที่ได้รับการตีพิมพ์     หรือเผยแพร่</vt:lpstr>
      <vt:lpstr>ภาพนิ่ง 66</vt:lpstr>
      <vt:lpstr>ภาพนิ่ง 67</vt:lpstr>
      <vt:lpstr>คำอธิบายเพิ่มเติม</vt:lpstr>
      <vt:lpstr>๖. งานวิจัยหรืองานสร้างสรรค์ที่นำไปใช้ประโยชน์</vt:lpstr>
      <vt:lpstr>๗. ผลงานวิชาการที่ได้รับการรับรองคุณภาพ</vt:lpstr>
      <vt:lpstr>ภาพนิ่ง 71</vt:lpstr>
      <vt:lpstr>องค์ประกอบที่ 5  การบริการทางวิชาการแก่สังคม</vt:lpstr>
      <vt:lpstr>ตัวบ่งชี้ที่ 5.1 ระบบและกลไกการบริการทางวิชาการแก่สังคม </vt:lpstr>
      <vt:lpstr>เกณฑ์การประเมิน</vt:lpstr>
      <vt:lpstr>ตัวบ่งชี้ที่ 5.2 กระบวนการบริการวิชาการให้เกิดประโยชน์ต่อสังคม </vt:lpstr>
      <vt:lpstr>เกณฑ์การประเมิน</vt:lpstr>
      <vt:lpstr>๘. ผลการนำความรู้และประสบการณ์จากการ    ให้บริการวิชาการ มาใช้ในการพัฒนา    การเรียนการสอนและ/หรือการวิจัย</vt:lpstr>
      <vt:lpstr>๙. ผลการเรียนรู้และเสริมสร้างความเข้มแข็ง        ของชุมชนหรือองค์กรภายนอก</vt:lpstr>
      <vt:lpstr>ภาพนิ่ง 79</vt:lpstr>
      <vt:lpstr>องค์ประกอบที่ 6  การทำนุบำรุงศิลปะและวัฒนธรรม</vt:lpstr>
      <vt:lpstr>ภาพนิ่ง 81</vt:lpstr>
      <vt:lpstr>ตัวบ่งชี้ที่ 6.1 ระบบและกลไกการทำนุบำรุงศิลปะและวัฒนธรรม (ต่อ)</vt:lpstr>
      <vt:lpstr>เกณฑ์การประเมิน</vt:lpstr>
      <vt:lpstr>ภาพนิ่ง 84</vt:lpstr>
      <vt:lpstr>ภาพนิ่ง 85</vt:lpstr>
      <vt:lpstr>องค์ประกอบที่ 7  การบริหารและการจัดการ</vt:lpstr>
      <vt:lpstr>ตัวบ่งชี้ที่ 7.1 ภาวะผู้นำของสภาสถาบันและผู้บริหารทุกระดับของสถาบัน</vt:lpstr>
      <vt:lpstr>ตัวบ่งชี้ที่ 7.1 ภาวะผู้นำของสภาสถาบันและผู้บริหารทุกระดับของสถาบัน (ต่อ)</vt:lpstr>
      <vt:lpstr>เกณฑ์การประเมิน</vt:lpstr>
      <vt:lpstr>ตัวบ่งชี้ที่ 7.2 การพัฒนาสถาบันสู่สถาบันเรียนรู้ </vt:lpstr>
      <vt:lpstr>เกณฑ์การประเมิน</vt:lpstr>
      <vt:lpstr>ตัวบ่งชี้ที่ 7.3 ระบบสารสนเทศเพื่อการบริหารและการตัดสินใจ </vt:lpstr>
      <vt:lpstr>เกณฑ์การประเมิน</vt:lpstr>
      <vt:lpstr>ตัวบ่งชี้ที่ 7.4 ระบบบริหารความเสี่ยง </vt:lpstr>
      <vt:lpstr>ตัวบ่งชี้ที่ 7.4 ระบบบริหารความเสี่ยง (ต่อ)</vt:lpstr>
      <vt:lpstr>เกณฑ์การประเมิน</vt:lpstr>
      <vt:lpstr>๑๒. การปฏิบัติตามบทบาทหน้าที่ของสภาสถาบัน</vt:lpstr>
      <vt:lpstr>๑๓. การปฏิบัติตามบทบาทหน้าที่ของผู้บริหารสถาบัน</vt:lpstr>
      <vt:lpstr>องค์ประกอบที่ 8  การเงินและงบประมาณ</vt:lpstr>
      <vt:lpstr>ตัวบ่งชี้ที่ 8.1 ระบบและกลไกการเงินและงบประมาณ </vt:lpstr>
      <vt:lpstr>ตัวบ่งชี้ที่ 8.1 ระบบและกลไกการเงินและงบประมาณ  (ต่อ) </vt:lpstr>
      <vt:lpstr>เกณฑ์การประเมิน</vt:lpstr>
      <vt:lpstr>ตัวบ่งชี้ที่ 9.1 ระบบและกลไกการประกันคุณภาพการศึกษาภายใน </vt:lpstr>
      <vt:lpstr>ตัวบ่งชี้ที่ 9.1 ระบบและกลไกการประกันคุณภาพการศึกษาภายใน (ต่อ)</vt:lpstr>
      <vt:lpstr>คำอธิบายเพิ่มเติม</vt:lpstr>
      <vt:lpstr>เกณฑ์การประเมิน</vt:lpstr>
      <vt:lpstr>๑๕. ผลประเมินการประกันคุณภาพภายใน        รับรองโดยต้นสังกัด</vt:lpstr>
      <vt:lpstr>องค์ประกอบที่ 97  องค์ประกอบตามอัตลักษณ์</vt:lpstr>
      <vt:lpstr>ตัวบ่งชี้อัตลักษณ์</vt:lpstr>
      <vt:lpstr>๑๖.ผลการพัฒนาสถาบันตามอัตลักษณ์ของสถาบัน</vt:lpstr>
      <vt:lpstr>๑๖.๑ ผลการบริหารสถาบันให้เกิดอัตลักษณ์  </vt:lpstr>
      <vt:lpstr>ภาพนิ่ง 112</vt:lpstr>
      <vt:lpstr>๑๖.๒ ผลการพัฒนาบัณฑิตตามอัตลักษณ์ </vt:lpstr>
      <vt:lpstr>๑๗. ผลการพัฒนาตามจุดเน้นและจุดเด่น          ที่ส่งผลสะท้อนเป็นเอกลักษณ์ของสถาบัน </vt:lpstr>
      <vt:lpstr>ภาพนิ่ง 115</vt:lpstr>
      <vt:lpstr>ตัวบ่งชี้มาตรการส่งเสริม</vt:lpstr>
      <vt:lpstr>๑๘. ผลการชี้นำ ป้องกัน หรือแก้ปัญหาของ        สังคมในด้านต่าง ๆ </vt:lpstr>
      <vt:lpstr>๑๘. ผลการชี้นำ ป้องกัน หรือแก้ปัญหาของสังคม        ในด้านต่าง ๆ </vt:lpstr>
      <vt:lpstr>๑๘. ผลการชี้นำ ป้องกัน หรือแก้ปัญหาของสังคม        ในด้านต่าง ๆ </vt:lpstr>
      <vt:lpstr>ภาพนิ่ง 120</vt:lpstr>
      <vt:lpstr>องค์ประกอบที่ 98  องค์ประกอบสำนักงาน ก.พ.ร.</vt:lpstr>
      <vt:lpstr>เกณฑ์การให้คะแนน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เกณฑ์มาตรฐานตัวบ่งชี้ ประกันคุณภาพภายใน (ปรับตามกฎกระทรวงฉบับใหม่ และข้อเสนอแนะของ กกอ.)</dc:title>
  <dc:creator>HP</dc:creator>
  <cp:lastModifiedBy>ubu</cp:lastModifiedBy>
  <cp:revision>121</cp:revision>
  <dcterms:created xsi:type="dcterms:W3CDTF">2010-06-09T07:08:49Z</dcterms:created>
  <dcterms:modified xsi:type="dcterms:W3CDTF">2014-04-21T02:33:46Z</dcterms:modified>
</cp:coreProperties>
</file>