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9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0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5.xml" ContentType="application/vnd.openxmlformats-officedocument.presentationml.tags+xml"/>
  <Override PartName="/ppt/notesSlides/notesSlide50.xml" ContentType="application/vnd.openxmlformats-officedocument.presentationml.notesSlide+xml"/>
  <Override PartName="/ppt/tags/tag6.xml" ContentType="application/vnd.openxmlformats-officedocument.presentationml.tags+xml"/>
  <Override PartName="/ppt/notesSlides/notesSlide51.xml" ContentType="application/vnd.openxmlformats-officedocument.presentationml.notesSlide+xml"/>
  <Override PartName="/ppt/tags/tag7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39" r:id="rId1"/>
    <p:sldMasterId id="2147484665" r:id="rId2"/>
    <p:sldMasterId id="2147484679" r:id="rId3"/>
    <p:sldMasterId id="2147484742" r:id="rId4"/>
    <p:sldMasterId id="2147484780" r:id="rId5"/>
    <p:sldMasterId id="2147484805" r:id="rId6"/>
    <p:sldMasterId id="2147484895" r:id="rId7"/>
    <p:sldMasterId id="2147484908" r:id="rId8"/>
    <p:sldMasterId id="2147484920" r:id="rId9"/>
    <p:sldMasterId id="2147484949" r:id="rId10"/>
    <p:sldMasterId id="2147484962" r:id="rId11"/>
    <p:sldMasterId id="2147484976" r:id="rId12"/>
    <p:sldMasterId id="2147485001" r:id="rId13"/>
    <p:sldMasterId id="2147485014" r:id="rId14"/>
    <p:sldMasterId id="2147485026" r:id="rId15"/>
    <p:sldMasterId id="2147485038" r:id="rId16"/>
    <p:sldMasterId id="2147485051" r:id="rId17"/>
    <p:sldMasterId id="2147485065" r:id="rId18"/>
    <p:sldMasterId id="2147485078" r:id="rId19"/>
    <p:sldMasterId id="2147485090" r:id="rId20"/>
    <p:sldMasterId id="2147485102" r:id="rId21"/>
  </p:sldMasterIdLst>
  <p:notesMasterIdLst>
    <p:notesMasterId r:id="rId93"/>
  </p:notesMasterIdLst>
  <p:handoutMasterIdLst>
    <p:handoutMasterId r:id="rId94"/>
  </p:handoutMasterIdLst>
  <p:sldIdLst>
    <p:sldId id="558" r:id="rId22"/>
    <p:sldId id="733" r:id="rId23"/>
    <p:sldId id="833" r:id="rId24"/>
    <p:sldId id="834" r:id="rId25"/>
    <p:sldId id="844" r:id="rId26"/>
    <p:sldId id="843" r:id="rId27"/>
    <p:sldId id="835" r:id="rId28"/>
    <p:sldId id="836" r:id="rId29"/>
    <p:sldId id="837" r:id="rId30"/>
    <p:sldId id="838" r:id="rId31"/>
    <p:sldId id="839" r:id="rId32"/>
    <p:sldId id="841" r:id="rId33"/>
    <p:sldId id="842" r:id="rId34"/>
    <p:sldId id="867" r:id="rId35"/>
    <p:sldId id="777" r:id="rId36"/>
    <p:sldId id="776" r:id="rId37"/>
    <p:sldId id="784" r:id="rId38"/>
    <p:sldId id="782" r:id="rId39"/>
    <p:sldId id="785" r:id="rId40"/>
    <p:sldId id="786" r:id="rId41"/>
    <p:sldId id="787" r:id="rId42"/>
    <p:sldId id="788" r:id="rId43"/>
    <p:sldId id="789" r:id="rId44"/>
    <p:sldId id="811" r:id="rId45"/>
    <p:sldId id="790" r:id="rId46"/>
    <p:sldId id="791" r:id="rId47"/>
    <p:sldId id="792" r:id="rId48"/>
    <p:sldId id="793" r:id="rId49"/>
    <p:sldId id="794" r:id="rId50"/>
    <p:sldId id="828" r:id="rId51"/>
    <p:sldId id="829" r:id="rId52"/>
    <p:sldId id="830" r:id="rId53"/>
    <p:sldId id="831" r:id="rId54"/>
    <p:sldId id="832" r:id="rId55"/>
    <p:sldId id="795" r:id="rId56"/>
    <p:sldId id="796" r:id="rId57"/>
    <p:sldId id="797" r:id="rId58"/>
    <p:sldId id="798" r:id="rId59"/>
    <p:sldId id="799" r:id="rId60"/>
    <p:sldId id="800" r:id="rId61"/>
    <p:sldId id="801" r:id="rId62"/>
    <p:sldId id="802" r:id="rId63"/>
    <p:sldId id="803" r:id="rId64"/>
    <p:sldId id="804" r:id="rId65"/>
    <p:sldId id="805" r:id="rId66"/>
    <p:sldId id="845" r:id="rId67"/>
    <p:sldId id="846" r:id="rId68"/>
    <p:sldId id="863" r:id="rId69"/>
    <p:sldId id="864" r:id="rId70"/>
    <p:sldId id="865" r:id="rId71"/>
    <p:sldId id="862" r:id="rId72"/>
    <p:sldId id="861" r:id="rId73"/>
    <p:sldId id="847" r:id="rId74"/>
    <p:sldId id="849" r:id="rId75"/>
    <p:sldId id="851" r:id="rId76"/>
    <p:sldId id="852" r:id="rId77"/>
    <p:sldId id="850" r:id="rId78"/>
    <p:sldId id="853" r:id="rId79"/>
    <p:sldId id="854" r:id="rId80"/>
    <p:sldId id="855" r:id="rId81"/>
    <p:sldId id="856" r:id="rId82"/>
    <p:sldId id="857" r:id="rId83"/>
    <p:sldId id="858" r:id="rId84"/>
    <p:sldId id="859" r:id="rId85"/>
    <p:sldId id="860" r:id="rId86"/>
    <p:sldId id="848" r:id="rId87"/>
    <p:sldId id="866" r:id="rId88"/>
    <p:sldId id="809" r:id="rId89"/>
    <p:sldId id="754" r:id="rId90"/>
    <p:sldId id="812" r:id="rId91"/>
    <p:sldId id="587" r:id="rId92"/>
  </p:sldIdLst>
  <p:sldSz cx="9144000" cy="6858000" type="screen4x3"/>
  <p:notesSz cx="6954838" cy="9309100"/>
  <p:custDataLst>
    <p:tags r:id="rId95"/>
  </p:custDataLst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  <a:srgbClr val="CC0000"/>
    <a:srgbClr val="FF6600"/>
    <a:srgbClr val="FFFFFF"/>
    <a:srgbClr val="9933FF"/>
    <a:srgbClr val="FF9900"/>
    <a:srgbClr val="FF9933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4" autoAdjust="0"/>
    <p:restoredTop sz="85879" autoAdjust="0"/>
  </p:normalViewPr>
  <p:slideViewPr>
    <p:cSldViewPr snapToGrid="0" snapToObjects="1">
      <p:cViewPr varScale="1">
        <p:scale>
          <a:sx n="78" d="100"/>
          <a:sy n="78" d="100"/>
        </p:scale>
        <p:origin x="-13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1718"/>
    </p:cViewPr>
  </p:sorterViewPr>
  <p:notesViewPr>
    <p:cSldViewPr snapToGrid="0" snapToObjects="1">
      <p:cViewPr varScale="1">
        <p:scale>
          <a:sx n="39" d="100"/>
          <a:sy n="39" d="100"/>
        </p:scale>
        <p:origin x="-1322" y="7"/>
      </p:cViewPr>
      <p:guideLst>
        <p:guide orient="horz" pos="2026"/>
        <p:guide pos="322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tags" Target="tags/tag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th-TH" sz="2800"/>
              <a:t>รายรับรายจ่ายจริง มจธ. ปีงบประมาณ 2535 - 255</a:t>
            </a:r>
            <a:r>
              <a:rPr lang="en-US" sz="2800"/>
              <a:t>6</a:t>
            </a:r>
            <a:r>
              <a:rPr lang="th-TH" sz="2800"/>
              <a:t>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773689850059381"/>
          <c:y val="9.0600871069851235E-2"/>
          <c:w val="0.88022974595312575"/>
          <c:h val="0.60811364538472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'[สรุปรายรับ-รายจ่าย ย้อนหลังตั้งแต่ปีงบประมาณ2535-2556Update.xlsx]Sheet9'!$A$31</c:f>
              <c:strCache>
                <c:ptCount val="1"/>
                <c:pt idx="0">
                  <c:v>รายรับรวม</c:v>
                </c:pt>
              </c:strCache>
            </c:strRef>
          </c:tx>
          <c:invertIfNegative val="0"/>
          <c:cat>
            <c:numRef>
              <c:f>'[สรุปรายรับ-รายจ่าย ย้อนหลังตั้งแต่ปีงบประมาณ2535-2556Update.xlsx]Sheet9'!$B$30:$W$30</c:f>
              <c:numCache>
                <c:formatCode>General</c:formatCode>
                <c:ptCount val="22"/>
                <c:pt idx="0">
                  <c:v>2535</c:v>
                </c:pt>
                <c:pt idx="1">
                  <c:v>2536</c:v>
                </c:pt>
                <c:pt idx="2">
                  <c:v>2537</c:v>
                </c:pt>
                <c:pt idx="3">
                  <c:v>2538</c:v>
                </c:pt>
                <c:pt idx="4">
                  <c:v>2539</c:v>
                </c:pt>
                <c:pt idx="5">
                  <c:v>2540</c:v>
                </c:pt>
                <c:pt idx="6">
                  <c:v>2541</c:v>
                </c:pt>
                <c:pt idx="7">
                  <c:v>2542</c:v>
                </c:pt>
                <c:pt idx="8">
                  <c:v>2543</c:v>
                </c:pt>
                <c:pt idx="9">
                  <c:v>2544</c:v>
                </c:pt>
                <c:pt idx="10">
                  <c:v>2545</c:v>
                </c:pt>
                <c:pt idx="11">
                  <c:v>2546</c:v>
                </c:pt>
                <c:pt idx="12">
                  <c:v>2547</c:v>
                </c:pt>
                <c:pt idx="13">
                  <c:v>2548</c:v>
                </c:pt>
                <c:pt idx="14">
                  <c:v>2549</c:v>
                </c:pt>
                <c:pt idx="15">
                  <c:v>2550</c:v>
                </c:pt>
                <c:pt idx="16">
                  <c:v>2551</c:v>
                </c:pt>
                <c:pt idx="17">
                  <c:v>2552</c:v>
                </c:pt>
                <c:pt idx="18">
                  <c:v>2553</c:v>
                </c:pt>
                <c:pt idx="19">
                  <c:v>2554</c:v>
                </c:pt>
                <c:pt idx="20">
                  <c:v>2555</c:v>
                </c:pt>
                <c:pt idx="21">
                  <c:v>2556</c:v>
                </c:pt>
              </c:numCache>
            </c:numRef>
          </c:cat>
          <c:val>
            <c:numRef>
              <c:f>'[สรุปรายรับ-รายจ่าย ย้อนหลังตั้งแต่ปีงบประมาณ2535-2556Update.xlsx]Sheet9'!$B$31:$W$31</c:f>
              <c:numCache>
                <c:formatCode>#,##0</c:formatCode>
                <c:ptCount val="22"/>
                <c:pt idx="0">
                  <c:v>262.83407841000002</c:v>
                </c:pt>
                <c:pt idx="1">
                  <c:v>418.86600936999997</c:v>
                </c:pt>
                <c:pt idx="2">
                  <c:v>758.79780644999994</c:v>
                </c:pt>
                <c:pt idx="3">
                  <c:v>548.00494982000009</c:v>
                </c:pt>
                <c:pt idx="4">
                  <c:v>834.00398890999998</c:v>
                </c:pt>
                <c:pt idx="5">
                  <c:v>1002.9420576800001</c:v>
                </c:pt>
                <c:pt idx="6">
                  <c:v>1167.8835288500002</c:v>
                </c:pt>
                <c:pt idx="7">
                  <c:v>1233.4060475499998</c:v>
                </c:pt>
                <c:pt idx="8">
                  <c:v>1364.7440736000001</c:v>
                </c:pt>
                <c:pt idx="9">
                  <c:v>1167.0314927899999</c:v>
                </c:pt>
                <c:pt idx="10">
                  <c:v>1274.7935923500002</c:v>
                </c:pt>
                <c:pt idx="11">
                  <c:v>1406.4235595399998</c:v>
                </c:pt>
                <c:pt idx="12">
                  <c:v>1554.4276496</c:v>
                </c:pt>
                <c:pt idx="13">
                  <c:v>1840.61280394</c:v>
                </c:pt>
                <c:pt idx="14">
                  <c:v>2002.7134998399999</c:v>
                </c:pt>
                <c:pt idx="15">
                  <c:v>2484.4703445000005</c:v>
                </c:pt>
                <c:pt idx="16">
                  <c:v>2626.8269030500001</c:v>
                </c:pt>
                <c:pt idx="17">
                  <c:v>2812.8143828699999</c:v>
                </c:pt>
                <c:pt idx="18">
                  <c:v>2789.6569172300001</c:v>
                </c:pt>
                <c:pt idx="19">
                  <c:v>3710.5266331600001</c:v>
                </c:pt>
                <c:pt idx="20">
                  <c:v>3453.7000144799999</c:v>
                </c:pt>
                <c:pt idx="21">
                  <c:v>4404.4890798300003</c:v>
                </c:pt>
              </c:numCache>
            </c:numRef>
          </c:val>
        </c:ser>
        <c:ser>
          <c:idx val="1"/>
          <c:order val="1"/>
          <c:tx>
            <c:strRef>
              <c:f>'[สรุปรายรับ-รายจ่าย ย้อนหลังตั้งแต่ปีงบประมาณ2535-2556Update.xlsx]Sheet9'!$A$32</c:f>
              <c:strCache>
                <c:ptCount val="1"/>
                <c:pt idx="0">
                  <c:v>รวมรายจ่าย</c:v>
                </c:pt>
              </c:strCache>
            </c:strRef>
          </c:tx>
          <c:spPr>
            <a:pattFill prst="lgConfetti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</c:spPr>
          <c:invertIfNegative val="0"/>
          <c:cat>
            <c:numRef>
              <c:f>'[สรุปรายรับ-รายจ่าย ย้อนหลังตั้งแต่ปีงบประมาณ2535-2556Update.xlsx]Sheet9'!$B$30:$W$30</c:f>
              <c:numCache>
                <c:formatCode>General</c:formatCode>
                <c:ptCount val="22"/>
                <c:pt idx="0">
                  <c:v>2535</c:v>
                </c:pt>
                <c:pt idx="1">
                  <c:v>2536</c:v>
                </c:pt>
                <c:pt idx="2">
                  <c:v>2537</c:v>
                </c:pt>
                <c:pt idx="3">
                  <c:v>2538</c:v>
                </c:pt>
                <c:pt idx="4">
                  <c:v>2539</c:v>
                </c:pt>
                <c:pt idx="5">
                  <c:v>2540</c:v>
                </c:pt>
                <c:pt idx="6">
                  <c:v>2541</c:v>
                </c:pt>
                <c:pt idx="7">
                  <c:v>2542</c:v>
                </c:pt>
                <c:pt idx="8">
                  <c:v>2543</c:v>
                </c:pt>
                <c:pt idx="9">
                  <c:v>2544</c:v>
                </c:pt>
                <c:pt idx="10">
                  <c:v>2545</c:v>
                </c:pt>
                <c:pt idx="11">
                  <c:v>2546</c:v>
                </c:pt>
                <c:pt idx="12">
                  <c:v>2547</c:v>
                </c:pt>
                <c:pt idx="13">
                  <c:v>2548</c:v>
                </c:pt>
                <c:pt idx="14">
                  <c:v>2549</c:v>
                </c:pt>
                <c:pt idx="15">
                  <c:v>2550</c:v>
                </c:pt>
                <c:pt idx="16">
                  <c:v>2551</c:v>
                </c:pt>
                <c:pt idx="17">
                  <c:v>2552</c:v>
                </c:pt>
                <c:pt idx="18">
                  <c:v>2553</c:v>
                </c:pt>
                <c:pt idx="19">
                  <c:v>2554</c:v>
                </c:pt>
                <c:pt idx="20">
                  <c:v>2555</c:v>
                </c:pt>
                <c:pt idx="21">
                  <c:v>2556</c:v>
                </c:pt>
              </c:numCache>
            </c:numRef>
          </c:cat>
          <c:val>
            <c:numRef>
              <c:f>'[สรุปรายรับ-รายจ่าย ย้อนหลังตั้งแต่ปีงบประมาณ2535-2556Update.xlsx]Sheet9'!$B$32:$W$32</c:f>
              <c:numCache>
                <c:formatCode>#,##0</c:formatCode>
                <c:ptCount val="22"/>
                <c:pt idx="0">
                  <c:v>258.37317873000001</c:v>
                </c:pt>
                <c:pt idx="1">
                  <c:v>407.73222786000002</c:v>
                </c:pt>
                <c:pt idx="2">
                  <c:v>730.69224325999994</c:v>
                </c:pt>
                <c:pt idx="3">
                  <c:v>511.32071255</c:v>
                </c:pt>
                <c:pt idx="4">
                  <c:v>760.33839783000008</c:v>
                </c:pt>
                <c:pt idx="5">
                  <c:v>863.41491142999996</c:v>
                </c:pt>
                <c:pt idx="6">
                  <c:v>979.21735597000009</c:v>
                </c:pt>
                <c:pt idx="7">
                  <c:v>1078.2277750500002</c:v>
                </c:pt>
                <c:pt idx="8">
                  <c:v>738.14452156999994</c:v>
                </c:pt>
                <c:pt idx="9">
                  <c:v>836.35094580000009</c:v>
                </c:pt>
                <c:pt idx="10">
                  <c:v>1055.52778027</c:v>
                </c:pt>
                <c:pt idx="11">
                  <c:v>1200.5166947900002</c:v>
                </c:pt>
                <c:pt idx="12">
                  <c:v>1385.6844813599998</c:v>
                </c:pt>
                <c:pt idx="13">
                  <c:v>1674.1863390399999</c:v>
                </c:pt>
                <c:pt idx="14">
                  <c:v>1895.7793942999999</c:v>
                </c:pt>
                <c:pt idx="15">
                  <c:v>2192.0462561200002</c:v>
                </c:pt>
                <c:pt idx="16">
                  <c:v>2638.5041340199996</c:v>
                </c:pt>
                <c:pt idx="17">
                  <c:v>2646.2781170499993</c:v>
                </c:pt>
                <c:pt idx="18">
                  <c:v>2232.9302487099999</c:v>
                </c:pt>
                <c:pt idx="19">
                  <c:v>3026.0926478899983</c:v>
                </c:pt>
                <c:pt idx="20">
                  <c:v>3119.2759742500102</c:v>
                </c:pt>
                <c:pt idx="21">
                  <c:v>4049.7451776999997</c:v>
                </c:pt>
              </c:numCache>
            </c:numRef>
          </c:val>
        </c:ser>
        <c:ser>
          <c:idx val="2"/>
          <c:order val="2"/>
          <c:tx>
            <c:strRef>
              <c:f>'[สรุปรายรับ-รายจ่าย ย้อนหลังตั้งแต่ปีงบประมาณ2535-2556Update.xlsx]Sheet9'!$A$33</c:f>
              <c:strCache>
                <c:ptCount val="1"/>
                <c:pt idx="0">
                  <c:v>เงินเหลือจ่าย</c:v>
                </c:pt>
              </c:strCache>
            </c:strRef>
          </c:tx>
          <c:spPr>
            <a:pattFill prst="dkHorz">
              <a:fgClr>
                <a:schemeClr val="accent3"/>
              </a:fgClr>
              <a:bgClr>
                <a:schemeClr val="bg1"/>
              </a:bgClr>
            </a:pattFill>
            <a:ln>
              <a:solidFill>
                <a:schemeClr val="accent3"/>
              </a:solidFill>
            </a:ln>
          </c:spPr>
          <c:invertIfNegative val="0"/>
          <c:cat>
            <c:numRef>
              <c:f>'[สรุปรายรับ-รายจ่าย ย้อนหลังตั้งแต่ปีงบประมาณ2535-2556Update.xlsx]Sheet9'!$B$30:$W$30</c:f>
              <c:numCache>
                <c:formatCode>General</c:formatCode>
                <c:ptCount val="22"/>
                <c:pt idx="0">
                  <c:v>2535</c:v>
                </c:pt>
                <c:pt idx="1">
                  <c:v>2536</c:v>
                </c:pt>
                <c:pt idx="2">
                  <c:v>2537</c:v>
                </c:pt>
                <c:pt idx="3">
                  <c:v>2538</c:v>
                </c:pt>
                <c:pt idx="4">
                  <c:v>2539</c:v>
                </c:pt>
                <c:pt idx="5">
                  <c:v>2540</c:v>
                </c:pt>
                <c:pt idx="6">
                  <c:v>2541</c:v>
                </c:pt>
                <c:pt idx="7">
                  <c:v>2542</c:v>
                </c:pt>
                <c:pt idx="8">
                  <c:v>2543</c:v>
                </c:pt>
                <c:pt idx="9">
                  <c:v>2544</c:v>
                </c:pt>
                <c:pt idx="10">
                  <c:v>2545</c:v>
                </c:pt>
                <c:pt idx="11">
                  <c:v>2546</c:v>
                </c:pt>
                <c:pt idx="12">
                  <c:v>2547</c:v>
                </c:pt>
                <c:pt idx="13">
                  <c:v>2548</c:v>
                </c:pt>
                <c:pt idx="14">
                  <c:v>2549</c:v>
                </c:pt>
                <c:pt idx="15">
                  <c:v>2550</c:v>
                </c:pt>
                <c:pt idx="16">
                  <c:v>2551</c:v>
                </c:pt>
                <c:pt idx="17">
                  <c:v>2552</c:v>
                </c:pt>
                <c:pt idx="18">
                  <c:v>2553</c:v>
                </c:pt>
                <c:pt idx="19">
                  <c:v>2554</c:v>
                </c:pt>
                <c:pt idx="20">
                  <c:v>2555</c:v>
                </c:pt>
                <c:pt idx="21">
                  <c:v>2556</c:v>
                </c:pt>
              </c:numCache>
            </c:numRef>
          </c:cat>
          <c:val>
            <c:numRef>
              <c:f>'[สรุปรายรับ-รายจ่าย ย้อนหลังตั้งแต่ปีงบประมาณ2535-2556Update.xlsx]Sheet9'!$B$33:$W$33</c:f>
              <c:numCache>
                <c:formatCode>#,##0</c:formatCode>
                <c:ptCount val="22"/>
                <c:pt idx="0">
                  <c:v>4.4608996800000114</c:v>
                </c:pt>
                <c:pt idx="1">
                  <c:v>11.133781509999949</c:v>
                </c:pt>
                <c:pt idx="2">
                  <c:v>28.105563189999998</c:v>
                </c:pt>
                <c:pt idx="3">
                  <c:v>36.684237270000096</c:v>
                </c:pt>
                <c:pt idx="4">
                  <c:v>73.665591079999899</c:v>
                </c:pt>
                <c:pt idx="5">
                  <c:v>139.5271462500001</c:v>
                </c:pt>
                <c:pt idx="6">
                  <c:v>188.66617288000009</c:v>
                </c:pt>
                <c:pt idx="7">
                  <c:v>155.17827249999959</c:v>
                </c:pt>
                <c:pt idx="8">
                  <c:v>626.59955203000015</c:v>
                </c:pt>
                <c:pt idx="9">
                  <c:v>330.68054698999981</c:v>
                </c:pt>
                <c:pt idx="10">
                  <c:v>219.26581208000016</c:v>
                </c:pt>
                <c:pt idx="11">
                  <c:v>205.90686474999961</c:v>
                </c:pt>
                <c:pt idx="12">
                  <c:v>168.74316824000016</c:v>
                </c:pt>
                <c:pt idx="13">
                  <c:v>166.42646490000016</c:v>
                </c:pt>
                <c:pt idx="14">
                  <c:v>106.93410554000002</c:v>
                </c:pt>
                <c:pt idx="15">
                  <c:v>292.42408838000028</c:v>
                </c:pt>
                <c:pt idx="16">
                  <c:v>-11.677230969999528</c:v>
                </c:pt>
                <c:pt idx="17">
                  <c:v>166.53626582000061</c:v>
                </c:pt>
                <c:pt idx="18">
                  <c:v>556.7266685200002</c:v>
                </c:pt>
                <c:pt idx="19">
                  <c:v>684.43398527000181</c:v>
                </c:pt>
                <c:pt idx="20">
                  <c:v>334.42404022998971</c:v>
                </c:pt>
                <c:pt idx="21">
                  <c:v>354.74390213000061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52480"/>
        <c:axId val="44154176"/>
      </c:barChart>
      <c:lineChart>
        <c:grouping val="standard"/>
        <c:varyColors val="0"/>
        <c:ser>
          <c:idx val="3"/>
          <c:order val="3"/>
          <c:tx>
            <c:strRef>
              <c:f>'[สรุปรายรับ-รายจ่าย ย้อนหลังตั้งแต่ปีงบประมาณ2535-2556Update.xlsx]Sheet9'!$A$34</c:f>
              <c:strCache>
                <c:ptCount val="1"/>
                <c:pt idx="0">
                  <c:v>เงินสะสม</c:v>
                </c:pt>
              </c:strCache>
            </c:strRef>
          </c:tx>
          <c:marker>
            <c:symbol val="triangle"/>
            <c:size val="7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marker>
          <c:cat>
            <c:numRef>
              <c:f>'[สรุปรายรับ-รายจ่าย ย้อนหลังตั้งแต่ปีงบประมาณ2535-2556Update.xlsx]Sheet9'!$B$30:$W$30</c:f>
              <c:numCache>
                <c:formatCode>General</c:formatCode>
                <c:ptCount val="22"/>
                <c:pt idx="0">
                  <c:v>2535</c:v>
                </c:pt>
                <c:pt idx="1">
                  <c:v>2536</c:v>
                </c:pt>
                <c:pt idx="2">
                  <c:v>2537</c:v>
                </c:pt>
                <c:pt idx="3">
                  <c:v>2538</c:v>
                </c:pt>
                <c:pt idx="4">
                  <c:v>2539</c:v>
                </c:pt>
                <c:pt idx="5">
                  <c:v>2540</c:v>
                </c:pt>
                <c:pt idx="6">
                  <c:v>2541</c:v>
                </c:pt>
                <c:pt idx="7">
                  <c:v>2542</c:v>
                </c:pt>
                <c:pt idx="8">
                  <c:v>2543</c:v>
                </c:pt>
                <c:pt idx="9">
                  <c:v>2544</c:v>
                </c:pt>
                <c:pt idx="10">
                  <c:v>2545</c:v>
                </c:pt>
                <c:pt idx="11">
                  <c:v>2546</c:v>
                </c:pt>
                <c:pt idx="12">
                  <c:v>2547</c:v>
                </c:pt>
                <c:pt idx="13">
                  <c:v>2548</c:v>
                </c:pt>
                <c:pt idx="14">
                  <c:v>2549</c:v>
                </c:pt>
                <c:pt idx="15">
                  <c:v>2550</c:v>
                </c:pt>
                <c:pt idx="16">
                  <c:v>2551</c:v>
                </c:pt>
                <c:pt idx="17">
                  <c:v>2552</c:v>
                </c:pt>
                <c:pt idx="18">
                  <c:v>2553</c:v>
                </c:pt>
                <c:pt idx="19">
                  <c:v>2554</c:v>
                </c:pt>
                <c:pt idx="20">
                  <c:v>2555</c:v>
                </c:pt>
                <c:pt idx="21">
                  <c:v>2556</c:v>
                </c:pt>
              </c:numCache>
            </c:numRef>
          </c:cat>
          <c:val>
            <c:numRef>
              <c:f>'[สรุปรายรับ-รายจ่าย ย้อนหลังตั้งแต่ปีงบประมาณ2535-2556Update.xlsx]Sheet9'!$B$34:$W$34</c:f>
              <c:numCache>
                <c:formatCode>#,##0</c:formatCode>
                <c:ptCount val="22"/>
                <c:pt idx="0">
                  <c:v>4.4608996800000114</c:v>
                </c:pt>
                <c:pt idx="1">
                  <c:v>15.59468118999996</c:v>
                </c:pt>
                <c:pt idx="2">
                  <c:v>43.700244379999958</c:v>
                </c:pt>
                <c:pt idx="3">
                  <c:v>80.384481650000055</c:v>
                </c:pt>
                <c:pt idx="4">
                  <c:v>154.05007272999995</c:v>
                </c:pt>
                <c:pt idx="5">
                  <c:v>293.57721898000005</c:v>
                </c:pt>
                <c:pt idx="6">
                  <c:v>482.24339186000014</c:v>
                </c:pt>
                <c:pt idx="7">
                  <c:v>637.4216643599998</c:v>
                </c:pt>
                <c:pt idx="8">
                  <c:v>1264.0212163900001</c:v>
                </c:pt>
                <c:pt idx="9">
                  <c:v>1594.7017633799999</c:v>
                </c:pt>
                <c:pt idx="10">
                  <c:v>1813.96757546</c:v>
                </c:pt>
                <c:pt idx="11">
                  <c:v>2019.8744402099996</c:v>
                </c:pt>
                <c:pt idx="12">
                  <c:v>2188.6176084499998</c:v>
                </c:pt>
                <c:pt idx="13">
                  <c:v>2355.04407335</c:v>
                </c:pt>
                <c:pt idx="14">
                  <c:v>2461.97817889</c:v>
                </c:pt>
                <c:pt idx="15">
                  <c:v>2754.4022672700003</c:v>
                </c:pt>
                <c:pt idx="16">
                  <c:v>2742.7250363000007</c:v>
                </c:pt>
                <c:pt idx="17">
                  <c:v>2909.2613021200013</c:v>
                </c:pt>
                <c:pt idx="18">
                  <c:v>3465.9879706400015</c:v>
                </c:pt>
                <c:pt idx="19">
                  <c:v>4150.4219559100038</c:v>
                </c:pt>
                <c:pt idx="20">
                  <c:v>4484.8459961399931</c:v>
                </c:pt>
                <c:pt idx="21">
                  <c:v>4839.5898982699937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852480"/>
        <c:axId val="44154176"/>
      </c:lineChart>
      <c:catAx>
        <c:axId val="4885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4154176"/>
        <c:crosses val="autoZero"/>
        <c:auto val="1"/>
        <c:lblAlgn val="ctr"/>
        <c:lblOffset val="100"/>
        <c:noMultiLvlLbl val="0"/>
      </c:catAx>
      <c:valAx>
        <c:axId val="44154176"/>
        <c:scaling>
          <c:orientation val="minMax"/>
          <c:min val="-10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th-TH" sz="1600"/>
                  <a:t>ล้านบาท</a:t>
                </a:r>
              </a:p>
            </c:rich>
          </c:tx>
          <c:layout>
            <c:manualLayout>
              <c:xMode val="edge"/>
              <c:yMode val="edge"/>
              <c:x val="6.9689089701385307E-2"/>
              <c:y val="3.2617168962120122E-2"/>
            </c:manualLayout>
          </c:layout>
          <c:overlay val="0"/>
        </c:title>
        <c:numFmt formatCode="_(* #,##0_);_(* \(#,##0\);_(* &quot;-&quot;_);_(@_)" sourceLinked="0"/>
        <c:majorTickMark val="none"/>
        <c:minorTickMark val="none"/>
        <c:tickLblPos val="nextTo"/>
        <c:crossAx val="48852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TH SarabunPSK" pitchFamily="34" charset="-34"/>
          <a:cs typeface="TH SarabunPSK" pitchFamily="34" charset="-34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0.35874</cdr:x>
      <cdr:y>0.09776</cdr:y>
    </cdr:from>
    <cdr:to>
      <cdr:x>0.35874</cdr:x>
      <cdr:y>0.69182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336579" y="594302"/>
          <a:ext cx="0" cy="3611405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0.10702</cdr:x>
      <cdr:y>0.14875</cdr:y>
    </cdr:from>
    <cdr:to>
      <cdr:x>0.36376</cdr:x>
      <cdr:y>0.26426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95380" y="904262"/>
          <a:ext cx="2387909" cy="7022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h-TH" sz="1600">
              <a:latin typeface="TH SarabunPSK" pitchFamily="34" charset="-34"/>
              <a:cs typeface="TH SarabunPSK" pitchFamily="34" charset="-34"/>
            </a:rPr>
            <a:t>อธิการบดี </a:t>
          </a:r>
          <a:r>
            <a:rPr lang="en-US" sz="1600">
              <a:latin typeface="TH SarabunPSK" pitchFamily="34" charset="-34"/>
              <a:cs typeface="TH SarabunPSK" pitchFamily="34" charset="-34"/>
            </a:rPr>
            <a:t>:</a:t>
          </a:r>
          <a:r>
            <a:rPr lang="en-US" sz="1600" baseline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1600" baseline="0">
              <a:latin typeface="TH SarabunPSK" pitchFamily="34" charset="-34"/>
              <a:cs typeface="TH SarabunPSK" pitchFamily="34" charset="-34"/>
            </a:rPr>
            <a:t>รศ.ดร.หริส  สูตะบุตร</a:t>
          </a:r>
        </a:p>
        <a:p xmlns:a="http://schemas.openxmlformats.org/drawingml/2006/main">
          <a:pPr algn="ctr"/>
          <a:r>
            <a:rPr lang="th-TH" sz="1600">
              <a:latin typeface="TH SarabunPSK" pitchFamily="34" charset="-34"/>
              <a:cs typeface="TH SarabunPSK" pitchFamily="34" charset="-34"/>
            </a:rPr>
            <a:t>(15  ก.ค. 35 - 14  ก.ค. 41)</a:t>
          </a:r>
        </a:p>
      </cdr:txBody>
    </cdr:sp>
  </cdr:relSizeAnchor>
  <cdr:relSizeAnchor xmlns:cdr="http://schemas.openxmlformats.org/drawingml/2006/chartDrawing">
    <cdr:from>
      <cdr:x>0.67732</cdr:x>
      <cdr:y>0.09599</cdr:y>
    </cdr:from>
    <cdr:to>
      <cdr:x>0.67732</cdr:x>
      <cdr:y>0.69005</cdr:y>
    </cdr:to>
    <cdr:cxnSp macro="">
      <cdr:nvCxnSpPr>
        <cdr:cNvPr id="5" name="Straight Connector 4"/>
        <cdr:cNvCxnSpPr/>
      </cdr:nvCxnSpPr>
      <cdr:spPr>
        <a:xfrm xmlns:a="http://schemas.openxmlformats.org/drawingml/2006/main" flipV="1">
          <a:off x="6299632" y="583556"/>
          <a:ext cx="0" cy="3611404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0.39286</cdr:x>
      <cdr:y>0.15074</cdr:y>
    </cdr:from>
    <cdr:to>
      <cdr:x>0.6496</cdr:x>
      <cdr:y>0.26625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653907" y="916357"/>
          <a:ext cx="2387908" cy="7022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600">
              <a:latin typeface="TH SarabunPSK" pitchFamily="34" charset="-34"/>
              <a:cs typeface="TH SarabunPSK" pitchFamily="34" charset="-34"/>
            </a:rPr>
            <a:t>อธิการบดี </a:t>
          </a:r>
          <a:r>
            <a:rPr lang="en-US" sz="1600">
              <a:latin typeface="TH SarabunPSK" pitchFamily="34" charset="-34"/>
              <a:cs typeface="TH SarabunPSK" pitchFamily="34" charset="-34"/>
            </a:rPr>
            <a:t>:</a:t>
          </a:r>
          <a:r>
            <a:rPr lang="en-US" sz="1600" baseline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1600" baseline="0">
              <a:latin typeface="TH SarabunPSK" pitchFamily="34" charset="-34"/>
              <a:cs typeface="TH SarabunPSK" pitchFamily="34" charset="-34"/>
            </a:rPr>
            <a:t>ดร.กฤษณพงศ์  กีรติกร</a:t>
          </a:r>
        </a:p>
        <a:p xmlns:a="http://schemas.openxmlformats.org/drawingml/2006/main">
          <a:pPr algn="ctr"/>
          <a:r>
            <a:rPr lang="th-TH" sz="1600">
              <a:latin typeface="TH SarabunPSK" pitchFamily="34" charset="-34"/>
              <a:cs typeface="TH SarabunPSK" pitchFamily="34" charset="-34"/>
            </a:rPr>
            <a:t>(15 ก.ค. 41 - 15 ก.ค. 49)</a:t>
          </a:r>
        </a:p>
      </cdr:txBody>
    </cdr:sp>
  </cdr:relSizeAnchor>
  <cdr:relSizeAnchor xmlns:cdr="http://schemas.openxmlformats.org/drawingml/2006/chartDrawing">
    <cdr:from>
      <cdr:x>0.83925</cdr:x>
      <cdr:y>0.09303</cdr:y>
    </cdr:from>
    <cdr:to>
      <cdr:x>0.83925</cdr:x>
      <cdr:y>0.68709</cdr:y>
    </cdr:to>
    <cdr:cxnSp macro="">
      <cdr:nvCxnSpPr>
        <cdr:cNvPr id="7" name="Straight Connector 6"/>
        <cdr:cNvCxnSpPr/>
      </cdr:nvCxnSpPr>
      <cdr:spPr>
        <a:xfrm xmlns:a="http://schemas.openxmlformats.org/drawingml/2006/main" flipV="1">
          <a:off x="7805755" y="565548"/>
          <a:ext cx="0" cy="3611404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0.67292</cdr:x>
      <cdr:y>0.14545</cdr:y>
    </cdr:from>
    <cdr:to>
      <cdr:x>0.84036</cdr:x>
      <cdr:y>0.31644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258787" y="884208"/>
          <a:ext cx="1557339" cy="1039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1500">
              <a:latin typeface="TH SarabunPSK" pitchFamily="34" charset="-34"/>
              <a:cs typeface="TH SarabunPSK" pitchFamily="34" charset="-34"/>
            </a:rPr>
            <a:t>อธิการบดี </a:t>
          </a:r>
          <a:r>
            <a:rPr lang="en-US" sz="1500">
              <a:latin typeface="TH SarabunPSK" pitchFamily="34" charset="-34"/>
              <a:cs typeface="TH SarabunPSK" pitchFamily="34" charset="-34"/>
            </a:rPr>
            <a:t>:</a:t>
          </a:r>
          <a:r>
            <a:rPr lang="en-US" sz="1500" baseline="0">
              <a:latin typeface="TH SarabunPSK" pitchFamily="34" charset="-34"/>
              <a:cs typeface="TH SarabunPSK" pitchFamily="34" charset="-34"/>
            </a:rPr>
            <a:t> </a:t>
          </a:r>
          <a:endParaRPr lang="th-TH" sz="1500" baseline="0">
            <a:latin typeface="TH SarabunPSK" pitchFamily="34" charset="-34"/>
            <a:cs typeface="TH SarabunPSK" pitchFamily="34" charset="-34"/>
          </a:endParaRPr>
        </a:p>
        <a:p xmlns:a="http://schemas.openxmlformats.org/drawingml/2006/main">
          <a:r>
            <a:rPr lang="th-TH" sz="1500" baseline="0">
              <a:latin typeface="TH SarabunPSK" pitchFamily="34" charset="-34"/>
              <a:cs typeface="TH SarabunPSK" pitchFamily="34" charset="-34"/>
            </a:rPr>
            <a:t>รศ.</a:t>
          </a:r>
          <a:r>
            <a:rPr lang="th-TH" sz="1500">
              <a:latin typeface="TH SarabunPSK" pitchFamily="34" charset="-34"/>
              <a:cs typeface="TH SarabunPSK" pitchFamily="34" charset="-34"/>
            </a:rPr>
            <a:t>ดร.ไกรวุฒิ  เกียรติโกมล</a:t>
          </a:r>
          <a:endParaRPr lang="th-TH" sz="1500" baseline="0">
            <a:latin typeface="TH SarabunPSK" pitchFamily="34" charset="-34"/>
            <a:cs typeface="TH SarabunPSK" pitchFamily="34" charset="-34"/>
          </a:endParaRPr>
        </a:p>
        <a:p xmlns:a="http://schemas.openxmlformats.org/drawingml/2006/main">
          <a:r>
            <a:rPr lang="th-TH" sz="1500">
              <a:latin typeface="TH SarabunPSK" pitchFamily="34" charset="-34"/>
              <a:cs typeface="TH SarabunPSK" pitchFamily="34" charset="-34"/>
            </a:rPr>
            <a:t>(16 ก.ค. 49 - 15 ก.ค. 53)</a:t>
          </a:r>
        </a:p>
      </cdr:txBody>
    </cdr:sp>
  </cdr:relSizeAnchor>
  <cdr:relSizeAnchor xmlns:cdr="http://schemas.openxmlformats.org/drawingml/2006/chartDrawing">
    <cdr:from>
      <cdr:x>0.97791</cdr:x>
      <cdr:y>0.68926</cdr:y>
    </cdr:from>
    <cdr:to>
      <cdr:x>1</cdr:x>
      <cdr:y>0.72811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9095442" y="4190137"/>
          <a:ext cx="205440" cy="2361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h-TH" sz="1100"/>
            <a:t>*</a:t>
          </a:r>
        </a:p>
      </cdr:txBody>
    </cdr:sp>
  </cdr:relSizeAnchor>
  <cdr:relSizeAnchor xmlns:cdr="http://schemas.openxmlformats.org/drawingml/2006/chartDrawing">
    <cdr:from>
      <cdr:x>0.83256</cdr:x>
      <cdr:y>0.15121</cdr:y>
    </cdr:from>
    <cdr:to>
      <cdr:x>1</cdr:x>
      <cdr:y>0.3222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7743542" y="919251"/>
          <a:ext cx="1557340" cy="1039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1500">
              <a:latin typeface="TH SarabunPSK" pitchFamily="34" charset="-34"/>
              <a:cs typeface="TH SarabunPSK" pitchFamily="34" charset="-34"/>
            </a:rPr>
            <a:t>อธิการบดี </a:t>
          </a:r>
          <a:r>
            <a:rPr lang="en-US" sz="1500">
              <a:latin typeface="TH SarabunPSK" pitchFamily="34" charset="-34"/>
              <a:cs typeface="TH SarabunPSK" pitchFamily="34" charset="-34"/>
            </a:rPr>
            <a:t>:</a:t>
          </a:r>
          <a:r>
            <a:rPr lang="en-US" sz="1500" baseline="0">
              <a:latin typeface="TH SarabunPSK" pitchFamily="34" charset="-34"/>
              <a:cs typeface="TH SarabunPSK" pitchFamily="34" charset="-34"/>
            </a:rPr>
            <a:t> </a:t>
          </a:r>
          <a:endParaRPr lang="th-TH" sz="1500" baseline="0">
            <a:latin typeface="TH SarabunPSK" pitchFamily="34" charset="-34"/>
            <a:cs typeface="TH SarabunPSK" pitchFamily="34" charset="-34"/>
          </a:endParaRPr>
        </a:p>
        <a:p xmlns:a="http://schemas.openxmlformats.org/drawingml/2006/main">
          <a:r>
            <a:rPr lang="th-TH" sz="1500" baseline="0">
              <a:latin typeface="TH SarabunPSK" pitchFamily="34" charset="-34"/>
              <a:cs typeface="TH SarabunPSK" pitchFamily="34" charset="-34"/>
            </a:rPr>
            <a:t>รศ.</a:t>
          </a:r>
          <a:r>
            <a:rPr lang="th-TH" sz="1500">
              <a:latin typeface="TH SarabunPSK" pitchFamily="34" charset="-34"/>
              <a:cs typeface="TH SarabunPSK" pitchFamily="34" charset="-34"/>
            </a:rPr>
            <a:t>ดร.ศักรินทร์ ภูมิรัตน </a:t>
          </a:r>
          <a:endParaRPr lang="th-TH" sz="1500" baseline="0">
            <a:latin typeface="TH SarabunPSK" pitchFamily="34" charset="-34"/>
            <a:cs typeface="TH SarabunPSK" pitchFamily="34" charset="-34"/>
          </a:endParaRPr>
        </a:p>
        <a:p xmlns:a="http://schemas.openxmlformats.org/drawingml/2006/main">
          <a:r>
            <a:rPr lang="th-TH" sz="1500">
              <a:latin typeface="TH SarabunPSK" pitchFamily="34" charset="-34"/>
              <a:cs typeface="TH SarabunPSK" pitchFamily="34" charset="-34"/>
            </a:rPr>
            <a:t>(16 ก.ค. </a:t>
          </a:r>
          <a:r>
            <a:rPr lang="en-US" sz="1500">
              <a:latin typeface="TH SarabunPSK" pitchFamily="34" charset="-34"/>
              <a:cs typeface="TH SarabunPSK" pitchFamily="34" charset="-34"/>
            </a:rPr>
            <a:t>53</a:t>
          </a:r>
          <a:r>
            <a:rPr lang="th-TH" sz="1500">
              <a:latin typeface="TH SarabunPSK" pitchFamily="34" charset="-34"/>
              <a:cs typeface="TH SarabunPSK" pitchFamily="34" charset="-34"/>
            </a:rPr>
            <a:t> - 15 ก.ค. </a:t>
          </a:r>
          <a:r>
            <a:rPr lang="en-US" sz="1500">
              <a:latin typeface="TH SarabunPSK" pitchFamily="34" charset="-34"/>
              <a:cs typeface="TH SarabunPSK" pitchFamily="34" charset="-34"/>
            </a:rPr>
            <a:t>57</a:t>
          </a:r>
          <a:r>
            <a:rPr lang="th-TH" sz="1500">
              <a:latin typeface="TH SarabunPSK" pitchFamily="34" charset="-34"/>
              <a:cs typeface="TH SarabunPSK" pitchFamily="34" charset="-34"/>
            </a:rPr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748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641" y="-38707"/>
            <a:ext cx="3013927" cy="53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911" y="-38707"/>
            <a:ext cx="3013927" cy="53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736600"/>
            <a:ext cx="4600575" cy="3449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984" y="4423051"/>
            <a:ext cx="5099230" cy="415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smtClean="0"/>
              <a:t>Click to edit Master text styles</a:t>
            </a:r>
          </a:p>
          <a:p>
            <a:pPr lvl="1"/>
            <a:r>
              <a:rPr lang="th-TH" noProof="0" smtClean="0"/>
              <a:t>Second level</a:t>
            </a:r>
          </a:p>
          <a:p>
            <a:pPr lvl="2"/>
            <a:r>
              <a:rPr lang="th-TH" noProof="0" smtClean="0"/>
              <a:t>Third level</a:t>
            </a:r>
          </a:p>
          <a:p>
            <a:pPr lvl="3"/>
            <a:r>
              <a:rPr lang="th-TH" noProof="0" smtClean="0"/>
              <a:t>Fourth level</a:t>
            </a:r>
          </a:p>
          <a:p>
            <a:pPr lvl="4"/>
            <a:r>
              <a:rPr lang="th-TH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641" y="8808883"/>
            <a:ext cx="3013927" cy="46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911" y="8808883"/>
            <a:ext cx="3013927" cy="46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fld id="{7A47FA74-B068-47D8-B91E-0374CC2B616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2895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87C240-5904-4F4E-9404-E321D332008C}" type="slidenum">
              <a:rPr lang="en-US" smtClean="0">
                <a:latin typeface="Arial" pitchFamily="34" charset="0"/>
              </a:rPr>
              <a:pPr/>
              <a:t>1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736600"/>
            <a:ext cx="4600575" cy="344963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0156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เมื่อวันที่ 21 สิงหาคม 2548 นายลี เซียน ลุงได้กล่าวถ้อยแถลงต่อประชาชนในโอกาสวันชาติสิงคโปร์ (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National Day Rally Speech) 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โดยได้ระบุถึงทิศทางในการพัฒนาประเทศและการดำเนินนโยบายต่างประเทศ โดยในด้านการต่างประเทศนั้น สิงคโปร์จะให้ความสำคัญในการส่งเสริมความสัมพันธ์กับประเทศอาเซียน (โดยเฉพาะมาเลเซียและอินโดนีเซีย) รวมทั้งกับประเทศมหาอำนาจสำคัญๆ ได้แก่ สหรัฐฯ จีน ญี่ปุ่น อินเดีย สหภาพยุโรปและออสเตรเลีย นอกจากนั้น จะให้ความสำคัญกับการรวมตัวทางเศรษฐกิจของอาเซียน และการแก้ไขปัญหาการก่อการร้าย สำหรับนโยบายภายในประเทศ สิงคโปร์จะมุ่งเน้นเรื่องการปรับตัวทางเศรษฐกิจเพื่อให้ทันต่อการเปลี่ยนแปลงของโลก (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remake Singapore) 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โดยให้ความสำคัญกับการส่งเสริมนวัตกรรม การประกอบการ การวิจัยและการพัฒนา (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innovation, enterprise and R&amp;D) 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สำหรับด้านสังคม จะให้ความสำคัญกับการขยายโอกาสทางการศึกษาให้กับประชาชน การดูแลคนชราและผู้ที่มีรายได้ต่ำ รวมทั้งการส่งเสริมวัฒนธรรมด้านบริการเพื่อให้สิงคโปร์มีลักษณะของเมืองที่มีความเป็นสากล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7FA74-B068-47D8-B91E-0374CC2B61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35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เรื่องเล่า</a:t>
            </a:r>
            <a:r>
              <a:rPr lang="th-TH" baseline="0" dirty="0" smtClean="0"/>
              <a:t> ไข่หงส์ ตลาด </a:t>
            </a:r>
            <a:r>
              <a:rPr lang="en-US" baseline="0" dirty="0" smtClean="0"/>
              <a:t>61 </a:t>
            </a:r>
            <a:r>
              <a:rPr lang="th-TH" baseline="0" dirty="0" smtClean="0"/>
              <a:t>เหตุการณ์ </a:t>
            </a:r>
            <a:r>
              <a:rPr lang="en-US" baseline="0" dirty="0" smtClean="0"/>
              <a:t>911 </a:t>
            </a:r>
            <a:r>
              <a:rPr lang="th-TH" baseline="0" dirty="0" smtClean="0"/>
              <a:t>กระทบต่อยอดขายทำให้ยอดขายลดลง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7FA74-B068-47D8-B91E-0374CC2B6162}" type="slidenum">
              <a:rPr lang="en-US" smtClean="0"/>
              <a:pPr>
                <a:defRPr/>
              </a:pPr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0145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1</a:t>
            </a:r>
            <a:r>
              <a:rPr lang="th-TH" dirty="0" smtClean="0">
                <a:latin typeface="Arial" pitchFamily="34" charset="0"/>
              </a:rPr>
              <a:t>เส้นทางสู่ความสำเร็จ สอดคล้องกับสภาพแวดล้อม</a:t>
            </a:r>
            <a:endParaRPr lang="en-US" dirty="0" smtClean="0">
              <a:latin typeface="Arial" pitchFamily="34" charset="0"/>
            </a:endParaRPr>
          </a:p>
          <a:p>
            <a:r>
              <a:rPr lang="en-US" dirty="0" smtClean="0">
                <a:latin typeface="Arial" pitchFamily="34" charset="0"/>
              </a:rPr>
              <a:t>2</a:t>
            </a:r>
            <a:r>
              <a:rPr lang="th-TH" dirty="0" smtClean="0">
                <a:latin typeface="Arial" pitchFamily="34" charset="0"/>
              </a:rPr>
              <a:t>ส่งเสริม</a:t>
            </a:r>
          </a:p>
          <a:p>
            <a:r>
              <a:rPr lang="en-US" dirty="0" smtClean="0">
                <a:latin typeface="Arial" pitchFamily="34" charset="0"/>
              </a:rPr>
              <a:t>3</a:t>
            </a:r>
            <a:r>
              <a:rPr lang="th-TH" dirty="0" smtClean="0">
                <a:latin typeface="Arial" pitchFamily="34" charset="0"/>
              </a:rPr>
              <a:t>ส่วนประกอบ</a:t>
            </a:r>
            <a:endParaRPr lang="en-US" dirty="0" smtClean="0">
              <a:latin typeface="Arial" pitchFamily="34" charset="0"/>
            </a:endParaRPr>
          </a:p>
          <a:p>
            <a:r>
              <a:rPr lang="en-US" dirty="0" smtClean="0">
                <a:latin typeface="Arial" pitchFamily="34" charset="0"/>
              </a:rPr>
              <a:t>4</a:t>
            </a:r>
            <a:r>
              <a:rPr lang="th-TH" dirty="0" smtClean="0">
                <a:latin typeface="Arial" pitchFamily="34" charset="0"/>
              </a:rPr>
              <a:t>เสี่ยง</a:t>
            </a:r>
          </a:p>
          <a:p>
            <a:r>
              <a:rPr lang="en-US" dirty="0" smtClean="0">
                <a:latin typeface="Arial" pitchFamily="34" charset="0"/>
              </a:rPr>
              <a:t>5</a:t>
            </a:r>
            <a:r>
              <a:rPr lang="th-TH" dirty="0" smtClean="0">
                <a:latin typeface="Arial" pitchFamily="34" charset="0"/>
              </a:rPr>
              <a:t>เสน่ห์</a:t>
            </a:r>
            <a:endParaRPr lang="en-US" dirty="0" smtClean="0">
              <a:latin typeface="Arial" pitchFamily="34" charset="0"/>
            </a:endParaRPr>
          </a:p>
          <a:p>
            <a:r>
              <a:rPr lang="en-US" dirty="0" smtClean="0">
                <a:latin typeface="Arial" pitchFamily="34" charset="0"/>
              </a:rPr>
              <a:t>6</a:t>
            </a:r>
            <a:r>
              <a:rPr lang="th-TH" dirty="0" smtClean="0">
                <a:latin typeface="Arial" pitchFamily="34" charset="0"/>
              </a:rPr>
              <a:t>สู่การปฏิบัติ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7679">
              <a:defRPr/>
            </a:pPr>
            <a:fld id="{786D24A9-A478-4189-89AC-72B0EB2A5D76}" type="slidenum">
              <a:rPr lang="en-US">
                <a:solidFill>
                  <a:srgbClr val="FFFF00"/>
                </a:solidFill>
                <a:latin typeface="AngsanaUPC" pitchFamily="18" charset="-34"/>
              </a:rPr>
              <a:pPr defTabSz="937679">
                <a:defRPr/>
              </a:pPr>
              <a:t>14</a:t>
            </a:fld>
            <a:endParaRPr lang="en-US">
              <a:solidFill>
                <a:srgbClr val="FFFF00"/>
              </a:solidFill>
              <a:latin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1782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889"/>
            <a:fld id="{160CB185-4491-47D7-9861-066E33041300}" type="slidenum">
              <a:rPr lang="en-US" smtClean="0">
                <a:solidFill>
                  <a:prstClr val="black"/>
                </a:solidFill>
              </a:rPr>
              <a:pPr defTabSz="915889"/>
              <a:t>15</a:t>
            </a:fld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703263"/>
            <a:ext cx="4646613" cy="3484562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986" y="4424540"/>
            <a:ext cx="5102510" cy="4186340"/>
          </a:xfrm>
          <a:noFill/>
          <a:ln/>
        </p:spPr>
        <p:txBody>
          <a:bodyPr/>
          <a:lstStyle/>
          <a:p>
            <a:r>
              <a:rPr lang="th-TH" dirty="0" smtClean="0">
                <a:latin typeface="Arial" pitchFamily="34" charset="0"/>
                <a:cs typeface="Cordia New" pitchFamily="34" charset="-34"/>
              </a:rPr>
              <a:t>เรื่องเล่า ความหมายของมหาวิทยาลัยที่ใฝ่เรียนรู้ ซึ่งผู้บริหารในองค์กรเข้าใจไม่ตรงกัน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 ทำให้ต้อง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reset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และทำการ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define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ให้ตรงกัน</a:t>
            </a:r>
            <a:endParaRPr lang="en-US" baseline="0" dirty="0" smtClean="0">
              <a:latin typeface="Arial" pitchFamily="34" charset="0"/>
              <a:cs typeface="Cordia New" pitchFamily="34" charset="-34"/>
            </a:endParaRPr>
          </a:p>
          <a:p>
            <a:endParaRPr lang="th-TH" baseline="0" dirty="0" smtClean="0">
              <a:latin typeface="Arial" pitchFamily="34" charset="0"/>
              <a:cs typeface="Cordia New" pitchFamily="34" charset="-34"/>
            </a:endParaRP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การทำงานอย่างมีความสุข แปลงงานให้อยู่ในชีวิต ซึ่งความสุขของแต่ละคนไม่เหมือนกัน </a:t>
            </a: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ทำงานจนกลายเป็นส่วนหนึ่งของงาน เป็นภาวะการทำงานแบบอัตโนมัติ เป็นไปตามทฤษฎี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10,000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ชั่วโมง </a:t>
            </a: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เรียนรู้การทำงานอย่างมีความสุข จนออกมาจากจิตใต้สำนึก </a:t>
            </a:r>
          </a:p>
          <a:p>
            <a:endParaRPr lang="th-TH" baseline="0" dirty="0" smtClean="0">
              <a:latin typeface="Arial" pitchFamily="34" charset="0"/>
              <a:cs typeface="Cordia New" pitchFamily="34" charset="-34"/>
            </a:endParaRP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การทำงานเอาโจทย์ประเทศเป็นตัวตั้ง ภาพจะเปลี่ยน เรียนรู้ที่จะเปลี่ยนแปลง วิธีการเรียนรู้เปลี่ยนไป </a:t>
            </a:r>
          </a:p>
        </p:txBody>
      </p:sp>
    </p:spTree>
    <p:extLst>
      <p:ext uri="{BB962C8B-B14F-4D97-AF65-F5344CB8AC3E}">
        <p14:creationId xmlns:p14="http://schemas.microsoft.com/office/powerpoint/2010/main" val="104018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กลยุทธ์ที่ต้องทำคือตอบโจทย์ประเทศ การลดความเหลื่อมล้ำ  ในประเทศมีความแตกต่างด้านรายได้ เทียบจากเงินฝากที่มีเกิน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1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ล้านบาท ความรวยกระจุก ความจนกระจาย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ประเทศไทย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5,600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เหรียญ จึงติดกับดักรายได้ปานกลาง ประเทศมาเลเซียแซงประเทศไทย </a:t>
            </a:r>
            <a:endParaRPr lang="en-US" dirty="0" smtClean="0">
              <a:latin typeface="Arial" pitchFamily="34" charset="0"/>
              <a:cs typeface="Cordia New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7FA74-B068-47D8-B91E-0374CC2B6162}" type="slidenum">
              <a:rPr lang="en-US" smtClean="0"/>
              <a:pPr>
                <a:defRPr/>
              </a:pPr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002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คนที่จบแล้วไม่มีงานทำ</a:t>
            </a:r>
            <a:r>
              <a:rPr lang="th-TH" baseline="0" dirty="0" smtClean="0"/>
              <a:t> หากไม่จบปริญญาตรี ไม่มีคุณค่า</a:t>
            </a:r>
          </a:p>
          <a:p>
            <a:r>
              <a:rPr lang="th-TH" baseline="0" dirty="0" smtClean="0"/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7FA74-B068-47D8-B91E-0374CC2B6162}" type="slidenum">
              <a:rPr lang="en-US" smtClean="0"/>
              <a:pPr>
                <a:defRPr/>
              </a:pPr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03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83EC5-23B7-4C93-95D5-3ACC62FA177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29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7795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2312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0275">
              <a:defRPr/>
            </a:pPr>
            <a:fld id="{786D24A9-A478-4189-89AC-72B0EB2A5D76}" type="slidenum">
              <a:rPr lang="en-US" sz="1200">
                <a:solidFill>
                  <a:srgbClr val="FFFF00"/>
                </a:solidFill>
                <a:latin typeface="AngsanaUPC" pitchFamily="18" charset="-34"/>
              </a:rPr>
              <a:pPr defTabSz="930275">
                <a:defRPr/>
              </a:pPr>
              <a:t>29</a:t>
            </a:fld>
            <a:endParaRPr lang="en-US" sz="1200">
              <a:solidFill>
                <a:srgbClr val="FFFF00"/>
              </a:solidFill>
              <a:latin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433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940579" y="8844699"/>
            <a:ext cx="3014260" cy="4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5" tIns="46643" rIns="93285" bIns="46643" anchor="b"/>
          <a:lstStyle/>
          <a:p>
            <a:pPr algn="r" defTabSz="924673" eaLnBrk="0" hangingPunct="0"/>
            <a:fld id="{27ACAAAD-F4CE-4B3A-ABF7-FEEF8EBEDFEF}" type="slidenum">
              <a:rPr lang="en-US" sz="1800">
                <a:solidFill>
                  <a:prstClr val="black"/>
                </a:solidFill>
              </a:rPr>
              <a:pPr algn="r" defTabSz="924673" eaLnBrk="0" hangingPunct="0"/>
              <a:t>2</a:t>
            </a:fld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700088"/>
            <a:ext cx="4651375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319" y="4423103"/>
            <a:ext cx="5102202" cy="4188644"/>
          </a:xfrm>
          <a:noFill/>
        </p:spPr>
        <p:txBody>
          <a:bodyPr lIns="93285" tIns="46643" rIns="93285" bIns="46643"/>
          <a:lstStyle/>
          <a:p>
            <a:r>
              <a:rPr lang="th-TH" sz="2700" dirty="0" smtClean="0"/>
              <a:t>แนวทางการเรียนรู้</a:t>
            </a:r>
          </a:p>
          <a:p>
            <a:r>
              <a:rPr lang="th-TH" sz="2700" dirty="0" smtClean="0"/>
              <a:t>วิธีการเรียนรู้</a:t>
            </a:r>
            <a:r>
              <a:rPr lang="th-TH" sz="2700" baseline="0" dirty="0" smtClean="0"/>
              <a:t> เน้นการคิด การจดด้วยใจ การสร้างความเข้าใจ การอ่านความคิดเบื้องหลังสิ่งที่ได้เรียนรู้ จะทำให้ได้ประเด็นที่น่าสนใจ </a:t>
            </a:r>
          </a:p>
          <a:p>
            <a:r>
              <a:rPr lang="th-TH" sz="2700" baseline="0" dirty="0" smtClean="0"/>
              <a:t>เลือกเรื่อง สิ่งที่น่าสนใจ หรือนำความรู้ไปสู่การแก้ไขปัญหา</a:t>
            </a:r>
          </a:p>
          <a:p>
            <a:r>
              <a:rPr lang="th-TH" sz="2700" dirty="0" smtClean="0"/>
              <a:t>ตัวแทนผู้เข้าร่วมสัมมนาเป็นพลังขับเคลื่อนองค์กรให้เกิดการเติบโต</a:t>
            </a:r>
            <a:r>
              <a:rPr lang="th-TH" sz="2700" baseline="0" dirty="0" smtClean="0"/>
              <a:t> </a:t>
            </a:r>
          </a:p>
          <a:p>
            <a:r>
              <a:rPr lang="th-TH" sz="2700" baseline="0" dirty="0" smtClean="0"/>
              <a:t>สรุปสิ่งทีได้รับฟังเป็น </a:t>
            </a:r>
            <a:r>
              <a:rPr lang="en-US" sz="2700" baseline="0" dirty="0" smtClean="0"/>
              <a:t>Conceptual Model </a:t>
            </a:r>
            <a:r>
              <a:rPr lang="th-TH" sz="2700" baseline="0" dirty="0" smtClean="0"/>
              <a:t>เพื่อเป็นปัญญาแห่งแผ่นดิน (ภูมิปัญญา) </a:t>
            </a:r>
            <a:endParaRPr lang="th-TH" sz="2700" dirty="0" smtClean="0"/>
          </a:p>
        </p:txBody>
      </p:sp>
    </p:spTree>
    <p:extLst>
      <p:ext uri="{BB962C8B-B14F-4D97-AF65-F5344CB8AC3E}">
        <p14:creationId xmlns:p14="http://schemas.microsoft.com/office/powerpoint/2010/main" val="2024684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2DB1E9-88A8-43CB-A956-D5F4E78943D1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th-TH" smtClean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54150" y="658813"/>
            <a:ext cx="4362450" cy="3271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8001" y="4149123"/>
            <a:ext cx="5322362" cy="3925810"/>
          </a:xfrm>
          <a:noFill/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th-TH" dirty="0" smtClean="0">
                <a:cs typeface="Cordia New" pitchFamily="34" charset="-34"/>
              </a:rPr>
              <a:t>เริ่มต้นแนวคิด</a:t>
            </a:r>
            <a:r>
              <a:rPr lang="th-TH" baseline="0" dirty="0" smtClean="0">
                <a:cs typeface="Cordia New" pitchFamily="34" charset="-34"/>
              </a:rPr>
              <a:t>จาก</a:t>
            </a:r>
            <a:r>
              <a:rPr lang="th-TH" dirty="0" smtClean="0">
                <a:cs typeface="Cordia New" pitchFamily="34" charset="-34"/>
              </a:rPr>
              <a:t>ศาสตร์ตะวันตก</a:t>
            </a:r>
            <a:r>
              <a:rPr lang="th-TH" baseline="0" dirty="0" smtClean="0">
                <a:cs typeface="Cordia New" pitchFamily="34" charset="-34"/>
              </a:rPr>
              <a:t> </a:t>
            </a:r>
            <a:endParaRPr lang="en-US" dirty="0" smtClean="0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5276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E6D9C3-A21C-4DB2-93AD-1CA485A6872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52563" y="655638"/>
            <a:ext cx="4364037" cy="327342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6010" y="4149288"/>
            <a:ext cx="5806348" cy="3925908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0036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CD13C5-0C2B-48D3-9F10-154D00AEE89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th-TH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46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48D64-BA58-48AA-A49B-733CCA65BF6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th-TH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7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80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75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42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11541" y="8292289"/>
            <a:ext cx="3145182" cy="4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2F2266-AF98-4526-A1FF-3073F4708AA1}" type="slidenum">
              <a:rPr lang="en-US" altLang="th-TH" sz="1200">
                <a:solidFill>
                  <a:srgbClr val="000000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pPr eaLnBrk="1" hangingPunct="1"/>
              <a:t>39</a:t>
            </a:fld>
            <a:endParaRPr lang="th-TH" altLang="th-TH" sz="1200">
              <a:solidFill>
                <a:srgbClr val="000000"/>
              </a:solidFill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3479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ABB39-4552-4448-A889-9B2F67BE1B83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22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dirty="0" smtClean="0">
                <a:latin typeface="Arial" pitchFamily="34" charset="0"/>
                <a:cs typeface="Cordia New" pitchFamily="34" charset="-34"/>
              </a:rPr>
              <a:t>การสร้างองค์กร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 มีภูมิหลัง </a:t>
            </a: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มหาวิทยาลัยเทคโนโลยีพระจอมเกล้า มี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3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แห่ง ด้วยกัน คือ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…</a:t>
            </a: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พระนครเหนือใช้เทคโนโลยีของยุโรป ลาดกระบังใช้เทคโนโลยีของเอเชีย ธนบุรีใช้เทคโนโลยีของอเมริกา เป็นสิ่งที่สื่อได้ว่าประเทศได้วางแผนอนาคต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..</a:t>
            </a: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ธนบุรี มีแผนการเติบโตในภูมิภาคตะวันตก จึงได้วางแผนสร้าง มจธ.บางขุนเทียน ซึ่งเป็นพื้นที่กลางน้ำ (นากุ้ง) ปัจจุบันเป็นศูนย์วิจัยของประเทศ เป็นที่ตั้งของโรงงานยาชีววัตถุแห่งแรกของประเทศไทย </a:t>
            </a: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การผลิตคนตามกำลังของประเทศ ต้องสอนให้คนมีพื้นฐานการคิดและเรียนรู้ ต่อยอดในศาสตร์ต่างๆ ทำให้เกิด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Residential College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เป็นแหล่งสร้างคน เรียนแบบ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Module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เน้น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Liberal Arts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ซึ่งเป็นการเตรียมพร้อมให้คนกลุ่มนี้เป็นเสมือนหัวรถจักร ซึ่งเป็นแนวคิดในการมองล่วงหน้า พื้นที่ดังกล่าว เป็นพื้นที่หลังเงาฝน ตำแหน่งที่อยู่มีเขาบัง หาก มจธ.เข้าไปแล้วมีน้ำประชาชนจะอยู่ได้ จึงหาวิธีการ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logistic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ให้มีน้ำในพื้นที่ จึงต้องอาศัยนักวิชาการด้านน้ำ </a:t>
            </a:r>
          </a:p>
          <a:p>
            <a:endParaRPr lang="th-TH" baseline="0" dirty="0" smtClean="0">
              <a:latin typeface="Arial" pitchFamily="34" charset="0"/>
              <a:cs typeface="Cordia New" pitchFamily="34" charset="-34"/>
            </a:endParaRPr>
          </a:p>
          <a:p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สิ่งต่างๆ ที่กล่าวถึง เป็นที่มาของ วิจัย การเปลี่ยนพื้นที่แต่ละแห่งมีความโดดเด่นที่แตกต่าง</a:t>
            </a:r>
          </a:p>
          <a:p>
            <a:r>
              <a:rPr lang="en-US" baseline="0" dirty="0" err="1" smtClean="0">
                <a:latin typeface="Arial" pitchFamily="34" charset="0"/>
                <a:cs typeface="Cordia New" pitchFamily="34" charset="-34"/>
              </a:rPr>
              <a:t>Bangmod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เดิมเน้นการสร้างบัณฑิต 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Hands On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ต่อมาเน้น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Practical Excellence</a:t>
            </a:r>
          </a:p>
          <a:p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High Impact Research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เป็นแหล่งสร้างงานวิจัยชั้นนำ </a:t>
            </a:r>
          </a:p>
          <a:p>
            <a:r>
              <a:rPr lang="en-US" baseline="0" dirty="0" err="1" smtClean="0">
                <a:latin typeface="Arial" pitchFamily="34" charset="0"/>
                <a:cs typeface="Cordia New" pitchFamily="34" charset="-34"/>
              </a:rPr>
              <a:t>Ratchaburi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เป็น </a:t>
            </a:r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Residential College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เน้นการเรียน โดยนำวิถีชีวิตเป็นตัวตั้ง</a:t>
            </a:r>
          </a:p>
          <a:p>
            <a:r>
              <a:rPr lang="en-US" baseline="0" dirty="0" smtClean="0">
                <a:latin typeface="Arial" pitchFamily="34" charset="0"/>
                <a:cs typeface="Cordia New" pitchFamily="34" charset="-34"/>
              </a:rPr>
              <a:t>Knowledge Exchange (KX) </a:t>
            </a:r>
            <a:r>
              <a:rPr lang="th-TH" baseline="0" dirty="0" smtClean="0">
                <a:latin typeface="Arial" pitchFamily="34" charset="0"/>
                <a:cs typeface="Cordia New" pitchFamily="34" charset="-34"/>
              </a:rPr>
              <a:t>เน้นการเรียนรู้ร่วมกัน กับอุตสาหกรรมขนาดใหญ่</a:t>
            </a:r>
            <a:endParaRPr lang="en-US" baseline="0" dirty="0" smtClean="0">
              <a:latin typeface="Arial" pitchFamily="34" charset="0"/>
              <a:cs typeface="Cordia New" pitchFamily="34" charset="-34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7AF49-8C0E-4282-945E-33B2550928D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23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18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216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457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40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38995" indent="-284229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36916" indent="-22738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591683" indent="-22738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46449" indent="-22738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01216" indent="-2273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55982" indent="-2273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10748" indent="-2273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65515" indent="-22738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C4FE00EB-BAF3-4E50-8DF9-1922E824002B}" type="slidenum">
              <a:rPr lang="en-US" sz="1200">
                <a:solidFill>
                  <a:srgbClr val="FFFF00"/>
                </a:solidFill>
                <a:latin typeface="Browallia New" pitchFamily="34" charset="-34"/>
              </a:rPr>
              <a:pPr/>
              <a:t>47</a:t>
            </a:fld>
            <a:endParaRPr lang="en-US" sz="1200">
              <a:solidFill>
                <a:srgbClr val="FFFF00"/>
              </a:solidFill>
              <a:latin typeface="Browallia New" pitchFamily="34" charset="-34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9700" y="647700"/>
            <a:ext cx="4279900" cy="3209925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489" y="4075266"/>
            <a:ext cx="5202417" cy="38560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848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0275">
              <a:defRPr/>
            </a:pPr>
            <a:fld id="{786D24A9-A478-4189-89AC-72B0EB2A5D76}" type="slidenum">
              <a:rPr lang="en-US">
                <a:solidFill>
                  <a:srgbClr val="FFFF00"/>
                </a:solidFill>
                <a:latin typeface="AngsanaUPC" pitchFamily="18" charset="-34"/>
              </a:rPr>
              <a:pPr defTabSz="930275">
                <a:defRPr/>
              </a:pPr>
              <a:t>48</a:t>
            </a:fld>
            <a:endParaRPr lang="en-US">
              <a:solidFill>
                <a:srgbClr val="FFFF00"/>
              </a:solidFill>
              <a:latin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933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0275">
              <a:defRPr/>
            </a:pPr>
            <a:fld id="{786D24A9-A478-4189-89AC-72B0EB2A5D76}" type="slidenum">
              <a:rPr lang="en-US">
                <a:solidFill>
                  <a:srgbClr val="FFFF00"/>
                </a:solidFill>
                <a:latin typeface="AngsanaUPC" pitchFamily="18" charset="-34"/>
              </a:rPr>
              <a:pPr defTabSz="930275">
                <a:defRPr/>
              </a:pPr>
              <a:t>49</a:t>
            </a:fld>
            <a:endParaRPr lang="en-US">
              <a:solidFill>
                <a:srgbClr val="FFFF00"/>
              </a:solidFill>
              <a:latin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9467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CB873-09A8-4410-A135-75267C756027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144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0088"/>
            <a:ext cx="4662487" cy="3495675"/>
          </a:xfrm>
          <a:ln/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430" y="4429003"/>
            <a:ext cx="5590792" cy="4196013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3620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553"/>
            <a:fld id="{160CB185-4491-47D7-9861-066E33041300}" type="slidenum">
              <a:rPr lang="en-US" smtClean="0">
                <a:solidFill>
                  <a:prstClr val="black"/>
                </a:solidFill>
              </a:rPr>
              <a:pPr defTabSz="918553"/>
              <a:t>51</a:t>
            </a:fld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704850"/>
            <a:ext cx="4652962" cy="34893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59" y="4431616"/>
            <a:ext cx="5126585" cy="4193035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00369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3963" y="731838"/>
            <a:ext cx="4575175" cy="3432175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dirty="0" smtClean="0">
                <a:latin typeface="Arial" pitchFamily="34" charset="0"/>
              </a:rPr>
              <a:t>หลักการไต่ถามและไตร่ตรอง</a:t>
            </a:r>
            <a:r>
              <a:rPr lang="th-TH" baseline="0" dirty="0" smtClean="0">
                <a:latin typeface="Arial" pitchFamily="34" charset="0"/>
              </a:rPr>
              <a:t> เป็น สิ่งที่ทำให้เข้าใจความเป็นจริง ได้ข้อมูลจริง เป็นการลดต้นทุนขององค์กร </a:t>
            </a:r>
            <a:endParaRPr lang="th-TH" dirty="0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82A00-FFB3-442A-8F20-D01B09D9BEFB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698500"/>
            <a:ext cx="46561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เดิมการเรียนรู้เน้นเรียนจากของจริ</a:t>
            </a:r>
            <a:r>
              <a:rPr lang="th-TH" baseline="0" dirty="0" smtClean="0"/>
              <a:t>ง </a:t>
            </a:r>
          </a:p>
          <a:p>
            <a:r>
              <a:rPr lang="en-US" baseline="0" dirty="0" smtClean="0"/>
              <a:t>THE </a:t>
            </a:r>
            <a:r>
              <a:rPr lang="th-TH" baseline="0" dirty="0" smtClean="0"/>
              <a:t>นับผลงานวิจัยต่อหัวนักวิจัย </a:t>
            </a:r>
          </a:p>
          <a:p>
            <a:r>
              <a:rPr lang="th-TH" baseline="0" dirty="0" smtClean="0"/>
              <a:t>มจธ.ยังคงรักษาคุณภาพงานวิจัยอย่างต่อเนื่องถึงปัจจุบัน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DB8D3-3621-4257-AFAC-486BBCC6A349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86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553"/>
            <a:fld id="{160CB185-4491-47D7-9861-066E33041300}" type="slidenum">
              <a:rPr lang="en-US" smtClean="0">
                <a:solidFill>
                  <a:prstClr val="black"/>
                </a:solidFill>
              </a:rPr>
              <a:pPr defTabSz="918553"/>
              <a:t>53</a:t>
            </a:fld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704850"/>
            <a:ext cx="4652962" cy="34893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59" y="4431616"/>
            <a:ext cx="5126585" cy="4193035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54994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22FBA-D87B-4546-BDD4-73C8D792F082}" type="slidenum">
              <a:rPr lang="en-US"/>
              <a:pPr/>
              <a:t>54</a:t>
            </a:fld>
            <a:endParaRPr lang="th-TH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595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 txBox="1">
            <a:spLocks noGrp="1" noChangeArrowheads="1"/>
          </p:cNvSpPr>
          <p:nvPr/>
        </p:nvSpPr>
        <p:spPr bwMode="auto">
          <a:xfrm>
            <a:off x="5783560" y="6055186"/>
            <a:ext cx="4421462" cy="31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62" tIns="47033" rIns="94062" bIns="47033" anchor="b"/>
          <a:lstStyle/>
          <a:p>
            <a:pPr algn="r" defTabSz="931863" rtl="0" eaLnBrk="0" fontAlgn="base" hangingPunct="0">
              <a:spcBef>
                <a:spcPct val="0"/>
              </a:spcBef>
              <a:spcAft>
                <a:spcPct val="0"/>
              </a:spcAft>
            </a:pPr>
            <a:fld id="{D920B883-2083-4316-B648-298BBD459178}" type="slidenum">
              <a:rPr lang="en-US" kern="1200">
                <a:solidFill>
                  <a:srgbClr val="FFFF00"/>
                </a:solidFill>
                <a:latin typeface="AngsanaUPC" pitchFamily="18" charset="-34"/>
                <a:ea typeface="+mn-ea"/>
                <a:cs typeface="Angsana New" pitchFamily="18" charset="-34"/>
              </a:rPr>
              <a:pPr algn="r" defTabSz="931863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th-TH" kern="1200">
              <a:solidFill>
                <a:srgbClr val="FFFF00"/>
              </a:solidFill>
              <a:latin typeface="AngsanaUPC" pitchFamily="18" charset="-34"/>
              <a:ea typeface="+mn-ea"/>
              <a:cs typeface="Cordia New" pitchFamily="34" charset="-34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17900" y="479425"/>
            <a:ext cx="3184525" cy="238760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4062" tIns="47033" rIns="94062" bIns="47033"/>
          <a:lstStyle/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8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en-US" sz="800" smtClean="0">
              <a:latin typeface="Arial" pitchFamily="34" charset="0"/>
              <a:cs typeface="Cordia New" pitchFamily="34" charset="-34"/>
            </a:endParaRPr>
          </a:p>
          <a:p>
            <a:pPr eaLnBrk="1" hangingPunct="1">
              <a:lnSpc>
                <a:spcPct val="80000"/>
              </a:lnSpc>
            </a:pPr>
            <a:endParaRPr lang="th-TH" sz="8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42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5781181" y="6056204"/>
            <a:ext cx="4423841" cy="31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68" tIns="46436" rIns="92868" bIns="46436" anchor="b"/>
          <a:lstStyle/>
          <a:p>
            <a:pPr algn="r" defTabSz="920750" rtl="0" eaLnBrk="0" fontAlgn="base" hangingPunct="0">
              <a:spcBef>
                <a:spcPct val="0"/>
              </a:spcBef>
              <a:spcAft>
                <a:spcPct val="0"/>
              </a:spcAft>
            </a:pPr>
            <a:fld id="{76A41F8D-4D66-4619-98A7-07DBA5BD59A4}" type="slidenum">
              <a:rPr lang="en-US" kern="1200">
                <a:solidFill>
                  <a:prstClr val="black"/>
                </a:solidFill>
                <a:latin typeface="Arial" pitchFamily="34" charset="0"/>
                <a:ea typeface="+mn-ea"/>
                <a:cs typeface="Angsana New" pitchFamily="18" charset="-34"/>
              </a:rPr>
              <a:pPr algn="r" defTabSz="92075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th-TH" kern="1200">
              <a:solidFill>
                <a:prstClr val="black"/>
              </a:solidFill>
              <a:latin typeface="Arial" pitchFamily="34" charset="0"/>
              <a:ea typeface="+mn-ea"/>
              <a:cs typeface="Cordia New" pitchFamily="34" charset="-34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11550" y="476250"/>
            <a:ext cx="3190875" cy="2392363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9791" y="3028102"/>
            <a:ext cx="8165443" cy="2870335"/>
          </a:xfrm>
          <a:noFill/>
          <a:ln/>
        </p:spPr>
        <p:txBody>
          <a:bodyPr lIns="92868" tIns="46436" rIns="92868" bIns="46436"/>
          <a:lstStyle/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en-US" sz="900" smtClean="0">
              <a:latin typeface="Arial" pitchFamily="34" charset="0"/>
              <a:cs typeface="Cord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900" smtClean="0">
                <a:latin typeface="Arial" pitchFamily="34" charset="0"/>
                <a:cs typeface="Cordia New" pitchFamily="34" charset="-34"/>
              </a:rPr>
              <a:t>__________________________________________________________________________________</a:t>
            </a:r>
          </a:p>
          <a:p>
            <a:pPr>
              <a:lnSpc>
                <a:spcPct val="80000"/>
              </a:lnSpc>
            </a:pPr>
            <a:endParaRPr lang="th-TH" sz="9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75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dirty="0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640">
              <a:defRPr/>
            </a:pPr>
            <a:fld id="{786D24A9-A478-4189-89AC-72B0EB2A5D76}" type="slidenum">
              <a:rPr lang="en-US"/>
              <a:pPr defTabSz="922640"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56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dirty="0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640">
              <a:defRPr/>
            </a:pPr>
            <a:fld id="{786D24A9-A478-4189-89AC-72B0EB2A5D76}" type="slidenum">
              <a:rPr lang="en-US"/>
              <a:pPr defTabSz="922640"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231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dirty="0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640">
              <a:defRPr/>
            </a:pPr>
            <a:fld id="{786D24A9-A478-4189-89AC-72B0EB2A5D76}" type="slidenum">
              <a:rPr lang="en-US"/>
              <a:pPr defTabSz="922640"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264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E5547-178F-456B-ABBE-E2BF78C9D9F5}" type="slidenum">
              <a:rPr lang="en-US" sz="1200">
                <a:cs typeface="Angsana New" pitchFamily="18" charset="-34"/>
              </a:rPr>
              <a:pPr/>
              <a:t>60</a:t>
            </a:fld>
            <a:endParaRPr lang="th-TH" sz="120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17900" y="479425"/>
            <a:ext cx="3182938" cy="2387600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596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BA8C3-15F5-4CF3-9E0E-E7F06EA6E3B2}" type="slidenum">
              <a:rPr lang="en-US" sz="1200">
                <a:cs typeface="Angsana New" pitchFamily="18" charset="-34"/>
              </a:rPr>
              <a:pPr/>
              <a:t>61</a:t>
            </a:fld>
            <a:endParaRPr lang="th-TH" sz="120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17900" y="479425"/>
            <a:ext cx="3182938" cy="23876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702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71EBC7-7BB9-4A9C-B5DA-2070CAE6A94C}" type="slidenum">
              <a:rPr lang="en-US" sz="1200">
                <a:cs typeface="Angsana New" pitchFamily="18" charset="-34"/>
              </a:rPr>
              <a:pPr/>
              <a:t>62</a:t>
            </a:fld>
            <a:endParaRPr lang="th-TH" sz="12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17900" y="479425"/>
            <a:ext cx="3182938" cy="238760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1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กรณี</a:t>
            </a:r>
            <a:r>
              <a:rPr lang="th-TH" baseline="0" dirty="0" smtClean="0"/>
              <a:t>ศึกษา การซื้อส้มบางมด แม้ค้าไม่รู้จัก แม้อยู่ใกล้มหาวิทยาลัย จึงต้องวางแผนและสร้างแบรนด์ให้ มจธ.เป็นที่รู้จัก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7FA74-B068-47D8-B91E-0374CC2B6162}" type="slidenum">
              <a:rPr lang="en-US" smtClean="0"/>
              <a:pPr>
                <a:defRPr/>
              </a:pPr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18947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5781181" y="6056204"/>
            <a:ext cx="4423841" cy="31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5" rIns="92588" bIns="46295" anchor="b"/>
          <a:lstStyle/>
          <a:p>
            <a:pPr algn="r" eaLnBrk="0" hangingPunct="0"/>
            <a:fld id="{8047F369-BFE0-4515-82EC-593353583D76}" type="slidenum">
              <a:rPr lang="en-US">
                <a:solidFill>
                  <a:srgbClr val="000000"/>
                </a:solidFill>
                <a:latin typeface="Calibri" pitchFamily="34" charset="0"/>
                <a:cs typeface="Browallia New" pitchFamily="34" charset="-34"/>
              </a:rPr>
              <a:pPr algn="r" eaLnBrk="0" hangingPunct="0"/>
              <a:t>63</a:t>
            </a:fld>
            <a:endParaRPr lang="th-TH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75" y="477838"/>
            <a:ext cx="3187700" cy="2390775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0500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5781181" y="6056204"/>
            <a:ext cx="4423841" cy="31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5" rIns="92588" bIns="46295" anchor="b"/>
          <a:lstStyle/>
          <a:p>
            <a:pPr algn="r" eaLnBrk="0" hangingPunct="0"/>
            <a:fld id="{E892A160-C803-48BF-822F-97C3A7318DFB}" type="slidenum">
              <a:rPr lang="en-US">
                <a:solidFill>
                  <a:srgbClr val="000000"/>
                </a:solidFill>
                <a:latin typeface="Calibri" pitchFamily="34" charset="0"/>
                <a:cs typeface="Browallia New" pitchFamily="34" charset="-34"/>
              </a:rPr>
              <a:pPr algn="r" eaLnBrk="0" hangingPunct="0"/>
              <a:t>64</a:t>
            </a:fld>
            <a:endParaRPr lang="th-TH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75" y="477838"/>
            <a:ext cx="3187700" cy="239077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30103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5781181" y="6056204"/>
            <a:ext cx="4423841" cy="31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88" tIns="46295" rIns="92588" bIns="46295" anchor="b"/>
          <a:lstStyle/>
          <a:p>
            <a:pPr algn="r" eaLnBrk="0" hangingPunct="0"/>
            <a:fld id="{2E1F10A2-273C-4F9D-8C6A-389AFB681843}" type="slidenum">
              <a:rPr lang="en-US">
                <a:solidFill>
                  <a:srgbClr val="000000"/>
                </a:solidFill>
                <a:latin typeface="Calibri" pitchFamily="34" charset="0"/>
                <a:cs typeface="Browallia New" pitchFamily="34" charset="-34"/>
              </a:rPr>
              <a:pPr algn="r" eaLnBrk="0" hangingPunct="0"/>
              <a:t>65</a:t>
            </a:fld>
            <a:endParaRPr lang="th-TH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75" y="477838"/>
            <a:ext cx="3187700" cy="2390775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9160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83EC5-23B7-4C93-95D5-3ACC62FA1776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979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458"/>
            <a:fld id="{4E544B57-206E-40C8-BD73-17AE08CB5301}" type="slidenum">
              <a:rPr lang="en-US" smtClean="0">
                <a:solidFill>
                  <a:prstClr val="black"/>
                </a:solidFill>
              </a:rPr>
              <a:pPr defTabSz="918458"/>
              <a:t>67</a:t>
            </a:fld>
            <a:endParaRPr lang="th-TH" dirty="0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704850"/>
            <a:ext cx="4652962" cy="34893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60" y="4431616"/>
            <a:ext cx="5126585" cy="4193035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25317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458"/>
            <a:fld id="{4E544B57-206E-40C8-BD73-17AE08CB5301}" type="slidenum">
              <a:rPr lang="en-US" smtClean="0">
                <a:solidFill>
                  <a:prstClr val="black"/>
                </a:solidFill>
              </a:rPr>
              <a:pPr defTabSz="918458"/>
              <a:t>68</a:t>
            </a:fld>
            <a:endParaRPr lang="th-TH" dirty="0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704850"/>
            <a:ext cx="4652962" cy="34893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60" y="4431616"/>
            <a:ext cx="5126585" cy="4193035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55361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th-TH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982724-BC59-4BF1-9FB8-BF12A7BD1CE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750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3442B-B175-4331-AB8B-6CDA4B9BA57A}" type="slidenum">
              <a:rPr lang="en-US" smtClean="0">
                <a:latin typeface="Arial" pitchFamily="34" charset="0"/>
              </a:rPr>
              <a:pPr/>
              <a:t>71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940911" y="8843123"/>
            <a:ext cx="3013927" cy="46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36" tIns="46019" rIns="92036" bIns="46019" anchor="b"/>
          <a:lstStyle/>
          <a:p>
            <a:pPr algn="r" eaLnBrk="0" hangingPunct="0"/>
            <a:fld id="{2F8853E3-610C-412C-89DE-43A0E126599C}" type="slidenum">
              <a:rPr lang="en-US" sz="1800"/>
              <a:pPr algn="r" eaLnBrk="0" hangingPunct="0"/>
              <a:t>71</a:t>
            </a:fld>
            <a:endParaRPr lang="en-US" sz="1800"/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3263"/>
            <a:ext cx="4645025" cy="3484562"/>
          </a:xfrm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343" y="4424539"/>
            <a:ext cx="5105792" cy="4186341"/>
          </a:xfrm>
          <a:noFill/>
          <a:ln/>
        </p:spPr>
        <p:txBody>
          <a:bodyPr lIns="92036" tIns="46019" rIns="92036" bIns="46019"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8682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การระดมความคิดเห็น ในการกำหนดวิสัยทัศน์</a:t>
            </a:r>
            <a:r>
              <a:rPr lang="th-TH" baseline="0" dirty="0" smtClean="0"/>
              <a:t> ประกอบด้วย บุคคลทั้งภายในและภายนอกองค์กร ช่วยกันฝันร่วมกัน เพื่อกำหนดภาพอนาคตขององค์กร </a:t>
            </a:r>
          </a:p>
          <a:p>
            <a:r>
              <a:rPr lang="th-TH" baseline="0" dirty="0" smtClean="0"/>
              <a:t>ปี </a:t>
            </a:r>
            <a:r>
              <a:rPr lang="en-US" baseline="0" dirty="0" smtClean="0"/>
              <a:t>2542 </a:t>
            </a:r>
            <a:r>
              <a:rPr lang="th-TH" baseline="0" dirty="0" smtClean="0"/>
              <a:t>เป็นปีเริ่มกำหนดยุทธศาสตร์ เกิดจากการเชื่อมโยงความคิดของคนในองค์กร วิสัยทัศน์ </a:t>
            </a:r>
            <a:r>
              <a:rPr lang="en-US" baseline="0" dirty="0" smtClean="0"/>
              <a:t>5 </a:t>
            </a:r>
            <a:r>
              <a:rPr lang="th-TH" baseline="0" dirty="0" smtClean="0"/>
              <a:t>มุ่ง เป็นการรวบรวม </a:t>
            </a:r>
            <a:r>
              <a:rPr lang="en-US" baseline="0" dirty="0" smtClean="0"/>
              <a:t>Keyword </a:t>
            </a:r>
            <a:r>
              <a:rPr lang="th-TH" baseline="0" dirty="0" smtClean="0"/>
              <a:t>ของทุกคน </a:t>
            </a:r>
          </a:p>
          <a:p>
            <a:r>
              <a:rPr lang="th-TH" baseline="0" dirty="0" smtClean="0"/>
              <a:t>จากนั้นสร้างทีม </a:t>
            </a:r>
            <a:r>
              <a:rPr lang="en-US" baseline="0" dirty="0" smtClean="0"/>
              <a:t>In charge</a:t>
            </a:r>
            <a:r>
              <a:rPr lang="th-TH" baseline="0" dirty="0" smtClean="0"/>
              <a:t> เพื่อทำงานในแต่ละด้าน</a:t>
            </a:r>
          </a:p>
          <a:p>
            <a:endParaRPr lang="th-TH" baseline="0" dirty="0" smtClean="0"/>
          </a:p>
          <a:p>
            <a:r>
              <a:rPr lang="en-US" baseline="0" dirty="0" smtClean="0"/>
              <a:t>Flagship </a:t>
            </a:r>
            <a:r>
              <a:rPr lang="th-TH" baseline="0" dirty="0" smtClean="0"/>
              <a:t>เป็นการลดทอนเป้าหมายระยะยาวให้สั้นลง มองระยะเวลา </a:t>
            </a:r>
            <a:r>
              <a:rPr lang="en-US" baseline="0" dirty="0" smtClean="0"/>
              <a:t>5 </a:t>
            </a:r>
            <a:r>
              <a:rPr lang="th-TH" baseline="0" dirty="0" smtClean="0"/>
              <a:t>ปี</a:t>
            </a:r>
            <a:r>
              <a:rPr lang="en-US" baseline="0" dirty="0" smtClean="0"/>
              <a:t> </a:t>
            </a:r>
            <a:r>
              <a:rPr lang="th-TH" baseline="0" dirty="0" smtClean="0"/>
              <a:t>ซึ่งมีเวทีการระดมความคิดเห็น โดยแบ่งออกเป็น </a:t>
            </a:r>
            <a:r>
              <a:rPr lang="en-US" baseline="0" dirty="0" smtClean="0"/>
              <a:t>3 </a:t>
            </a:r>
            <a:r>
              <a:rPr lang="th-TH" baseline="0" dirty="0" smtClean="0"/>
              <a:t>กลุ่มเป้าหมายได้แก่ กลุ่มสายวิชาการ สายสนับสนุน และผู้มีส่วนได้ส่วนเสีย </a:t>
            </a:r>
          </a:p>
          <a:p>
            <a:r>
              <a:rPr lang="th-TH" baseline="0" dirty="0" smtClean="0"/>
              <a:t>ความตั้งใจ/การต้องการคิดและทำ จะส่งผลให้เกิดความยั่งยืนมากกว่าการถูกสั่งให้ทำตาม </a:t>
            </a:r>
          </a:p>
          <a:p>
            <a:endParaRPr lang="th-TH" baseline="0" dirty="0" smtClean="0"/>
          </a:p>
          <a:p>
            <a:r>
              <a:rPr lang="th-TH" baseline="0" dirty="0" smtClean="0"/>
              <a:t>ม.ในกำกับของรัฐ ต้องหารายได้ของตนเอง บริหารจัดการ ปรับค่าเล่าเรียนบางส่วน  </a:t>
            </a:r>
            <a:r>
              <a:rPr lang="en-US" baseline="0" dirty="0" smtClean="0"/>
              <a:t> </a:t>
            </a:r>
            <a:endParaRPr lang="th-TH" baseline="0" dirty="0" smtClean="0"/>
          </a:p>
          <a:p>
            <a:endParaRPr lang="th-TH" baseline="0" dirty="0" smtClean="0"/>
          </a:p>
          <a:p>
            <a:r>
              <a:rPr lang="th-TH" baseline="0" dirty="0" smtClean="0"/>
              <a:t>การสร้างกลุ่มเยาวเรศ เป็นการสร้างและพัฒนาคน แบ่งออกเป็น กลุ่มวิจัย กลุ่มบริหาร ต่อมาเป็นกลุ่ม </a:t>
            </a:r>
            <a:r>
              <a:rPr lang="en-US" baseline="0" dirty="0" smtClean="0"/>
              <a:t>USX </a:t>
            </a:r>
            <a:endParaRPr lang="th-TH" baseline="0" dirty="0" smtClean="0"/>
          </a:p>
          <a:p>
            <a:endParaRPr lang="th-TH" baseline="0" dirty="0" smtClean="0"/>
          </a:p>
          <a:p>
            <a:r>
              <a:rPr lang="th-TH" baseline="0" dirty="0" smtClean="0"/>
              <a:t>การวางแผน สำคัญอยู่ที่การนำไปปฏิบัติ ต้องมีคนอาสาทำ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7FA74-B068-47D8-B91E-0374CC2B6162}" type="slidenum">
              <a:rPr lang="en-US" smtClean="0"/>
              <a:pPr>
                <a:defRPr/>
              </a:pPr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971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893"/>
            <a:fld id="{4E544B57-206E-40C8-BD73-17AE08CB530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5893"/>
              <a:t>7</a:t>
            </a:fld>
            <a:endParaRPr lang="th-TH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3263"/>
            <a:ext cx="4645025" cy="348456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986" y="4424539"/>
            <a:ext cx="5102511" cy="418634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15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794"/>
            <a:fld id="{4E544B57-206E-40C8-BD73-17AE08CB5301}" type="slidenum">
              <a:rPr lang="en-US" smtClean="0">
                <a:solidFill>
                  <a:prstClr val="black"/>
                </a:solidFill>
              </a:rPr>
              <a:pPr defTabSz="915794"/>
              <a:t>8</a:t>
            </a:fld>
            <a:endParaRPr lang="th-TH" dirty="0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3263"/>
            <a:ext cx="4645025" cy="348456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987" y="4424539"/>
            <a:ext cx="5102511" cy="418634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66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การทำงานแบบลองผิดลองถูก</a:t>
            </a:r>
            <a:r>
              <a:rPr lang="th-TH" baseline="0" dirty="0" smtClean="0"/>
              <a:t> ตลอดระยะเวลา </a:t>
            </a:r>
            <a:r>
              <a:rPr lang="en-US" baseline="0" dirty="0" smtClean="0"/>
              <a:t>15 </a:t>
            </a:r>
            <a:r>
              <a:rPr lang="th-TH" baseline="0" dirty="0" smtClean="0"/>
              <a:t>ปี จึงเห็นความสำเร็จอย่างต่อเนื่อง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7FA74-B068-47D8-B91E-0374CC2B6162}" type="slidenum">
              <a:rPr lang="en-US" smtClean="0"/>
              <a:pPr>
                <a:defRPr/>
              </a:pPr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887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402B-3C3B-4BF9-BD41-7A12A3CCEFA6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C5D16-A9B9-4F6A-B7CD-1E531DDC7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A577-5ECA-41C0-96A3-E3ECDD0FA418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F36E-65B0-42A6-9994-2C8A90F99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287738" y="1535113"/>
            <a:ext cx="37308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287738" y="2174875"/>
            <a:ext cx="37308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073A9-B89A-467D-BBF8-4740DDDA3918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C067-0D1C-4E78-89E6-8A5CEDD75FC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02249"/>
      </p:ext>
    </p:extLst>
  </p:cSld>
  <p:clrMapOvr>
    <a:masterClrMapping/>
  </p:clrMapOvr>
  <p:transition spd="med" advClick="0" advTm="7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F63EF-ED11-48BC-A04B-6BDBF15CA9FB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57E97-EE37-4368-ABA5-5823CB43023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57308"/>
      </p:ext>
    </p:extLst>
  </p:cSld>
  <p:clrMapOvr>
    <a:masterClrMapping/>
  </p:clrMapOvr>
  <p:transition spd="med" advClick="0" advTm="7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F21C6-1C68-4CA3-ABDD-550F45D0D9AB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C4AB7-1BB9-49CE-8842-E2D8182EE8F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08021"/>
      </p:ext>
    </p:extLst>
  </p:cSld>
  <p:clrMapOvr>
    <a:masterClrMapping/>
  </p:clrMapOvr>
  <p:transition spd="med" advClick="0" advTm="7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2032" y="273050"/>
            <a:ext cx="2776904" cy="1162050"/>
          </a:xfrm>
        </p:spPr>
        <p:txBody>
          <a:bodyPr anchor="b"/>
          <a:lstStyle>
            <a:lvl1pPr algn="l">
              <a:defRPr sz="2000" b="1"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300047" y="273093"/>
            <a:ext cx="47185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22032" y="1435103"/>
            <a:ext cx="27769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0DC4-22CF-4533-870A-40FF87CBBDB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3F975-D810-4256-92F1-FF73F195C57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93537"/>
      </p:ext>
    </p:extLst>
  </p:cSld>
  <p:clrMapOvr>
    <a:masterClrMapping/>
  </p:clrMapOvr>
  <p:transition spd="med" advClick="0" advTm="7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54424" y="4800600"/>
            <a:ext cx="5064369" cy="566738"/>
          </a:xfrm>
        </p:spPr>
        <p:txBody>
          <a:bodyPr anchor="b"/>
          <a:lstStyle>
            <a:lvl1pPr algn="l">
              <a:defRPr sz="2000" b="1"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654424" y="612775"/>
            <a:ext cx="5064369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54424" y="5367338"/>
            <a:ext cx="50643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088D-1D88-404D-B1F8-B57D0AD293B3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4B76D-73EC-499A-BCEF-9A8B96611B0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16127"/>
      </p:ext>
    </p:extLst>
  </p:cSld>
  <p:clrMapOvr>
    <a:masterClrMapping/>
  </p:clrMapOvr>
  <p:transition spd="med" advClick="0" advTm="7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5BC54-6F32-481B-8BFC-4E33D1A62AD1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796F-2DB9-442E-80FF-8F2CED18EA8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00077"/>
      </p:ext>
    </p:extLst>
  </p:cSld>
  <p:clrMapOvr>
    <a:masterClrMapping/>
  </p:clrMapOvr>
  <p:transition spd="med" advClick="0" advTm="7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119447" y="274679"/>
            <a:ext cx="1899138" cy="5851525"/>
          </a:xfrm>
        </p:spPr>
        <p:txBody>
          <a:bodyPr vert="eaVert"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22031" y="274679"/>
            <a:ext cx="5556738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F5079-05B4-4943-8F3C-438DB0AB8D32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0880-3429-4071-89FB-C2D5D2D1528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14019"/>
      </p:ext>
    </p:extLst>
  </p:cSld>
  <p:clrMapOvr>
    <a:masterClrMapping/>
  </p:clrMapOvr>
  <p:transition spd="med" advClick="0" advTm="7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33046" y="2130472"/>
            <a:ext cx="7174523" cy="1470025"/>
          </a:xfrm>
        </p:spPr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5A591-DDA7-4E6F-BBD3-7E6ED6B10ED7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931B-91B9-4205-8F0A-63463B4C1B9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79791"/>
      </p:ext>
    </p:extLst>
  </p:cSld>
  <p:clrMapOvr>
    <a:masterClrMapping/>
  </p:clrMapOvr>
  <p:transition spd="med" advClick="0" advTm="7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7F9D-B490-4A37-A7D2-D729B121F24D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74EF-627A-44D5-BB6D-A49CAD4DF9E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28412"/>
      </p:ext>
    </p:extLst>
  </p:cSld>
  <p:clrMapOvr>
    <a:masterClrMapping/>
  </p:clrMapOvr>
  <p:transition spd="med" advClick="0" advTm="7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66751" y="4406946"/>
            <a:ext cx="7174523" cy="1362075"/>
          </a:xfrm>
        </p:spPr>
        <p:txBody>
          <a:bodyPr anchor="t"/>
          <a:lstStyle>
            <a:lvl1pPr algn="l">
              <a:defRPr sz="4000" b="1" cap="all"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66751" y="2906722"/>
            <a:ext cx="717452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E7441-BB42-4107-B6BB-5F526AEACD5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31664-4F52-45B4-AEB9-A7D7738826D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03858"/>
      </p:ext>
    </p:extLst>
  </p:cSld>
  <p:clrMapOvr>
    <a:masterClrMapping/>
  </p:clrMapOvr>
  <p:transition spd="med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DEC1-762C-4C03-AA64-206180D433E6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C00F-B3B1-471A-9C52-A4C24034D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22031" y="1600206"/>
            <a:ext cx="37279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290647" y="1600206"/>
            <a:ext cx="37279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3FCDE-8106-4E57-BFA5-1829AFB980BA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DD02-C772-4B8E-BFEB-E8B5678C548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58056"/>
      </p:ext>
    </p:extLst>
  </p:cSld>
  <p:clrMapOvr>
    <a:masterClrMapping/>
  </p:clrMapOvr>
  <p:transition spd="med" advClick="0" advTm="7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287738" y="1535113"/>
            <a:ext cx="37308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287738" y="2174875"/>
            <a:ext cx="37308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073A9-B89A-467D-BBF8-4740DDDA3918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C067-0D1C-4E78-89E6-8A5CEDD75FC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64974"/>
      </p:ext>
    </p:extLst>
  </p:cSld>
  <p:clrMapOvr>
    <a:masterClrMapping/>
  </p:clrMapOvr>
  <p:transition spd="med" advClick="0" advTm="7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F63EF-ED11-48BC-A04B-6BDBF15CA9FB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57E97-EE37-4368-ABA5-5823CB43023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51304"/>
      </p:ext>
    </p:extLst>
  </p:cSld>
  <p:clrMapOvr>
    <a:masterClrMapping/>
  </p:clrMapOvr>
  <p:transition spd="med" advClick="0" advTm="7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F21C6-1C68-4CA3-ABDD-550F45D0D9AB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C4AB7-1BB9-49CE-8842-E2D8182EE8F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16362"/>
      </p:ext>
    </p:extLst>
  </p:cSld>
  <p:clrMapOvr>
    <a:masterClrMapping/>
  </p:clrMapOvr>
  <p:transition spd="med" advClick="0" advTm="7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2032" y="273050"/>
            <a:ext cx="2776904" cy="1162050"/>
          </a:xfrm>
        </p:spPr>
        <p:txBody>
          <a:bodyPr anchor="b"/>
          <a:lstStyle>
            <a:lvl1pPr algn="l">
              <a:defRPr sz="2000" b="1"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300047" y="273093"/>
            <a:ext cx="47185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22032" y="1435103"/>
            <a:ext cx="27769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0DC4-22CF-4533-870A-40FF87CBBDB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3F975-D810-4256-92F1-FF73F195C57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3741"/>
      </p:ext>
    </p:extLst>
  </p:cSld>
  <p:clrMapOvr>
    <a:masterClrMapping/>
  </p:clrMapOvr>
  <p:transition spd="med" advClick="0" advTm="7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54424" y="4800600"/>
            <a:ext cx="5064369" cy="566738"/>
          </a:xfrm>
        </p:spPr>
        <p:txBody>
          <a:bodyPr anchor="b"/>
          <a:lstStyle>
            <a:lvl1pPr algn="l">
              <a:defRPr sz="2000" b="1"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654424" y="612775"/>
            <a:ext cx="5064369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54424" y="5367338"/>
            <a:ext cx="50643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088D-1D88-404D-B1F8-B57D0AD293B3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4B76D-73EC-499A-BCEF-9A8B96611B0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47897"/>
      </p:ext>
    </p:extLst>
  </p:cSld>
  <p:clrMapOvr>
    <a:masterClrMapping/>
  </p:clrMapOvr>
  <p:transition spd="med" advClick="0" advTm="7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5BC54-6F32-481B-8BFC-4E33D1A62AD1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796F-2DB9-442E-80FF-8F2CED18EA86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04905"/>
      </p:ext>
    </p:extLst>
  </p:cSld>
  <p:clrMapOvr>
    <a:masterClrMapping/>
  </p:clrMapOvr>
  <p:transition spd="med" advClick="0" advTm="7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119447" y="274679"/>
            <a:ext cx="1899138" cy="5851525"/>
          </a:xfrm>
        </p:spPr>
        <p:txBody>
          <a:bodyPr vert="eaVert"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22031" y="274679"/>
            <a:ext cx="5556738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F5079-05B4-4943-8F3C-438DB0AB8D32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0880-3429-4071-89FB-C2D5D2D1528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94725"/>
      </p:ext>
    </p:extLst>
  </p:cSld>
  <p:clrMapOvr>
    <a:masterClrMapping/>
  </p:clrMapOvr>
  <p:transition spd="med" advClick="0" advTm="7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9913" y="404813"/>
            <a:ext cx="8497887" cy="5386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D3304-D63C-40B3-910E-1F713AD977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669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402B-3C3B-4BF9-BD41-7A12A3CCEFA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C5D16-A9B9-4F6A-B7CD-1E531DDC71D6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099A-C7FB-4E2C-9B05-2BC771A63A5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E0CF-7858-494A-AA83-DDF5B5196FA5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133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9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DF69-36DE-41A9-B608-F5A21DB2A42A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0050-484F-45A5-9C22-9CFCC11FD21F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04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2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96EA-83DE-4A50-9E7E-3B63D030ECD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DB1D-3BF1-49D4-B2C9-5F1B8CDB3DF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042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73CC-7B0F-42EC-8AD7-8C22C6A737E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699E6-55F7-4731-BEF0-6D836DF2256B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664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BFE7-07A6-47C2-AC2C-BFCEC4D88E5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8A6D-2862-46C2-AECC-CA3549B676E0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555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B278-2110-4297-BBB9-57B1B549B490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3A46-A5C8-4ADC-A7FC-C178C7711462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965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9C32-EE2E-496B-9379-13B87CCF6EF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4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E5BC-E3C5-4980-823B-3086A9050E3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62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DA21-353C-4558-8322-192B629CA4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0F28-A395-440C-8B74-4A47164D1FB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847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A577-5ECA-41C0-96A3-E3ECDD0FA41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F36E-65B0-42A6-9994-2C8A90F991BC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030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DEC1-762C-4C03-AA64-206180D433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C00F-B3B1-471A-9C52-A4C24034D1B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54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39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402B-3C3B-4BF9-BD41-7A12A3CCEFA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C5D16-A9B9-4F6A-B7CD-1E531DDC71D6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7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4485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76200"/>
            <a:ext cx="91440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3CE426FD-2055-425F-B449-D4AA0FE398CA}" type="slidenum">
              <a:rPr lang="en-US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th-TH" sz="180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638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DFF65-4FFC-425B-9AC0-928B31D658C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859A-2538-40D0-B88B-441CFF5413A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323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099E8-2B72-4A36-91D0-C0AD630F3E7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C5EF-BAC7-4A16-9828-F07B361279A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399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E69A8-A8C0-4F54-AE8A-2997ABC6DD9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52024-9EDC-4907-8684-7E3B47A153B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690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A9E1A-8A05-4E20-A2B5-E33FED6CCDF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5C6B-29C6-4745-9C9F-26DBDC865FC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259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40908-AE68-4FF5-A2CB-7188145DF2C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7878-88A5-4E95-8257-DD9A75E703A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125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D8FF-8674-4440-A231-BCA68BAC858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61BC1-8DF0-4925-A951-E3D1003EAD98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21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0528-5880-41F4-84C5-4558F3CD481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800" b="1"/>
            </a:lvl1pPr>
          </a:lstStyle>
          <a:p>
            <a:pPr>
              <a:defRPr/>
            </a:pPr>
            <a:fld id="{0B1639CC-B2A4-4F52-BD29-8CBFBB9D98A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757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8B000-150F-4141-A906-E51C1C5AEB7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8AF93DDC-2067-4CD7-9B1D-402F3060C43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82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099A-C7FB-4E2C-9B05-2BC771A63A5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E0CF-7858-494A-AA83-DDF5B5196FA5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132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3F15-4E6E-4093-B127-0C078F650B4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13BE80BF-6081-46F5-AB52-20E70CA23CF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01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F38EE-782D-4322-BC0D-272E478739D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079BC495-F9D4-4BA0-B519-B4403EDFEE1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137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B082-47C2-49AD-9B6A-6464C6462A4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 b="1"/>
            </a:lvl1pPr>
          </a:lstStyle>
          <a:p>
            <a:pPr>
              <a:defRPr/>
            </a:pPr>
            <a:fld id="{86DD5E98-5446-4B69-ADBB-689A438E34A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536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064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22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05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263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344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270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5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39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65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DF69-36DE-41A9-B608-F5A21DB2A42A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0050-484F-45A5-9C22-9CFCC11FD21F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38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5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285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420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700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da-DK" dirty="0" smtClean="0"/>
              <a:t>Click to edit Master text styles</a:t>
            </a:r>
          </a:p>
          <a:p>
            <a:pPr lvl="1"/>
            <a:r>
              <a:rPr lang="da-DK" dirty="0" smtClean="0"/>
              <a:t>Second level</a:t>
            </a:r>
          </a:p>
          <a:p>
            <a:pPr lvl="2"/>
            <a:r>
              <a:rPr lang="da-DK" dirty="0" smtClean="0"/>
              <a:t>Third level</a:t>
            </a:r>
          </a:p>
          <a:p>
            <a:pPr lvl="3"/>
            <a:r>
              <a:rPr lang="da-DK" dirty="0" smtClean="0"/>
              <a:t>Fourth level</a:t>
            </a:r>
          </a:p>
          <a:p>
            <a:pPr lvl="4"/>
            <a:r>
              <a:rPr lang="da-DK" dirty="0" smtClean="0"/>
              <a:t>Fifth level</a:t>
            </a:r>
            <a:endParaRPr lang="en-US" dirty="0"/>
          </a:p>
        </p:txBody>
      </p:sp>
      <p:pic>
        <p:nvPicPr>
          <p:cNvPr id="15" name="Picture 94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62" y="6624981"/>
            <a:ext cx="180000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46534" y="6593766"/>
            <a:ext cx="332185" cy="24938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A72F2ED-C0F1-A14B-BA46-C5847C658EB2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3175" y="0"/>
            <a:ext cx="9153827" cy="900000"/>
            <a:chOff x="3175" y="0"/>
            <a:chExt cx="9153827" cy="900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175" y="0"/>
              <a:ext cx="9139919" cy="900000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  <a:effectLst>
              <a:outerShdw blurRad="38100" dist="12700" dir="5400000" algn="t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>
              <a:off x="13002" y="757309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002" y="180742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80704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951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45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006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468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17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96EA-83DE-4A50-9E7E-3B63D030ECD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DB1D-3BF1-49D4-B2C9-5F1B8CDB3DF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24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317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602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788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038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524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09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911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897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111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27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73CC-7B0F-42EC-8AD7-8C22C6A737E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699E6-55F7-4731-BEF0-6D836DF2256B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608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036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879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348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87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94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259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340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B0775-A510-4392-AC2A-53B4F78CE09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F097A-3994-43DF-ACE2-D38331536751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74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6AC72-EA79-417C-B399-3641FFAC2E05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D1DB6-439B-4A50-9F51-242964E9422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284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C16C-2331-4D15-B61C-B10641C719D7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3D1E5-153E-43E5-893E-8B9E4A41E7CE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90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BFE7-07A6-47C2-AC2C-BFCEC4D88E5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8A6D-2862-46C2-AECC-CA3549B676E0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132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BA9B-0CD2-464B-A314-98A951463167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4F743-7B1E-4E10-A6B2-74F8599AE869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808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A58A-F361-4EF8-B853-2B3D6F678389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0586A-CA03-4D3B-8CDE-23E21FFDB293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263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B5CCA-ABD9-4CA8-B75C-F51B1D30380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05A19-88AF-4F16-9A27-0EDA9826210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330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B920-AAA9-4D15-A8FF-A414E85C9B7E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5E71-C93A-4AA3-AC9E-E9DBB65630D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938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B5DDA-04D1-487A-B181-B2670FCEA519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9815-6DC9-47EC-AB13-6F5AEA80FE64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485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6865-CC60-4299-BC81-6A9EF93F07B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8B2A-3AF2-40DE-8484-01F090985823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755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BC133-98DF-48B6-99FE-C84F40F01C4F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32584-CFB9-4946-B429-2844947F29DF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346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DB8D8-AEDA-4937-9D3E-DCE4B416D25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AAE03-D272-4859-945E-5A025910D43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381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6614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402B-3C3B-4BF9-BD41-7A12A3CCEFA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C5D16-A9B9-4F6A-B7CD-1E531DDC71D6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57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B278-2110-4297-BBB9-57B1B549B490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3A46-A5C8-4ADC-A7FC-C178C7711462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228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099A-C7FB-4E2C-9B05-2BC771A63A5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E0CF-7858-494A-AA83-DDF5B5196FA5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205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9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DF69-36DE-41A9-B608-F5A21DB2A42A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0050-484F-45A5-9C22-9CFCC11FD21F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93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2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96EA-83DE-4A50-9E7E-3B63D030ECD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DB1D-3BF1-49D4-B2C9-5F1B8CDB3DF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621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73CC-7B0F-42EC-8AD7-8C22C6A737E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699E6-55F7-4731-BEF0-6D836DF2256B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0766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BFE7-07A6-47C2-AC2C-BFCEC4D88E5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8A6D-2862-46C2-AECC-CA3549B676E0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176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B278-2110-4297-BBB9-57B1B549B490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3A46-A5C8-4ADC-A7FC-C178C7711462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675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9C32-EE2E-496B-9379-13B87CCF6EF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4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E5BC-E3C5-4980-823B-3086A9050E3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4601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DA21-353C-4558-8322-192B629CA4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0F28-A395-440C-8B74-4A47164D1FB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78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A577-5ECA-41C0-96A3-E3ECDD0FA41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F36E-65B0-42A6-9994-2C8A90F991BC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145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DEC1-762C-4C03-AA64-206180D433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C00F-B3B1-471A-9C52-A4C24034D1B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1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099A-C7FB-4E2C-9B05-2BC771A63A5B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E0CF-7858-494A-AA83-DDF5B5196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9C32-EE2E-496B-9379-13B87CCF6EF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66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E5BC-E3C5-4980-823B-3086A9050E3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573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44516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76200"/>
            <a:ext cx="91440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3CE426FD-2055-425F-B449-D4AA0FE398CA}" type="slidenum">
              <a:rPr lang="en-US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th-TH" sz="180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359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8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B0775-A510-4392-AC2A-53B4F78CE09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F097A-3994-43DF-ACE2-D38331536751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6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6AC72-EA79-417C-B399-3641FFAC2E05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D1DB6-439B-4A50-9F51-242964E9422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158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8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43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C16C-2331-4D15-B61C-B10641C719D7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3D1E5-153E-43E5-893E-8B9E4A41E7CE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90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BA9B-0CD2-464B-A314-98A951463167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4F743-7B1E-4E10-A6B2-74F8599AE869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3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A58A-F361-4EF8-B853-2B3D6F678389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0586A-CA03-4D3B-8CDE-23E21FFDB293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622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B5CCA-ABD9-4CA8-B75C-F51B1D30380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05A19-88AF-4F16-9A27-0EDA9826210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2321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B920-AAA9-4D15-A8FF-A414E85C9B7E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5E71-C93A-4AA3-AC9E-E9DBB65630D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912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B5DDA-04D1-487A-B181-B2670FCEA519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44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9815-6DC9-47EC-AB13-6F5AEA80FE64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3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DA21-353C-4558-8322-192B629CA4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0F28-A395-440C-8B74-4A47164D1FB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787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6865-CC60-4299-BC81-6A9EF93F07B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8B2A-3AF2-40DE-8484-01F090985823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6816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BC133-98DF-48B6-99FE-C84F40F01C4F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32584-CFB9-4946-B429-2844947F29DF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581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DB8D8-AEDA-4937-9D3E-DCE4B416D25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AAE03-D272-4859-945E-5A025910D43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002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5946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E6653-3943-4B3C-AC51-AFD15BEC4A7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8211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081B-E303-4622-A508-61041003F6C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09392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377F6-1368-46E4-BDA3-A52BC353332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328377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87488"/>
            <a:ext cx="44958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7488"/>
            <a:ext cx="44958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60962-CFBB-4ADB-9603-477814D4E0A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777843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2938-DD16-4501-B860-2DA933D0AC6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445683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3F96-938E-4AC9-A688-80BB6ECEE11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2950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A577-5ECA-41C0-96A3-E3ECDD0FA41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F36E-65B0-42A6-9994-2C8A90F991BC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81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94C9-C337-49BA-88AD-8583F209A94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5790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730C-A209-4A7B-8A84-539858C404D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2208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6778-36C3-4944-95D4-FABC93C3C51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05763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8F01F-655D-458F-9810-82ACF3EE892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564173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th-TH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65EF-1CB9-4FC2-8B30-252E473D978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26853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B4895-C64A-452E-9545-D808C714C401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69675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D3BF3-ECD5-4047-9748-0A8748BE62C4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35594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9746A-914E-4E0B-9196-F3DA87F6C28D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04470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913" y="1676400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263" y="1676400"/>
            <a:ext cx="41735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5D054-5AF1-4EAF-BED3-FCBE0A3B6863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76173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62E64-AB83-4454-B914-1788917AF607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3563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DEC1-762C-4C03-AA64-206180D433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C00F-B3B1-471A-9C52-A4C24034D1B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3567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A0E05-47F7-4AEA-869F-28B6AF2EA80A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4671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BD243-D2C6-4036-B0A9-68D041F46465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646108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3F936-8B9F-4FCA-85D3-E8A5D878D977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58170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5DCD9-BE8F-40D3-9633-3EB2781F6746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596857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D36A-0F3C-4247-ABD5-5BAA0BFC95B5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65433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4038" y="158750"/>
            <a:ext cx="2239962" cy="5632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58750"/>
            <a:ext cx="6572250" cy="5632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ngsana New" pitchFamily="18" charset="-3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91517-BB3A-4DF7-91DD-1B33FA523AC3}" type="slidenum">
              <a:rPr lang="en-US">
                <a:cs typeface="Angsana New" pitchFamily="18" charset="-34"/>
              </a:rPr>
              <a:pPr>
                <a:defRPr/>
              </a:pPr>
              <a:t>‹#›</a:t>
            </a:fld>
            <a:endParaRPr lang="en-US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427212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402B-3C3B-4BF9-BD41-7A12A3CCEFA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C5D16-A9B9-4F6A-B7CD-1E531DDC71D6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29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099A-C7FB-4E2C-9B05-2BC771A63A5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E0CF-7858-494A-AA83-DDF5B5196FA5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0388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DF69-36DE-41A9-B608-F5A21DB2A42A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0050-484F-45A5-9C22-9CFCC11FD21F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97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96EA-83DE-4A50-9E7E-3B63D030ECD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DB1D-3BF1-49D4-B2C9-5F1B8CDB3DF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52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046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73CC-7B0F-42EC-8AD7-8C22C6A737EB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699E6-55F7-4731-BEF0-6D836DF2256B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3120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BFE7-07A6-47C2-AC2C-BFCEC4D88E5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8A6D-2862-46C2-AECC-CA3549B676E0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815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B278-2110-4297-BBB9-57B1B549B490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3A46-A5C8-4ADC-A7FC-C178C7711462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084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9C32-EE2E-496B-9379-13B87CCF6EFD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E5BC-E3C5-4980-823B-3086A9050E3D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9823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DA21-353C-4558-8322-192B629CA4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0F28-A395-440C-8B74-4A47164D1FB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745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A577-5ECA-41C0-96A3-E3ECDD0FA418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F36E-65B0-42A6-9994-2C8A90F991BC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3235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DEC1-762C-4C03-AA64-206180D433E6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C00F-B3B1-471A-9C52-A4C24034D1B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4896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88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76200"/>
            <a:ext cx="91440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3CE426FD-2055-425F-B449-D4AA0FE398CA}" type="slidenum">
              <a:rPr lang="en-US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th-TH" sz="180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pic>
        <p:nvPicPr>
          <p:cNvPr id="6" name="Content Placeholder 3" descr="logoMua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429520" y="0"/>
            <a:ext cx="1714480" cy="171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-32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3954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E2A105-877A-4B1E-8221-D93C6966691E}" type="datetimeFigureOut">
              <a:rPr lang="th-TH"/>
              <a:pPr/>
              <a:t>26/05/58</a:t>
            </a:fld>
            <a:endParaRPr lang="th-TH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10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910FE-2598-4AB2-8F9A-B3C50D9C33CE}" type="slidenum">
              <a:rPr lang="th-TH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1205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715304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771051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B6F228-0084-403F-8C21-12DB95E4F36C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3713B-9735-476D-9962-A0E6626056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378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8974F8-7F36-4BAD-899B-633B53E0284B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9C6D7-FDE1-46EE-8BCF-387CD1831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2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2F5EA-1691-44B4-9B3F-E89F26ACCDFE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1B6D7-54D0-47E2-B232-63C73C6901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22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9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DF69-36DE-41A9-B608-F5A21DB2A42A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0050-484F-45A5-9C22-9CFCC11FD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24918E-2804-490F-8698-BCF0F704A35F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806B6-0ABC-4A1E-A202-1378A9DAC3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13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800"/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561B63-2AC0-470F-AAED-1F2DEDBC1298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37822-0736-49B5-AEB6-66D45E55D7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803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639C0D-24B7-4389-A4AE-FB3E8CBBA8C4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6967B-6C70-46FA-B68A-C44339158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3529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CCD528-D833-490F-BDA2-F6A061434861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DD6953E5-A2A7-42DF-93C0-7409C96AF0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348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logoMua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642933" y="1000108"/>
            <a:ext cx="4286257" cy="4286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B2B365-3AEA-4F4B-843F-814E3382DAF7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0001B-4276-4A3D-8701-072A066688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937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DFE069-3DE4-4E17-A47F-656DDEA4ADBB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8D315-B015-42BE-9C64-F337E3A37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563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6BCCC4-5287-4B5A-95D0-D5DF487F7816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6332E-D5CB-404E-AD16-92F083BF18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979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CD351-12D3-431D-91CD-1AFB6D656C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83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D7BA5-B03D-42CF-B7F1-A081616AD8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1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5A253-5266-41E3-BF9E-7201B97DB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7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2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96EA-83DE-4A50-9E7E-3B63D030ECD6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DB1D-3BF1-49D4-B2C9-5F1B8CDB3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41E0F-5B7A-4C1C-A1E3-B77FAC4DB3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910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35E62-F65E-442D-BF07-98E651A9BF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75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136E8-3BB0-4944-9164-6BAB8DC03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97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AFBCB-ABE7-4E83-BF9E-C61FAA35C3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82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5F89-9803-4D2E-A07F-80F353D335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93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E428-329C-41B1-8847-9C2DA8974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81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3D63-3D00-4941-9D24-85696B0D01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41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B1D3E-706B-42B0-A4C6-C489F7B745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01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9D99C-5571-4D95-8405-0077DDCA28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35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82192-A92C-4130-93DB-F9A96142D2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573CC-7B0F-42EC-8AD7-8C22C6A737EB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699E6-55F7-4731-BEF0-6D836DF22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02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0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30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5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56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10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27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253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61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BFE7-07A6-47C2-AC2C-BFCEC4D88E5D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8A6D-2862-46C2-AECC-CA3549B67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10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8" name="Picture 66" descr="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4572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471750" y="2895600"/>
            <a:ext cx="4200525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400" b="0" i="1">
                <a:ea typeface="HY견고딕" pitchFamily="18" charset="-127"/>
              </a:defRPr>
            </a:lvl1pPr>
          </a:lstStyle>
          <a:p>
            <a:pPr lvl="0"/>
            <a:r>
              <a:rPr lang="th-TH" altLang="ko-KR" noProof="0" smtClean="0"/>
              <a:t>คลิกเพื่อแก้ไขลักษณะชื่อเรื่องรองต้นแบบ</a:t>
            </a:r>
            <a:endParaRPr lang="en-US" altLang="ko-KR" noProof="0" smtClean="0"/>
          </a:p>
        </p:txBody>
      </p:sp>
      <p:sp>
        <p:nvSpPr>
          <p:cNvPr id="13372" name="Rectangle 60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1828800"/>
            <a:ext cx="5486400" cy="990600"/>
          </a:xfrm>
        </p:spPr>
        <p:txBody>
          <a:bodyPr/>
          <a:lstStyle>
            <a:lvl1pPr algn="ctr">
              <a:defRPr sz="3600" i="1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th-TH" altLang="ko-KR" noProof="0" smtClean="0"/>
              <a:t>คลิกเพื่อแก้ไขลักษณะชื่อเรื่องต้นแบบ</a:t>
            </a:r>
            <a:endParaRPr lang="en-US" altLang="ko-KR" noProof="0" smtClean="0"/>
          </a:p>
        </p:txBody>
      </p:sp>
    </p:spTree>
    <p:extLst>
      <p:ext uri="{BB962C8B-B14F-4D97-AF65-F5344CB8AC3E}">
        <p14:creationId xmlns:p14="http://schemas.microsoft.com/office/powerpoint/2010/main" val="407636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66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44849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36195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305300" y="1676400"/>
            <a:ext cx="36195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4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84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960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757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46589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24947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B278-2110-4297-BBB9-57B1B549B490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3A46-A5C8-4ADC-A7FC-C178C7711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04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77050" y="152400"/>
            <a:ext cx="2114550" cy="59436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6191250" cy="59436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52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620000" cy="8382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แผนภูมิ 2"/>
          <p:cNvSpPr>
            <a:spLocks noGrp="1"/>
          </p:cNvSpPr>
          <p:nvPr>
            <p:ph type="chart" idx="1"/>
          </p:nvPr>
        </p:nvSpPr>
        <p:spPr>
          <a:xfrm>
            <a:off x="533400" y="1676400"/>
            <a:ext cx="7391400" cy="4419600"/>
          </a:xfrm>
        </p:spPr>
        <p:txBody>
          <a:bodyPr/>
          <a:lstStyle/>
          <a:p>
            <a:r>
              <a:rPr lang="th-TH" smtClean="0"/>
              <a:t>คลิกไอคอนเพื่อเพิ่มแผนภูมิ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88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8"/>
            <a:ext cx="7772400" cy="1470025"/>
          </a:xfrm>
        </p:spPr>
        <p:txBody>
          <a:bodyPr/>
          <a:lstStyle>
            <a:lvl1pPr algn="l">
              <a:defRPr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7848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16683"/>
            <a:ext cx="2133600" cy="365125"/>
          </a:xfrm>
        </p:spPr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7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44"/>
            <a:ext cx="8229600" cy="4525963"/>
          </a:xfrm>
        </p:spPr>
        <p:txBody>
          <a:bodyPr/>
          <a:lstStyle>
            <a:lvl1pPr>
              <a:buSzPct val="70000"/>
              <a:buFont typeface="Wingdings" pitchFamily="2" charset="2"/>
              <a:buChar char="v"/>
              <a:defRPr/>
            </a:lvl1pPr>
            <a:lvl2pPr>
              <a:buSzPct val="80000"/>
              <a:buFont typeface="Wingdings" pitchFamily="2" charset="2"/>
              <a:buChar char="§"/>
              <a:defRPr/>
            </a:lvl2pPr>
            <a:lvl3pPr>
              <a:buSzPct val="7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115E86A-6048-4A68-B72B-D6387DED7D2C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16683"/>
            <a:ext cx="2133600" cy="365125"/>
          </a:xfrm>
        </p:spPr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7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71D4491-0880-464D-AEF8-4591E2FD2BAF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029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352D7A4-E196-44CA-ABA3-8282FA3462AC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82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026BACC-EEDE-4B41-9E06-396AE7E18A92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16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BD7A082-C1A3-433A-A628-5CD3700B7CC9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615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4F475B3-D161-464C-BED4-2F08880E5E48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2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9C32-EE2E-496B-9379-13B87CCF6EFD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4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AE5BC-E3C5-4980-823B-3086A9050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E9DC1AC-B4A7-490A-B44D-9E0FE2E738CE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53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7B649B-EDDF-483C-84BF-F047D2B9B50E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41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CE39BCA-6FED-4D33-9F59-9F2EFA654139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627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FEDD6CD-4CD7-419C-BE8D-76C9374C7564}" type="datetime1">
              <a:rPr lang="en-US" sz="1800" smtClean="0">
                <a:solidFill>
                  <a:prstClr val="black"/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 sz="1800" dirty="0">
              <a:solidFill>
                <a:prstClr val="black"/>
              </a:solidFill>
              <a:latin typeface="Garamond"/>
              <a:cs typeface="FreesiaUP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035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21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2C12-6245-4CED-AF1C-CEE7896FB8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45213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9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745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280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09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6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DA21-353C-4558-8322-192B629CA4E6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0F28-A395-440C-8B74-4A47164D1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728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74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650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833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00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796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33046" y="2130472"/>
            <a:ext cx="7174523" cy="1470025"/>
          </a:xfrm>
        </p:spPr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5A591-DDA7-4E6F-BBD3-7E6ED6B10ED7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931B-91B9-4205-8F0A-63463B4C1B9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05216"/>
      </p:ext>
    </p:extLst>
  </p:cSld>
  <p:clrMapOvr>
    <a:masterClrMapping/>
  </p:clrMapOvr>
  <p:transition spd="med" advClick="0" advTm="7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7F9D-B490-4A37-A7D2-D729B121F24D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74EF-627A-44D5-BB6D-A49CAD4DF9E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45063"/>
      </p:ext>
    </p:extLst>
  </p:cSld>
  <p:clrMapOvr>
    <a:masterClrMapping/>
  </p:clrMapOvr>
  <p:transition spd="med" advClick="0" advTm="7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66751" y="4406946"/>
            <a:ext cx="7174523" cy="1362075"/>
          </a:xfrm>
        </p:spPr>
        <p:txBody>
          <a:bodyPr anchor="t"/>
          <a:lstStyle>
            <a:lvl1pPr algn="l">
              <a:defRPr sz="4000" b="1" cap="all"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66751" y="2906722"/>
            <a:ext cx="717452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E7441-BB42-4107-B6BB-5F526AEACD55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31664-4F52-45B4-AEB9-A7D7738826D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4521"/>
      </p:ext>
    </p:extLst>
  </p:cSld>
  <p:clrMapOvr>
    <a:masterClrMapping/>
  </p:clrMapOvr>
  <p:transition spd="med" advClick="0" advTm="7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ngsana New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22031" y="1600206"/>
            <a:ext cx="37279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290647" y="1600206"/>
            <a:ext cx="37279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3FCDE-8106-4E57-BFA5-1829AFB980BA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DD02-C772-4B8E-BFEB-E8B5678C548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21157"/>
      </p:ext>
    </p:extLst>
  </p:cSld>
  <p:clrMapOvr>
    <a:masterClrMapping/>
  </p:clrMapOvr>
  <p:transition spd="med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40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25332B7-E96F-40AF-987A-21A9BD140C81}" type="datetime1">
              <a:rPr lang="th-TH"/>
              <a:pPr>
                <a:defRPr/>
              </a:pPr>
              <a:t>26/05/58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40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4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DA99F2A-1CA3-4175-8486-CAD88CF78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83" r:id="rId1"/>
    <p:sldLayoutId id="2147484377" r:id="rId2"/>
    <p:sldLayoutId id="2147484384" r:id="rId3"/>
    <p:sldLayoutId id="2147484378" r:id="rId4"/>
    <p:sldLayoutId id="2147484385" r:id="rId5"/>
    <p:sldLayoutId id="2147484379" r:id="rId6"/>
    <p:sldLayoutId id="2147484380" r:id="rId7"/>
    <p:sldLayoutId id="2147484386" r:id="rId8"/>
    <p:sldLayoutId id="2147484387" r:id="rId9"/>
    <p:sldLayoutId id="2147484381" r:id="rId10"/>
    <p:sldLayoutId id="2147484382" r:id="rId11"/>
    <p:sldLayoutId id="21474843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dirty="0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2ADA6A-A23F-482F-85DB-4368DBC4B81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9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43F73-4FC1-4D1A-B340-0400BC4A7E7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  <p:sldLayoutId id="2147484955" r:id="rId6"/>
    <p:sldLayoutId id="2147484956" r:id="rId7"/>
    <p:sldLayoutId id="2147484957" r:id="rId8"/>
    <p:sldLayoutId id="2147484958" r:id="rId9"/>
    <p:sldLayoutId id="2147484959" r:id="rId10"/>
    <p:sldLayoutId id="2147484960" r:id="rId11"/>
    <p:sldLayoutId id="2147484961" r:id="rId12"/>
  </p:sldLayoutIdLst>
  <p:transition spd="med" advClick="0" advTm="7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ngsana New" pitchFamily="18" charset="-34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40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25332B7-E96F-40AF-987A-21A9BD140C81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40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4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DA99F2A-1CA3-4175-8486-CAD88CF786F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2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  <p:sldLayoutId id="2147484974" r:id="rId12"/>
    <p:sldLayoutId id="214748497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7C1A4E-AF5C-472E-887C-D9D6D22E522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18634D-E660-4BD0-AF90-248325BF0F5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8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238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2" r:id="rId1"/>
    <p:sldLayoutId id="2147485003" r:id="rId2"/>
    <p:sldLayoutId id="2147485004" r:id="rId3"/>
    <p:sldLayoutId id="2147485005" r:id="rId4"/>
    <p:sldLayoutId id="2147485006" r:id="rId5"/>
    <p:sldLayoutId id="2147485007" r:id="rId6"/>
    <p:sldLayoutId id="2147485008" r:id="rId7"/>
    <p:sldLayoutId id="2147485009" r:id="rId8"/>
    <p:sldLayoutId id="2147485010" r:id="rId9"/>
    <p:sldLayoutId id="2147485011" r:id="rId10"/>
    <p:sldLayoutId id="2147485012" r:id="rId11"/>
    <p:sldLayoutId id="214748501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77864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F23B22D-4C47-4C4C-9AD4-17A452B798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2D62DB-9734-4ED4-B5F3-BD8A2225B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29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76AAA6F-D3D7-4B9A-9BFA-3D704D257D0F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BDAB353-E360-4B80-AD39-26739BA43478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52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  <p:sldLayoutId id="214748505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40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25332B7-E96F-40AF-987A-21A9BD140C81}" type="datetime1">
              <a:rPr lang="th-TH">
                <a:solidFill>
                  <a:srgbClr val="D4D2D0">
                    <a:shade val="50000"/>
                  </a:srgbClr>
                </a:solidFill>
                <a:latin typeface="Arial"/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40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4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DA99F2A-1CA3-4175-8486-CAD88CF786FA}" type="slidenum">
              <a:rPr lang="en-US">
                <a:solidFill>
                  <a:srgbClr val="D4D2D0">
                    <a:shade val="50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929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52" r:id="rId1"/>
    <p:sldLayoutId id="2147485053" r:id="rId2"/>
    <p:sldLayoutId id="2147485054" r:id="rId3"/>
    <p:sldLayoutId id="2147485055" r:id="rId4"/>
    <p:sldLayoutId id="2147485056" r:id="rId5"/>
    <p:sldLayoutId id="2147485057" r:id="rId6"/>
    <p:sldLayoutId id="2147485058" r:id="rId7"/>
    <p:sldLayoutId id="2147485059" r:id="rId8"/>
    <p:sldLayoutId id="2147485060" r:id="rId9"/>
    <p:sldLayoutId id="2147485061" r:id="rId10"/>
    <p:sldLayoutId id="2147485062" r:id="rId11"/>
    <p:sldLayoutId id="2147485063" r:id="rId12"/>
    <p:sldLayoutId id="214748506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4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76AAA6F-D3D7-4B9A-9BFA-3D704D257D0F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4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4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BDAB353-E360-4B80-AD39-26739BA43478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79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66" r:id="rId1"/>
    <p:sldLayoutId id="2147485067" r:id="rId2"/>
    <p:sldLayoutId id="2147485068" r:id="rId3"/>
    <p:sldLayoutId id="2147485069" r:id="rId4"/>
    <p:sldLayoutId id="2147485070" r:id="rId5"/>
    <p:sldLayoutId id="2147485071" r:id="rId6"/>
    <p:sldLayoutId id="2147485072" r:id="rId7"/>
    <p:sldLayoutId id="2147485073" r:id="rId8"/>
    <p:sldLayoutId id="2147485074" r:id="rId9"/>
    <p:sldLayoutId id="2147485075" r:id="rId10"/>
    <p:sldLayoutId id="2147485076" r:id="rId11"/>
    <p:sldLayoutId id="2147485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คลิกเพื่อแก้ไขลักษณะชื่อเรื่องหลัก</a:t>
            </a:r>
          </a:p>
        </p:txBody>
      </p:sp>
      <p:sp>
        <p:nvSpPr>
          <p:cNvPr id="1126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87488"/>
            <a:ext cx="9144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คลิกเพื่อแก้ไขลักษณะข้อความหลัก</a:t>
            </a:r>
          </a:p>
          <a:p>
            <a:pPr lvl="1"/>
            <a:r>
              <a:rPr lang="th-TH" smtClean="0"/>
              <a:t>ระดับสอง</a:t>
            </a:r>
          </a:p>
          <a:p>
            <a:pPr lvl="2"/>
            <a:r>
              <a:rPr lang="th-TH" smtClean="0"/>
              <a:t>ระดับสาม</a:t>
            </a:r>
          </a:p>
          <a:p>
            <a:pPr lvl="3"/>
            <a:r>
              <a:rPr lang="th-TH" smtClean="0"/>
              <a:t>ระดับสี่</a:t>
            </a:r>
          </a:p>
          <a:p>
            <a:pPr lvl="4"/>
            <a:r>
              <a:rPr lang="th-TH" smtClean="0"/>
              <a:t>ระดับห้า</a:t>
            </a:r>
          </a:p>
        </p:txBody>
      </p:sp>
      <p:sp>
        <p:nvSpPr>
          <p:cNvPr id="51919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rgbClr val="FFFFFF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19191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600">
                <a:solidFill>
                  <a:srgbClr val="FFFFFF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19192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400" i="1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BrowalliaUPC" pitchFamily="34" charset="-34"/>
              </a:defRPr>
            </a:lvl1pPr>
          </a:lstStyle>
          <a:p>
            <a:pPr>
              <a:defRPr/>
            </a:pPr>
            <a:fld id="{356682E8-292E-46C5-A906-419E8188FA53}" type="slidenum">
              <a:rPr lang="en-US"/>
              <a:pPr>
                <a:defRPr/>
              </a:pPr>
              <a:t>‹#›</a:t>
            </a:fld>
            <a:endParaRPr lang="th-TH" sz="1800"/>
          </a:p>
        </p:txBody>
      </p:sp>
    </p:spTree>
    <p:extLst>
      <p:ext uri="{BB962C8B-B14F-4D97-AF65-F5344CB8AC3E}">
        <p14:creationId xmlns:p14="http://schemas.microsoft.com/office/powerpoint/2010/main" val="22458486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8" r:id="rId10"/>
    <p:sldLayoutId id="21474850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ngsana New" pitchFamily="18" charset="-34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0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66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25332B7-E96F-40AF-987A-21A9BD140C81}" type="datetime1">
              <a:rPr lang="th-TH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66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6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DA99F2A-1CA3-4175-8486-CAD88CF786FA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80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  <p:sldLayoutId id="2147484677" r:id="rId12"/>
    <p:sldLayoutId id="2147484678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58750"/>
            <a:ext cx="89646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คลิกเพื่อแก้ไขลักษณะต้นแบบชื่อเรื่อง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1676400"/>
            <a:ext cx="84978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3" y="63579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EAEAEA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9363" y="63579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600">
                <a:solidFill>
                  <a:srgbClr val="EAEAEA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5588" y="63579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600">
                <a:solidFill>
                  <a:srgbClr val="EAEAEA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fld id="{389D8421-6450-476D-A198-C26FFBDD6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163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91" r:id="rId1"/>
    <p:sldLayoutId id="2147485092" r:id="rId2"/>
    <p:sldLayoutId id="2147485093" r:id="rId3"/>
    <p:sldLayoutId id="2147485094" r:id="rId4"/>
    <p:sldLayoutId id="2147485095" r:id="rId5"/>
    <p:sldLayoutId id="2147485096" r:id="rId6"/>
    <p:sldLayoutId id="2147485097" r:id="rId7"/>
    <p:sldLayoutId id="2147485098" r:id="rId8"/>
    <p:sldLayoutId id="2147485099" r:id="rId9"/>
    <p:sldLayoutId id="2147485100" r:id="rId10"/>
    <p:sldLayoutId id="214748510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FFFFFF"/>
          </a:solidFill>
          <a:latin typeface="Browallia New" pitchFamily="34" charset="-34"/>
          <a:cs typeface="Browallia New" pitchFamily="34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44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4000" b="1">
          <a:solidFill>
            <a:schemeClr val="tx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3600" b="1">
          <a:solidFill>
            <a:schemeClr val="tx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3200" b="1">
          <a:solidFill>
            <a:schemeClr val="tx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2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2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2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2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D25332B7-E96F-40AF-987A-21A9BD140C81}" type="datetime1">
              <a:rPr lang="th-TH">
                <a:solidFill>
                  <a:srgbClr val="D4D2D0">
                    <a:shade val="50000"/>
                  </a:srgbClr>
                </a:solidFill>
                <a:latin typeface="Arial"/>
              </a:rPr>
              <a:pPr>
                <a:defRPr/>
              </a:pPr>
              <a:t>26/05/58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DA99F2A-1CA3-4175-8486-CAD88CF786FA}" type="slidenum">
              <a:rPr lang="en-US">
                <a:solidFill>
                  <a:srgbClr val="D4D2D0">
                    <a:shade val="50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499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03" r:id="rId1"/>
    <p:sldLayoutId id="2147485104" r:id="rId2"/>
    <p:sldLayoutId id="2147485105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  <p:sldLayoutId id="214748511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cs typeface="Cordia New" pitchFamily="34" charset="-34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AFADA5"/>
                </a:solidFill>
              </a:defRPr>
            </a:lvl1pPr>
          </a:lstStyle>
          <a:p>
            <a:fld id="{BA59AC25-DB6B-4D83-BE18-A0F3052F9B22}" type="datetimeFigureOut">
              <a:rPr lang="en-US"/>
              <a:pPr/>
              <a:t>5/26/2015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AFADA5"/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FADA5"/>
                </a:solidFill>
              </a:defRPr>
            </a:lvl1pPr>
          </a:lstStyle>
          <a:p>
            <a:fld id="{8143C1F7-D47B-4012-83F3-FD61B531B7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0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00CC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00CC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00CC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00CC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  <a:cs typeface="Angsana New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pitchFamily="34" charset="0"/>
              </a:defRPr>
            </a:lvl1pPr>
          </a:lstStyle>
          <a:p>
            <a:pPr algn="ctr">
              <a:defRPr/>
            </a:pPr>
            <a:endParaRPr lang="th-TH">
              <a:solidFill>
                <a:srgbClr val="000000"/>
              </a:solidFill>
              <a:cs typeface="Angsana New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Arial" pitchFamily="34" charset="0"/>
              </a:defRPr>
            </a:lvl1pPr>
          </a:lstStyle>
          <a:p>
            <a:pPr>
              <a:defRPr/>
            </a:pPr>
            <a:fld id="{E5B4C908-EBE6-4250-A061-E53CB2DC44E1}" type="slidenum">
              <a:rPr lang="en-US">
                <a:solidFill>
                  <a:srgbClr val="000000"/>
                </a:solidFill>
                <a:cs typeface="Angsana New"/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9604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  <p:sldLayoutId id="2147484744" r:id="rId2"/>
    <p:sldLayoutId id="2147484745" r:id="rId3"/>
    <p:sldLayoutId id="2147484746" r:id="rId4"/>
    <p:sldLayoutId id="2147484747" r:id="rId5"/>
    <p:sldLayoutId id="2147484748" r:id="rId6"/>
    <p:sldLayoutId id="2147484749" r:id="rId7"/>
    <p:sldLayoutId id="2147484750" r:id="rId8"/>
    <p:sldLayoutId id="2147484751" r:id="rId9"/>
    <p:sldLayoutId id="2147484752" r:id="rId10"/>
    <p:sldLayoutId id="2147484753" r:id="rId11"/>
    <p:sldLayoutId id="2147484754" r:id="rId12"/>
    <p:sldLayoutId id="21474847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369DD6-6C5E-4ECE-8F39-E1F4EAFEFABA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1B0935-A262-4FB7-A5A0-FCE10ED72078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728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8" name="Picture 70" descr="test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6"/>
            <a:ext cx="9144000" cy="66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gradFill rotWithShape="1">
            <a:gsLst>
              <a:gs pos="0">
                <a:srgbClr val="669900"/>
              </a:gs>
              <a:gs pos="100000">
                <a:srgbClr val="6699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7391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ko-KR" smtClean="0"/>
              <a:t>ระดับที่สอง</a:t>
            </a:r>
          </a:p>
          <a:p>
            <a:pPr lvl="2"/>
            <a:r>
              <a:rPr lang="th-TH" altLang="ko-KR" smtClean="0"/>
              <a:t>ระดับที่สาม</a:t>
            </a:r>
          </a:p>
          <a:p>
            <a:pPr lvl="3"/>
            <a:r>
              <a:rPr lang="th-TH" altLang="ko-KR" smtClean="0"/>
              <a:t>ระดับที่สี่</a:t>
            </a:r>
          </a:p>
          <a:p>
            <a:pPr lvl="4"/>
            <a:r>
              <a:rPr lang="th-TH" altLang="ko-KR" smtClean="0"/>
              <a:t>ระดับที่ห้า</a:t>
            </a:r>
            <a:endParaRPr lang="en-US" altLang="ko-KR" smtClean="0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1371600" y="152400"/>
            <a:ext cx="7620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คลิกเพื่อแก้ไขลักษณะชื่อเรื่องต้นแบบ</a:t>
            </a:r>
            <a:endParaRPr lang="en-US" altLang="ko-KR" smtClean="0"/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2951173" y="6629400"/>
            <a:ext cx="6192837" cy="228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0" hangingPunct="0"/>
            <a:endParaRPr lang="en-US" altLang="ko-KR" sz="1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127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  <p:sldLayoutId id="214748481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ea typeface="HY견고딕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5"/>
        </a:buBlip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00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Garamond"/>
              <a:cs typeface="FreesiaUP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338207D-DE50-4FA6-980B-DDFD58FF16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  <a:cs typeface="FreesiaUP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aramond"/>
              <a:cs typeface="FreesiaUPC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57668" y="8"/>
            <a:ext cx="586332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Documents and Settings\psonthik\My Documents\Teaching-KMUTT-Spring-2011\GEN121\Orientation\pics\Logo_KMUTT_red.jp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" y="9"/>
            <a:ext cx="685799" cy="682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42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  <p:sldLayoutId id="21474849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30F8083-5B56-4FA1-B271-5D1AA1024FA1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 panose="020B0304020202020204" pitchFamily="34" charset="-3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08550D-DF07-470E-B48B-8C74DD316E8E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  <a:cs typeface="Cordia New" panose="020B0304020202020204" pitchFamily="34" charset="-3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633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dirty="0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2ADA6A-A23F-482F-85DB-4368DBC4B81E}" type="datetime1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26/05/58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9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43F73-4FC1-4D1A-B340-0400BC4A7E7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7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</p:sldLayoutIdLst>
  <p:transition spd="med" advClick="0" advTm="7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ngsana New" pitchFamily="18" charset="-34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kfiles.storage.msn.com/y1ppyHTben3a9Ywvye0m11w1c9JiJSxBWI-2kdBE0vnCYKZBT_PuMh6w1ot3AHNuurQoHqwOIyIQls?PARTNER=WRIT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7.jpeg"/><Relationship Id="rId5" Type="http://schemas.openxmlformats.org/officeDocument/2006/relationships/hyperlink" Target="http://tkfiles.storage.msn.com/y1ppyHTben3a9Ywvye0m11w1c9JiJSxBWI-2kdBE0vnCYKZBT_PuMh6w1ot3AHNuurQoHqwOIyIQls?PARTNER=WRITER" TargetMode="Externa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hyperlink" Target="http://thelearningcurve.pearson.com/index/index-ranki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://thelearningcurve.pearson.com/data-bank/education-input-indicators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4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08.png"/><Relationship Id="rId4" Type="http://schemas.openxmlformats.org/officeDocument/2006/relationships/hyperlink" Target="http://www.businessweek.com/magazine/toc/05_34/B3948chinaindia.ht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14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6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3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2.xml"/><Relationship Id="rId6" Type="http://schemas.openxmlformats.org/officeDocument/2006/relationships/slide" Target="slide23.xml"/><Relationship Id="rId5" Type="http://schemas.openxmlformats.org/officeDocument/2006/relationships/slide" Target="slide37.xml"/><Relationship Id="rId4" Type="http://schemas.openxmlformats.org/officeDocument/2006/relationships/slide" Target="slide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3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2.xml"/><Relationship Id="rId6" Type="http://schemas.openxmlformats.org/officeDocument/2006/relationships/slide" Target="slide23.xml"/><Relationship Id="rId5" Type="http://schemas.openxmlformats.org/officeDocument/2006/relationships/slide" Target="slide37.xml"/><Relationship Id="rId4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6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0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0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0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31.xml"/><Relationship Id="rId1" Type="http://schemas.openxmlformats.org/officeDocument/2006/relationships/tags" Target="../tags/tag5.xml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31.xml"/><Relationship Id="rId1" Type="http://schemas.openxmlformats.org/officeDocument/2006/relationships/tags" Target="../tags/tag6.xml"/><Relationship Id="rId4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31.xml"/><Relationship Id="rId1" Type="http://schemas.openxmlformats.org/officeDocument/2006/relationships/tags" Target="../tags/tag7.xml"/><Relationship Id="rId4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4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KMUTT-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304" y="2601535"/>
            <a:ext cx="3657298" cy="4420807"/>
          </a:xfrm>
          <a:prstGeom prst="rect">
            <a:avLst/>
          </a:prstGeom>
        </p:spPr>
      </p:pic>
      <p:sp>
        <p:nvSpPr>
          <p:cNvPr id="137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767426"/>
            <a:ext cx="8699500" cy="1090576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th-TH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UPC" pitchFamily="18" charset="-34"/>
              </a:rPr>
              <a:t>ธนิต</a:t>
            </a:r>
            <a:r>
              <a:rPr lang="th-TH" sz="30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UPC" pitchFamily="18" charset="-34"/>
              </a:rPr>
              <a:t>สรณ์</a:t>
            </a:r>
            <a:r>
              <a:rPr lang="th-TH" sz="3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UPC" pitchFamily="18" charset="-34"/>
              </a:rPr>
              <a:t>  จิระพรชัย     </a:t>
            </a:r>
          </a:p>
          <a:p>
            <a:pPr eaLnBrk="1" fontAlgn="auto" hangingPunct="1">
              <a:lnSpc>
                <a:spcPts val="2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th-TH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UPC" pitchFamily="18" charset="-34"/>
              </a:rPr>
              <a:t>รองอธิการบดีฝ่ายแผนและสารสนเทศ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th-TH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มหาวิทยาลัยเทคโนโลยีพระจอมเกล้าธนบุรี</a:t>
            </a:r>
            <a:r>
              <a:rPr lang="th-TH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endParaRPr lang="th-TH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938" y="6081714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6-27</a:t>
            </a:r>
            <a:r>
              <a:rPr lang="th-TH" sz="2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พฤษภาคม 2558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226" y="6454806"/>
            <a:ext cx="4905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</a:rPr>
              <a:t>ณ ห้องประชุมศรีเมืองใหม่  อาคารสถาบันเครือข่ายประสานงานวิจัยฯ</a:t>
            </a:r>
            <a:endParaRPr lang="th-T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253802" y="252047"/>
            <a:ext cx="6593491" cy="1623995"/>
          </a:xfrm>
          <a:prstGeom prst="rect">
            <a:avLst/>
          </a:prstGeom>
          <a:ln>
            <a:headEnd/>
            <a:tailEnd/>
          </a:ln>
          <a:effectLst>
            <a:glow rad="70000">
              <a:schemeClr val="accent5">
                <a:tint val="30000"/>
                <a:shade val="95000"/>
                <a:satMod val="300000"/>
                <a:alpha val="50000"/>
              </a:schemeClr>
            </a:glow>
            <a:softEdge rad="12700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endParaRPr lang="th-TH" sz="3200" dirty="0" smtClean="0">
              <a:ea typeface="Calibri" panose="020F0502020204030204" pitchFamily="34" charset="0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4111" y="1294613"/>
            <a:ext cx="3773790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kumimoji="1" lang="th-TH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 New" pitchFamily="18" charset="-34"/>
              </a:rPr>
              <a:t>ถอดบทเรียน กรณีศึกษา </a:t>
            </a:r>
            <a:r>
              <a:rPr kumimoji="1" lang="th-TH" b="1" kern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 New" pitchFamily="18" charset="-34"/>
              </a:rPr>
              <a:t>วิถีแห่ง มจธ.</a:t>
            </a:r>
            <a:endParaRPr kumimoji="1" lang="th-TH" sz="3200" b="1" kern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gsana New" pitchFamily="18" charset="-34"/>
            </a:endParaRPr>
          </a:p>
        </p:txBody>
      </p:sp>
      <p:pic>
        <p:nvPicPr>
          <p:cNvPr id="8194" name="Picture 2" descr="http://www.uih.co.th/files/object/Time-For-a-Cha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49" y="2934630"/>
            <a:ext cx="4545991" cy="26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95470" y="439768"/>
            <a:ext cx="6272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80000"/>
              </a:lnSpc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แผนกลยุทธ์มหาวิทยาลัยอุบลราชธานี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ระยะ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๕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</a:t>
            </a:r>
            <a:r>
              <a:rPr lang="en-US" sz="3200" b="1" dirty="0"/>
              <a:t>  </a:t>
            </a:r>
            <a:endParaRPr lang="en-US" sz="3200" b="1" dirty="0" smtClean="0"/>
          </a:p>
          <a:p>
            <a:pPr lvl="0" algn="r">
              <a:lnSpc>
                <a:spcPct val="80000"/>
              </a:lnSpc>
            </a:pPr>
            <a:r>
              <a:rPr lang="en-US" dirty="0" smtClean="0"/>
              <a:t>(</a:t>
            </a:r>
            <a:r>
              <a:rPr lang="th-TH" dirty="0"/>
              <a:t>พ</a:t>
            </a:r>
            <a:r>
              <a:rPr lang="en-US" dirty="0"/>
              <a:t>.</a:t>
            </a:r>
            <a:r>
              <a:rPr lang="th-TH" dirty="0"/>
              <a:t>ศ</a:t>
            </a:r>
            <a:r>
              <a:rPr lang="en-US" dirty="0"/>
              <a:t>. </a:t>
            </a:r>
            <a:r>
              <a:rPr lang="th-TH" dirty="0"/>
              <a:t>๒๕๖๐ </a:t>
            </a:r>
            <a:r>
              <a:rPr lang="en-US" dirty="0"/>
              <a:t>-  </a:t>
            </a:r>
            <a:r>
              <a:rPr lang="th-TH" dirty="0"/>
              <a:t>๒๕๖๔</a:t>
            </a:r>
            <a:r>
              <a:rPr lang="en-US" dirty="0"/>
              <a:t>)</a:t>
            </a:r>
            <a:endParaRPr lang="th-TH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3802" y="2027818"/>
            <a:ext cx="6413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0070C0"/>
                </a:solidFill>
              </a:rPr>
              <a:t>ขอขอบพระคุณ ข้อมูลที่มีคุณค่ายิ่ง จากท่าน อ.กฤษณพงศ์ กีรติกร</a:t>
            </a:r>
            <a:endParaRPr lang="th-TH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7" y="59661"/>
            <a:ext cx="1951403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400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/>
          <p:cNvSpPr>
            <a:spLocks/>
          </p:cNvSpPr>
          <p:nvPr/>
        </p:nvSpPr>
        <p:spPr bwMode="auto">
          <a:xfrm>
            <a:off x="838200" y="762000"/>
            <a:ext cx="7696200" cy="594360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 flipV="1">
            <a:off x="914400" y="19812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5911479" y="611628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12725" y="1290638"/>
            <a:ext cx="1973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การเปลี่ยนแปลง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842125" y="5557838"/>
            <a:ext cx="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เวลา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2579" y="633478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กฤษณพงศ์ กีรติกร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5700252"/>
            <a:ext cx="2896674" cy="1032387"/>
          </a:xfrm>
          <a:prstGeom prst="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73996" y="4420003"/>
            <a:ext cx="3136004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ช่วงเริ่มต้นการเปลี่ยนแปลงช้า  เพราะแรงเสียดทาน  </a:t>
            </a:r>
          </a:p>
          <a:p>
            <a:pPr algn="ctr" eaLnBrk="1" hangingPunct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ความกลัวการเปลี่ยนแปลง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23968" y="1932039"/>
            <a:ext cx="1749554" cy="3768213"/>
          </a:xfrm>
          <a:prstGeom prst="rect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724141" y="3067878"/>
            <a:ext cx="17796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ช่วงเก็บเกี่ยว</a:t>
            </a:r>
          </a:p>
          <a:p>
            <a:pPr algn="ctr" eaLnBrk="1" hangingPunct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ได้ผลมาก  </a:t>
            </a:r>
          </a:p>
          <a:p>
            <a:pPr algn="ctr" eaLnBrk="1" hangingPunct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เปลี่ยนแปลงมาก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73523" y="749300"/>
            <a:ext cx="3060878" cy="1204861"/>
          </a:xfrm>
          <a:prstGeom prst="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521973" y="1868294"/>
            <a:ext cx="316482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ช่วงปลายการเปลี่ยนแปลง</a:t>
            </a:r>
          </a:p>
          <a:p>
            <a:pPr algn="ctr" eaLnBrk="1" hangingPunct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ไม่มีผลหรือการเปลี่ยนเพิ่มเติม อย่างมีนัยยะสำคัญ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Diminishing return</a:t>
            </a:r>
          </a:p>
          <a:p>
            <a:pPr algn="ctr" eaLnBrk="1" hangingPunct="1"/>
            <a:r>
              <a:rPr lang="en-US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Theoretical limit</a:t>
            </a:r>
            <a:endParaRPr lang="th-TH" b="1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4775" y="102260"/>
            <a:ext cx="8413863" cy="584775"/>
            <a:chOff x="104775" y="102260"/>
            <a:chExt cx="8413863" cy="584775"/>
          </a:xfrm>
        </p:grpSpPr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104775" y="102260"/>
              <a:ext cx="2111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sz="3200" b="1" i="1" dirty="0">
                  <a:solidFill>
                    <a:prstClr val="black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 </a:t>
              </a:r>
              <a:r>
                <a:rPr lang="en-US" sz="3200" b="1" i="1" dirty="0">
                  <a:solidFill>
                    <a:prstClr val="black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Theoretical limit</a:t>
              </a:r>
              <a:endParaRPr lang="th-TH" sz="3200" b="1" i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294290" y="685800"/>
              <a:ext cx="822434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4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2" grpId="0" animBg="1"/>
      <p:bldP spid="18439" grpId="0"/>
      <p:bldP spid="14" grpId="0" animBg="1"/>
      <p:bldP spid="18440" grpId="0"/>
      <p:bldP spid="15" grpId="0" animBg="1"/>
      <p:bldP spid="184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/>
          </p:cNvSpPr>
          <p:nvPr/>
        </p:nvSpPr>
        <p:spPr bwMode="auto">
          <a:xfrm>
            <a:off x="762000" y="5029200"/>
            <a:ext cx="3429000" cy="167640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1507" name="Freeform 3"/>
          <p:cNvSpPr>
            <a:spLocks/>
          </p:cNvSpPr>
          <p:nvPr/>
        </p:nvSpPr>
        <p:spPr bwMode="auto">
          <a:xfrm>
            <a:off x="2819400" y="990600"/>
            <a:ext cx="3429000" cy="350520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1508" name="Freeform 4"/>
          <p:cNvSpPr>
            <a:spLocks/>
          </p:cNvSpPr>
          <p:nvPr/>
        </p:nvSpPr>
        <p:spPr bwMode="auto">
          <a:xfrm>
            <a:off x="838200" y="4953000"/>
            <a:ext cx="7696200" cy="175260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783388" y="5516563"/>
            <a:ext cx="2065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ผู้บริหาร ผู้จัดการ</a:t>
            </a:r>
            <a:endParaRPr lang="en-US" b="1" dirty="0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461125" y="76200"/>
            <a:ext cx="658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ผู้นำ</a:t>
            </a:r>
            <a:endParaRPr lang="en-US" b="1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1939740" y="2933700"/>
            <a:ext cx="3429000" cy="289560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1512" name="Freeform 8"/>
          <p:cNvSpPr>
            <a:spLocks/>
          </p:cNvSpPr>
          <p:nvPr/>
        </p:nvSpPr>
        <p:spPr bwMode="auto">
          <a:xfrm>
            <a:off x="762000" y="5029200"/>
            <a:ext cx="5181600" cy="167640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1513" name="Freeform 9"/>
          <p:cNvSpPr>
            <a:spLocks/>
          </p:cNvSpPr>
          <p:nvPr/>
        </p:nvSpPr>
        <p:spPr bwMode="auto">
          <a:xfrm>
            <a:off x="838200" y="5715000"/>
            <a:ext cx="5029200" cy="990600"/>
          </a:xfrm>
          <a:custGeom>
            <a:avLst/>
            <a:gdLst>
              <a:gd name="T0" fmla="*/ 0 w 2784"/>
              <a:gd name="T1" fmla="*/ 2147483647 h 1536"/>
              <a:gd name="T2" fmla="*/ 2147483647 w 2784"/>
              <a:gd name="T3" fmla="*/ 2147483647 h 1536"/>
              <a:gd name="T4" fmla="*/ 2147483647 w 2784"/>
              <a:gd name="T5" fmla="*/ 2147483647 h 1536"/>
              <a:gd name="T6" fmla="*/ 2147483647 w 2784"/>
              <a:gd name="T7" fmla="*/ 2147483647 h 1536"/>
              <a:gd name="T8" fmla="*/ 0 60000 65536"/>
              <a:gd name="T9" fmla="*/ 0 60000 65536"/>
              <a:gd name="T10" fmla="*/ 0 60000 65536"/>
              <a:gd name="T11" fmla="*/ 0 60000 65536"/>
              <a:gd name="T12" fmla="*/ 0 w 2784"/>
              <a:gd name="T13" fmla="*/ 0 h 1536"/>
              <a:gd name="T14" fmla="*/ 2784 w 2784"/>
              <a:gd name="T15" fmla="*/ 1536 h 1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84" h="1536">
                <a:moveTo>
                  <a:pt x="0" y="1536"/>
                </a:moveTo>
                <a:cubicBezTo>
                  <a:pt x="484" y="1460"/>
                  <a:pt x="968" y="1384"/>
                  <a:pt x="1248" y="1152"/>
                </a:cubicBezTo>
                <a:cubicBezTo>
                  <a:pt x="1528" y="920"/>
                  <a:pt x="1424" y="288"/>
                  <a:pt x="1680" y="144"/>
                </a:cubicBezTo>
                <a:cubicBezTo>
                  <a:pt x="1936" y="0"/>
                  <a:pt x="2600" y="264"/>
                  <a:pt x="2784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1514" name="Freeform 10"/>
          <p:cNvSpPr>
            <a:spLocks/>
          </p:cNvSpPr>
          <p:nvPr/>
        </p:nvSpPr>
        <p:spPr bwMode="auto">
          <a:xfrm>
            <a:off x="3429000" y="0"/>
            <a:ext cx="2362200" cy="2514600"/>
          </a:xfrm>
          <a:custGeom>
            <a:avLst/>
            <a:gdLst>
              <a:gd name="T0" fmla="*/ 0 w 1344"/>
              <a:gd name="T1" fmla="*/ 2147483647 h 1584"/>
              <a:gd name="T2" fmla="*/ 2147483647 w 1344"/>
              <a:gd name="T3" fmla="*/ 2147483647 h 1584"/>
              <a:gd name="T4" fmla="*/ 2147483647 w 1344"/>
              <a:gd name="T5" fmla="*/ 0 h 1584"/>
              <a:gd name="T6" fmla="*/ 0 60000 65536"/>
              <a:gd name="T7" fmla="*/ 0 60000 65536"/>
              <a:gd name="T8" fmla="*/ 0 60000 65536"/>
              <a:gd name="T9" fmla="*/ 0 w 1344"/>
              <a:gd name="T10" fmla="*/ 0 h 1584"/>
              <a:gd name="T11" fmla="*/ 1344 w 1344"/>
              <a:gd name="T12" fmla="*/ 1584 h 15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584">
                <a:moveTo>
                  <a:pt x="0" y="1584"/>
                </a:moveTo>
                <a:cubicBezTo>
                  <a:pt x="320" y="1500"/>
                  <a:pt x="640" y="1416"/>
                  <a:pt x="864" y="1152"/>
                </a:cubicBezTo>
                <a:cubicBezTo>
                  <a:pt x="1088" y="888"/>
                  <a:pt x="1216" y="444"/>
                  <a:pt x="1344" y="0"/>
                </a:cubicBezTo>
              </a:path>
            </a:pathLst>
          </a:custGeom>
          <a:noFill/>
          <a:ln w="57150">
            <a:solidFill>
              <a:srgbClr val="CC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4195763" y="4648200"/>
            <a:ext cx="50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400" b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เก่ง</a:t>
            </a:r>
            <a:endParaRPr lang="en-US" sz="2400" b="1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7396163" y="4648200"/>
            <a:ext cx="74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ไม่เก่ง</a:t>
            </a:r>
            <a:endParaRPr lang="en-US" sz="2400" b="1" dirty="0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5719763" y="5867400"/>
            <a:ext cx="455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400" b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แย่</a:t>
            </a:r>
            <a:endParaRPr lang="en-US" sz="2400" b="1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5414963" y="4648200"/>
            <a:ext cx="1093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400" b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ปานกลาง</a:t>
            </a:r>
            <a:endParaRPr lang="en-US" sz="2400" b="1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152400" y="120650"/>
            <a:ext cx="49260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ผู้นำที่เก่งจะสร้าง </a:t>
            </a:r>
            <a:r>
              <a:rPr lang="en-US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quantum jump</a:t>
            </a:r>
            <a:r>
              <a:rPr lang="th-TH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ได้มาก  </a:t>
            </a:r>
          </a:p>
          <a:p>
            <a:pPr eaLnBrk="1" hangingPunct="1"/>
            <a:r>
              <a:rPr lang="th-TH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สร้าง </a:t>
            </a:r>
            <a:r>
              <a:rPr lang="en-US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S-curve</a:t>
            </a:r>
            <a:r>
              <a:rPr lang="th-TH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เส้นใหม่ได้เร็ว  ได้ตลอดเวลา </a:t>
            </a:r>
          </a:p>
          <a:p>
            <a:pPr eaLnBrk="1" hangingPunct="1"/>
            <a:r>
              <a:rPr lang="th-TH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พาคนไปสู่ </a:t>
            </a:r>
            <a:r>
              <a:rPr lang="en-US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S-curve </a:t>
            </a:r>
            <a:r>
              <a:rPr lang="th-TH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ใหม่ได้รวดเร็ว</a:t>
            </a:r>
            <a:r>
              <a:rPr lang="en-US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</a:t>
            </a:r>
            <a:endParaRPr lang="th-TH" i="1" dirty="0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4191000" y="4191000"/>
            <a:ext cx="4756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ผู้บริหารที่เก่งจะพาคนไปตาม </a:t>
            </a:r>
            <a:r>
              <a:rPr lang="en-US" sz="2400" b="1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S-curve </a:t>
            </a:r>
            <a:r>
              <a:rPr lang="th-TH" sz="2400" b="1" i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ได้รวดเร็ว</a:t>
            </a:r>
            <a:r>
              <a:rPr lang="en-US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2579" y="633478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กฤษณพงศ์ กีรติกร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82280" y="77273"/>
            <a:ext cx="4971245" cy="6619741"/>
          </a:xfrm>
          <a:custGeom>
            <a:avLst/>
            <a:gdLst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32586 w 4971245"/>
              <a:gd name="connsiteY2" fmla="*/ 6117465 h 6619741"/>
              <a:gd name="connsiteX3" fmla="*/ 1700011 w 4971245"/>
              <a:gd name="connsiteY3" fmla="*/ 5743978 h 6619741"/>
              <a:gd name="connsiteX4" fmla="*/ 1983347 w 4971245"/>
              <a:gd name="connsiteY4" fmla="*/ 5576552 h 6619741"/>
              <a:gd name="connsiteX5" fmla="*/ 2266682 w 4971245"/>
              <a:gd name="connsiteY5" fmla="*/ 5447764 h 6619741"/>
              <a:gd name="connsiteX6" fmla="*/ 2434107 w 4971245"/>
              <a:gd name="connsiteY6" fmla="*/ 5293217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52072 w 4971245"/>
              <a:gd name="connsiteY2" fmla="*/ 6174975 h 6619741"/>
              <a:gd name="connsiteX3" fmla="*/ 1700011 w 4971245"/>
              <a:gd name="connsiteY3" fmla="*/ 5743978 h 6619741"/>
              <a:gd name="connsiteX4" fmla="*/ 1983347 w 4971245"/>
              <a:gd name="connsiteY4" fmla="*/ 5576552 h 6619741"/>
              <a:gd name="connsiteX5" fmla="*/ 2266682 w 4971245"/>
              <a:gd name="connsiteY5" fmla="*/ 5447764 h 6619741"/>
              <a:gd name="connsiteX6" fmla="*/ 2434107 w 4971245"/>
              <a:gd name="connsiteY6" fmla="*/ 5293217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00011 w 4971245"/>
              <a:gd name="connsiteY3" fmla="*/ 5743978 h 6619741"/>
              <a:gd name="connsiteX4" fmla="*/ 1983347 w 4971245"/>
              <a:gd name="connsiteY4" fmla="*/ 5576552 h 6619741"/>
              <a:gd name="connsiteX5" fmla="*/ 2266682 w 4971245"/>
              <a:gd name="connsiteY5" fmla="*/ 5447764 h 6619741"/>
              <a:gd name="connsiteX6" fmla="*/ 2434107 w 4971245"/>
              <a:gd name="connsiteY6" fmla="*/ 5293217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28766 w 4971245"/>
              <a:gd name="connsiteY3" fmla="*/ 5720974 h 6619741"/>
              <a:gd name="connsiteX4" fmla="*/ 1983347 w 4971245"/>
              <a:gd name="connsiteY4" fmla="*/ 5576552 h 6619741"/>
              <a:gd name="connsiteX5" fmla="*/ 2266682 w 4971245"/>
              <a:gd name="connsiteY5" fmla="*/ 5447764 h 6619741"/>
              <a:gd name="connsiteX6" fmla="*/ 2434107 w 4971245"/>
              <a:gd name="connsiteY6" fmla="*/ 5293217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1983347 w 4971245"/>
              <a:gd name="connsiteY4" fmla="*/ 5576552 h 6619741"/>
              <a:gd name="connsiteX5" fmla="*/ 2266682 w 4971245"/>
              <a:gd name="connsiteY5" fmla="*/ 5447764 h 6619741"/>
              <a:gd name="connsiteX6" fmla="*/ 2434107 w 4971245"/>
              <a:gd name="connsiteY6" fmla="*/ 5293217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266682 w 4971245"/>
              <a:gd name="connsiteY5" fmla="*/ 5447764 h 6619741"/>
              <a:gd name="connsiteX6" fmla="*/ 2434107 w 4971245"/>
              <a:gd name="connsiteY6" fmla="*/ 5293217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34107 w 4971245"/>
              <a:gd name="connsiteY6" fmla="*/ 5293217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43200 w 4971245"/>
              <a:gd name="connsiteY7" fmla="*/ 4881093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84868 w 4971245"/>
              <a:gd name="connsiteY8" fmla="*/ 4237150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503054 w 4971245"/>
              <a:gd name="connsiteY10" fmla="*/ 3631842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96237 w 4971245"/>
              <a:gd name="connsiteY11" fmla="*/ 3026535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63662 w 4971245"/>
              <a:gd name="connsiteY12" fmla="*/ 209925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03918 w 4971245"/>
              <a:gd name="connsiteY12" fmla="*/ 1984238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6665 w 4971245"/>
              <a:gd name="connsiteY12" fmla="*/ 2070502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98167 w 4971245"/>
              <a:gd name="connsiteY12" fmla="*/ 2041747 h 6619741"/>
              <a:gd name="connsiteX13" fmla="*/ 4198513 w 4971245"/>
              <a:gd name="connsiteY13" fmla="*/ 173864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98167 w 4971245"/>
              <a:gd name="connsiteY12" fmla="*/ 2041747 h 6619741"/>
              <a:gd name="connsiteX13" fmla="*/ 4175510 w 4971245"/>
              <a:gd name="connsiteY13" fmla="*/ 1721395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6665 w 4971245"/>
              <a:gd name="connsiteY12" fmla="*/ 2024494 h 6619741"/>
              <a:gd name="connsiteX13" fmla="*/ 4175510 w 4971245"/>
              <a:gd name="connsiteY13" fmla="*/ 1721395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6665 w 4971245"/>
              <a:gd name="connsiteY12" fmla="*/ 2024494 h 6619741"/>
              <a:gd name="connsiteX13" fmla="*/ 4043238 w 4971245"/>
              <a:gd name="connsiteY13" fmla="*/ 1853667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6665 w 4971245"/>
              <a:gd name="connsiteY12" fmla="*/ 2024494 h 6619741"/>
              <a:gd name="connsiteX13" fmla="*/ 4221517 w 4971245"/>
              <a:gd name="connsiteY13" fmla="*/ 1658135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7 w 4971245"/>
              <a:gd name="connsiteY12" fmla="*/ 2208525 h 6619741"/>
              <a:gd name="connsiteX13" fmla="*/ 4221517 w 4971245"/>
              <a:gd name="connsiteY13" fmla="*/ 1658135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7 w 4971245"/>
              <a:gd name="connsiteY12" fmla="*/ 2208525 h 6619741"/>
              <a:gd name="connsiteX13" fmla="*/ 4002981 w 4971245"/>
              <a:gd name="connsiteY13" fmla="*/ 192267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7 w 4971245"/>
              <a:gd name="connsiteY12" fmla="*/ 2208525 h 6619741"/>
              <a:gd name="connsiteX13" fmla="*/ 4002981 w 4971245"/>
              <a:gd name="connsiteY13" fmla="*/ 192267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7 w 4971245"/>
              <a:gd name="connsiteY12" fmla="*/ 2208525 h 6619741"/>
              <a:gd name="connsiteX13" fmla="*/ 4043238 w 4971245"/>
              <a:gd name="connsiteY13" fmla="*/ 1870920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46409 w 4971245"/>
              <a:gd name="connsiteY12" fmla="*/ 2191272 h 6619741"/>
              <a:gd name="connsiteX13" fmla="*/ 4043238 w 4971245"/>
              <a:gd name="connsiteY13" fmla="*/ 1870920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46409 w 4971245"/>
              <a:gd name="connsiteY12" fmla="*/ 2191272 h 6619741"/>
              <a:gd name="connsiteX13" fmla="*/ 4043238 w 4971245"/>
              <a:gd name="connsiteY13" fmla="*/ 1870920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46409 w 4971245"/>
              <a:gd name="connsiteY12" fmla="*/ 2191272 h 6619741"/>
              <a:gd name="connsiteX13" fmla="*/ 3922468 w 4971245"/>
              <a:gd name="connsiteY13" fmla="*/ 1980188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46409 w 4971245"/>
              <a:gd name="connsiteY12" fmla="*/ 2191272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46409 w 4971245"/>
              <a:gd name="connsiteY12" fmla="*/ 2191272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6666 w 4971245"/>
              <a:gd name="connsiteY12" fmla="*/ 2099256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6666 w 4971245"/>
              <a:gd name="connsiteY12" fmla="*/ 2099256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75164 w 4971245"/>
              <a:gd name="connsiteY12" fmla="*/ 2018742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75164 w 4971245"/>
              <a:gd name="connsiteY12" fmla="*/ 2047497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75164 w 4971245"/>
              <a:gd name="connsiteY12" fmla="*/ 2047497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57912 w 4971245"/>
              <a:gd name="connsiteY12" fmla="*/ 2197022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071992 w 4971245"/>
              <a:gd name="connsiteY13" fmla="*/ 1847916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93961 w 4971245"/>
              <a:gd name="connsiteY9" fmla="*/ 395381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734517 w 4971245"/>
              <a:gd name="connsiteY3" fmla="*/ 568071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69325 w 4971245"/>
              <a:gd name="connsiteY2" fmla="*/ 6180725 h 6619741"/>
              <a:gd name="connsiteX3" fmla="*/ 1688413 w 4971245"/>
              <a:gd name="connsiteY3" fmla="*/ 5788294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92377 w 4971245"/>
              <a:gd name="connsiteY2" fmla="*/ 6157673 h 6619741"/>
              <a:gd name="connsiteX3" fmla="*/ 1688413 w 4971245"/>
              <a:gd name="connsiteY3" fmla="*/ 5788294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492377 w 4971245"/>
              <a:gd name="connsiteY2" fmla="*/ 6157673 h 6619741"/>
              <a:gd name="connsiteX3" fmla="*/ 1688413 w 4971245"/>
              <a:gd name="connsiteY3" fmla="*/ 5788294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15429 w 4971245"/>
              <a:gd name="connsiteY2" fmla="*/ 6096201 h 6619741"/>
              <a:gd name="connsiteX3" fmla="*/ 1688413 w 4971245"/>
              <a:gd name="connsiteY3" fmla="*/ 5788294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15429 w 4971245"/>
              <a:gd name="connsiteY2" fmla="*/ 6096201 h 6619741"/>
              <a:gd name="connsiteX3" fmla="*/ 1742201 w 4971245"/>
              <a:gd name="connsiteY3" fmla="*/ 5703769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15429 w 4971245"/>
              <a:gd name="connsiteY2" fmla="*/ 6096201 h 6619741"/>
              <a:gd name="connsiteX3" fmla="*/ 1711465 w 4971245"/>
              <a:gd name="connsiteY3" fmla="*/ 571913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15429 w 4971245"/>
              <a:gd name="connsiteY2" fmla="*/ 6096201 h 6619741"/>
              <a:gd name="connsiteX3" fmla="*/ 1711465 w 4971245"/>
              <a:gd name="connsiteY3" fmla="*/ 571913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15429 w 4971245"/>
              <a:gd name="connsiteY2" fmla="*/ 6096201 h 6619741"/>
              <a:gd name="connsiteX3" fmla="*/ 1711465 w 4971245"/>
              <a:gd name="connsiteY3" fmla="*/ 5719137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15429 w 4971245"/>
              <a:gd name="connsiteY2" fmla="*/ 6096201 h 6619741"/>
              <a:gd name="connsiteX3" fmla="*/ 1726833 w 4971245"/>
              <a:gd name="connsiteY3" fmla="*/ 5711453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15429 w 4971245"/>
              <a:gd name="connsiteY2" fmla="*/ 6096201 h 6619741"/>
              <a:gd name="connsiteX3" fmla="*/ 1726833 w 4971245"/>
              <a:gd name="connsiteY3" fmla="*/ 5711453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96201 h 6619741"/>
              <a:gd name="connsiteX3" fmla="*/ 1726833 w 4971245"/>
              <a:gd name="connsiteY3" fmla="*/ 5711453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35106 w 4971245"/>
              <a:gd name="connsiteY4" fmla="*/ 5530545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50474 w 4971245"/>
              <a:gd name="connsiteY4" fmla="*/ 5561281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1188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43056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206255 w 4971245"/>
              <a:gd name="connsiteY9" fmla="*/ 3966108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19 w 4971245"/>
              <a:gd name="connsiteY8" fmla="*/ 4191143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8303 w 4971245"/>
              <a:gd name="connsiteY8" fmla="*/ 4244931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8303 w 4971245"/>
              <a:gd name="connsiteY8" fmla="*/ 4221879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75250 w 4971245"/>
              <a:gd name="connsiteY8" fmla="*/ 4191143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82935 w 4971245"/>
              <a:gd name="connsiteY8" fmla="*/ 4206511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82935 w 4971245"/>
              <a:gd name="connsiteY8" fmla="*/ 4214195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82935 w 4971245"/>
              <a:gd name="connsiteY8" fmla="*/ 4214195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82935 w 4971245"/>
              <a:gd name="connsiteY8" fmla="*/ 4214195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944408 w 4971245"/>
              <a:gd name="connsiteY8" fmla="*/ 4160407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183203 w 4971245"/>
              <a:gd name="connsiteY9" fmla="*/ 3958424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73899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34908 w 4971245"/>
              <a:gd name="connsiteY12" fmla="*/ 2202773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96380 w 4971245"/>
              <a:gd name="connsiteY12" fmla="*/ 2033724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8696 w 4971245"/>
              <a:gd name="connsiteY12" fmla="*/ 2072145 h 6619741"/>
              <a:gd name="connsiteX13" fmla="*/ 4192761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8696 w 4971245"/>
              <a:gd name="connsiteY12" fmla="*/ 2072145 h 6619741"/>
              <a:gd name="connsiteX13" fmla="*/ 4254233 w 4971245"/>
              <a:gd name="connsiteY13" fmla="*/ 171564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88696 w 4971245"/>
              <a:gd name="connsiteY12" fmla="*/ 2072145 h 6619741"/>
              <a:gd name="connsiteX13" fmla="*/ 4238865 w 4971245"/>
              <a:gd name="connsiteY13" fmla="*/ 167722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96380 w 4971245"/>
              <a:gd name="connsiteY12" fmla="*/ 2072145 h 6619741"/>
              <a:gd name="connsiteX13" fmla="*/ 4238865 w 4971245"/>
              <a:gd name="connsiteY13" fmla="*/ 167722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73328 w 4971245"/>
              <a:gd name="connsiteY12" fmla="*/ 2064461 h 6619741"/>
              <a:gd name="connsiteX13" fmla="*/ 4238865 w 4971245"/>
              <a:gd name="connsiteY13" fmla="*/ 167722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73328 w 4971245"/>
              <a:gd name="connsiteY12" fmla="*/ 2064461 h 6619741"/>
              <a:gd name="connsiteX13" fmla="*/ 4208129 w 4971245"/>
              <a:gd name="connsiteY13" fmla="*/ 1754064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73328 w 4971245"/>
              <a:gd name="connsiteY12" fmla="*/ 2064461 h 6619741"/>
              <a:gd name="connsiteX13" fmla="*/ 4238865 w 4971245"/>
              <a:gd name="connsiteY13" fmla="*/ 1669540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96380 w 4971245"/>
              <a:gd name="connsiteY12" fmla="*/ 2102881 h 6619741"/>
              <a:gd name="connsiteX13" fmla="*/ 4238865 w 4971245"/>
              <a:gd name="connsiteY13" fmla="*/ 1669540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96380 w 4971245"/>
              <a:gd name="connsiteY12" fmla="*/ 2102881 h 6619741"/>
              <a:gd name="connsiteX13" fmla="*/ 4238865 w 4971245"/>
              <a:gd name="connsiteY13" fmla="*/ 1669540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238865 w 4971245"/>
              <a:gd name="connsiteY13" fmla="*/ 1669540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292654 w 4971245"/>
              <a:gd name="connsiteY13" fmla="*/ 1654172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292654 w 4971245"/>
              <a:gd name="connsiteY13" fmla="*/ 1654172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292654 w 4971245"/>
              <a:gd name="connsiteY13" fmla="*/ 1654172 h 6619741"/>
              <a:gd name="connsiteX14" fmla="*/ 4378817 w 4971245"/>
              <a:gd name="connsiteY14" fmla="*/ 1455313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292654 w 4971245"/>
              <a:gd name="connsiteY13" fmla="*/ 1654172 h 6619741"/>
              <a:gd name="connsiteX14" fmla="*/ 4517130 w 4971245"/>
              <a:gd name="connsiteY14" fmla="*/ 1255528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338758 w 4971245"/>
              <a:gd name="connsiteY13" fmla="*/ 1585015 h 6619741"/>
              <a:gd name="connsiteX14" fmla="*/ 4517130 w 4971245"/>
              <a:gd name="connsiteY14" fmla="*/ 1255528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338758 w 4971245"/>
              <a:gd name="connsiteY13" fmla="*/ 1585015 h 6619741"/>
              <a:gd name="connsiteX14" fmla="*/ 4517130 w 4971245"/>
              <a:gd name="connsiteY14" fmla="*/ 1255528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934800 w 4971245"/>
              <a:gd name="connsiteY12" fmla="*/ 1979936 h 6619741"/>
              <a:gd name="connsiteX13" fmla="*/ 4292654 w 4971245"/>
              <a:gd name="connsiteY13" fmla="*/ 1561963 h 6619741"/>
              <a:gd name="connsiteX14" fmla="*/ 4517130 w 4971245"/>
              <a:gd name="connsiteY14" fmla="*/ 1255528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57960 w 4971245"/>
              <a:gd name="connsiteY12" fmla="*/ 2148985 h 6619741"/>
              <a:gd name="connsiteX13" fmla="*/ 4292654 w 4971245"/>
              <a:gd name="connsiteY13" fmla="*/ 1561963 h 6619741"/>
              <a:gd name="connsiteX14" fmla="*/ 4517130 w 4971245"/>
              <a:gd name="connsiteY14" fmla="*/ 1255528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57960 w 4971245"/>
              <a:gd name="connsiteY12" fmla="*/ 2148985 h 6619741"/>
              <a:gd name="connsiteX13" fmla="*/ 4323390 w 4971245"/>
              <a:gd name="connsiteY13" fmla="*/ 1592699 h 6619741"/>
              <a:gd name="connsiteX14" fmla="*/ 4517130 w 4971245"/>
              <a:gd name="connsiteY14" fmla="*/ 1255528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57960 w 4971245"/>
              <a:gd name="connsiteY12" fmla="*/ 2148985 h 6619741"/>
              <a:gd name="connsiteX13" fmla="*/ 4323390 w 4971245"/>
              <a:gd name="connsiteY13" fmla="*/ 1592699 h 6619741"/>
              <a:gd name="connsiteX14" fmla="*/ 4524814 w 4971245"/>
              <a:gd name="connsiteY14" fmla="*/ 1201740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  <a:gd name="connsiteX0" fmla="*/ 0 w 4971245"/>
              <a:gd name="connsiteY0" fmla="*/ 6619741 h 6619741"/>
              <a:gd name="connsiteX1" fmla="*/ 978795 w 4971245"/>
              <a:gd name="connsiteY1" fmla="*/ 6478073 h 6619741"/>
              <a:gd name="connsiteX2" fmla="*/ 1546166 w 4971245"/>
              <a:gd name="connsiteY2" fmla="*/ 6073149 h 6619741"/>
              <a:gd name="connsiteX3" fmla="*/ 1726833 w 4971245"/>
              <a:gd name="connsiteY3" fmla="*/ 5711453 h 6619741"/>
              <a:gd name="connsiteX4" fmla="*/ 2088894 w 4971245"/>
              <a:gd name="connsiteY4" fmla="*/ 5522861 h 6619741"/>
              <a:gd name="connsiteX5" fmla="*/ 2308872 w 4971245"/>
              <a:gd name="connsiteY5" fmla="*/ 5384503 h 6619741"/>
              <a:gd name="connsiteX6" fmla="*/ 2485865 w 4971245"/>
              <a:gd name="connsiteY6" fmla="*/ 5218455 h 6619741"/>
              <a:gd name="connsiteX7" fmla="*/ 2702943 w 4971245"/>
              <a:gd name="connsiteY7" fmla="*/ 4812082 h 6619741"/>
              <a:gd name="connsiteX8" fmla="*/ 2890620 w 4971245"/>
              <a:gd name="connsiteY8" fmla="*/ 4237247 h 6619741"/>
              <a:gd name="connsiteX9" fmla="*/ 3290779 w 4971245"/>
              <a:gd name="connsiteY9" fmla="*/ 3850847 h 6619741"/>
              <a:gd name="connsiteX10" fmla="*/ 3480050 w 4971245"/>
              <a:gd name="connsiteY10" fmla="*/ 3557079 h 6619741"/>
              <a:gd name="connsiteX11" fmla="*/ 3661732 w 4971245"/>
              <a:gd name="connsiteY11" fmla="*/ 2997781 h 6619741"/>
              <a:gd name="connsiteX12" fmla="*/ 3857960 w 4971245"/>
              <a:gd name="connsiteY12" fmla="*/ 2148985 h 6619741"/>
              <a:gd name="connsiteX13" fmla="*/ 4338758 w 4971245"/>
              <a:gd name="connsiteY13" fmla="*/ 1531227 h 6619741"/>
              <a:gd name="connsiteX14" fmla="*/ 4524814 w 4971245"/>
              <a:gd name="connsiteY14" fmla="*/ 1201740 h 6619741"/>
              <a:gd name="connsiteX15" fmla="*/ 4687910 w 4971245"/>
              <a:gd name="connsiteY15" fmla="*/ 811369 h 6619741"/>
              <a:gd name="connsiteX16" fmla="*/ 4971245 w 4971245"/>
              <a:gd name="connsiteY16" fmla="*/ 0 h 661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71245" h="6619741">
                <a:moveTo>
                  <a:pt x="0" y="6619741"/>
                </a:moveTo>
                <a:cubicBezTo>
                  <a:pt x="361682" y="6590763"/>
                  <a:pt x="721101" y="6569172"/>
                  <a:pt x="978795" y="6478073"/>
                </a:cubicBezTo>
                <a:cubicBezTo>
                  <a:pt x="1236489" y="6386974"/>
                  <a:pt x="1444545" y="6277759"/>
                  <a:pt x="1546166" y="6073149"/>
                </a:cubicBezTo>
                <a:cubicBezTo>
                  <a:pt x="1647787" y="5868539"/>
                  <a:pt x="1636378" y="5803168"/>
                  <a:pt x="1726833" y="5711453"/>
                </a:cubicBezTo>
                <a:cubicBezTo>
                  <a:pt x="1817288" y="5619738"/>
                  <a:pt x="1991888" y="5577353"/>
                  <a:pt x="2088894" y="5522861"/>
                </a:cubicBezTo>
                <a:cubicBezTo>
                  <a:pt x="2185900" y="5468369"/>
                  <a:pt x="2242710" y="5435237"/>
                  <a:pt x="2308872" y="5384503"/>
                </a:cubicBezTo>
                <a:cubicBezTo>
                  <a:pt x="2375034" y="5333769"/>
                  <a:pt x="2420187" y="5313858"/>
                  <a:pt x="2485865" y="5218455"/>
                </a:cubicBezTo>
                <a:cubicBezTo>
                  <a:pt x="2551543" y="5123052"/>
                  <a:pt x="2635484" y="4975617"/>
                  <a:pt x="2702943" y="4812082"/>
                </a:cubicBezTo>
                <a:cubicBezTo>
                  <a:pt x="2770402" y="4648547"/>
                  <a:pt x="2792647" y="4397453"/>
                  <a:pt x="2890620" y="4237247"/>
                </a:cubicBezTo>
                <a:cubicBezTo>
                  <a:pt x="2988593" y="4077041"/>
                  <a:pt x="3192541" y="3964208"/>
                  <a:pt x="3290779" y="3850847"/>
                </a:cubicBezTo>
                <a:cubicBezTo>
                  <a:pt x="3389017" y="3737486"/>
                  <a:pt x="3418225" y="3699257"/>
                  <a:pt x="3480050" y="3557079"/>
                </a:cubicBezTo>
                <a:cubicBezTo>
                  <a:pt x="3541876" y="3414901"/>
                  <a:pt x="3598747" y="3232463"/>
                  <a:pt x="3661732" y="2997781"/>
                </a:cubicBezTo>
                <a:cubicBezTo>
                  <a:pt x="3724717" y="2763099"/>
                  <a:pt x="3745122" y="2393411"/>
                  <a:pt x="3857960" y="2148985"/>
                </a:cubicBezTo>
                <a:cubicBezTo>
                  <a:pt x="3970798" y="1904559"/>
                  <a:pt x="4227616" y="1689101"/>
                  <a:pt x="4338758" y="1531227"/>
                </a:cubicBezTo>
                <a:cubicBezTo>
                  <a:pt x="4449900" y="1373353"/>
                  <a:pt x="4466622" y="1321716"/>
                  <a:pt x="4524814" y="1201740"/>
                </a:cubicBezTo>
                <a:cubicBezTo>
                  <a:pt x="4583006" y="1081764"/>
                  <a:pt x="4613505" y="1011659"/>
                  <a:pt x="4687910" y="811369"/>
                </a:cubicBezTo>
                <a:cubicBezTo>
                  <a:pt x="4762315" y="611079"/>
                  <a:pt x="4878946" y="284408"/>
                  <a:pt x="4971245" y="0"/>
                </a:cubicBezTo>
              </a:path>
            </a:pathLst>
          </a:custGeom>
          <a:noFill/>
          <a:ln w="76200" cap="rnd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10" grpId="0"/>
      <p:bldP spid="21511" grpId="0" animBg="1"/>
      <p:bldP spid="21512" grpId="0" animBg="1"/>
      <p:bldP spid="21513" grpId="0" animBg="1"/>
      <p:bldP spid="21514" grpId="0" animBg="1"/>
      <p:bldP spid="21515" grpId="0"/>
      <p:bldP spid="21516" grpId="0"/>
      <p:bldP spid="21517" grpId="0"/>
      <p:bldP spid="21518" grpId="0"/>
      <p:bldP spid="21519" grpId="0"/>
      <p:bldP spid="21520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853" y="357695"/>
            <a:ext cx="3646269" cy="16127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830" y="4299786"/>
            <a:ext cx="87341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What will Singapore be like 40 years from now?  I can’t tell you. Nobody can.  </a:t>
            </a:r>
            <a:endParaRPr lang="en-GB" sz="16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GB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But </a:t>
            </a:r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I can tell you it must be a totally different Singapore </a:t>
            </a:r>
            <a:endParaRPr lang="en-GB" sz="16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GB" sz="1600" b="1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because </a:t>
            </a:r>
            <a:r>
              <a:rPr lang="en-GB" sz="1600" b="1" dirty="0">
                <a:solidFill>
                  <a:srgbClr val="0070C0"/>
                </a:solidFill>
                <a:ea typeface="Times New Roman" panose="02020603050405020304" pitchFamily="18" charset="0"/>
              </a:rPr>
              <a:t>if it is the same Singapore as it is today, we’re dead.</a:t>
            </a:r>
            <a:r>
              <a:rPr lang="en-GB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  </a:t>
            </a:r>
            <a:endParaRPr lang="en-GB" sz="16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GB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We </a:t>
            </a:r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will be irrelevant, marginalised, the world will be different. </a:t>
            </a:r>
            <a:endParaRPr lang="en-GB" sz="16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GB" sz="1600" b="1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You </a:t>
            </a:r>
            <a:r>
              <a:rPr lang="en-GB" sz="1600" b="1" dirty="0">
                <a:solidFill>
                  <a:srgbClr val="0070C0"/>
                </a:solidFill>
                <a:ea typeface="Times New Roman" panose="02020603050405020304" pitchFamily="18" charset="0"/>
              </a:rPr>
              <a:t>may want to be the same, but you can’t be the same.  </a:t>
            </a:r>
            <a:endParaRPr lang="en-GB" sz="1600" b="1" dirty="0" smtClean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GB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Therefore</a:t>
            </a:r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, we have to </a:t>
            </a:r>
            <a:r>
              <a:rPr lang="en-GB" sz="1600" b="1" dirty="0">
                <a:solidFill>
                  <a:srgbClr val="0070C0"/>
                </a:solidFill>
                <a:ea typeface="Times New Roman" panose="02020603050405020304" pitchFamily="18" charset="0"/>
              </a:rPr>
              <a:t>remake</a:t>
            </a:r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Singapore -- our economy, our education system, our </a:t>
            </a:r>
            <a:r>
              <a:rPr lang="en-GB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mindsets</a:t>
            </a:r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, our city.</a:t>
            </a:r>
            <a:r>
              <a:rPr lang="en-GB" sz="1600" b="1" dirty="0">
                <a:solidFill>
                  <a:srgbClr val="0070C0"/>
                </a:solidFill>
                <a:ea typeface="Times New Roman" panose="02020603050405020304" pitchFamily="18" charset="0"/>
              </a:rPr>
              <a:t> Innovation, enterprise and R&amp;D, these are the ways to remake the economy.</a:t>
            </a:r>
            <a:endParaRPr lang="th-TH" sz="1600" b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algn="r"/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(Lee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Hsien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Loong</a:t>
            </a:r>
            <a:r>
              <a:rPr lang="en-U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, 21 </a:t>
            </a:r>
            <a:r>
              <a:rPr lang="en-US" sz="16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August 2005)</a:t>
            </a:r>
            <a:endParaRPr lang="th-TH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8912" y="2940907"/>
            <a:ext cx="3768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PRIME MINISTER 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LEE </a:t>
            </a:r>
            <a:r>
              <a:rPr lang="en-US" sz="1400" b="1" dirty="0">
                <a:solidFill>
                  <a:srgbClr val="0070C0"/>
                </a:solidFill>
              </a:rPr>
              <a:t>HSIEN LOONG'S 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SPEECH</a:t>
            </a:r>
            <a:r>
              <a:rPr lang="en-US" sz="1400" b="1" dirty="0">
                <a:solidFill>
                  <a:srgbClr val="0070C0"/>
                </a:solidFill>
              </a:rPr>
              <a:t> AT NATIONAL DAY RALLY 2005 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ON </a:t>
            </a:r>
            <a:r>
              <a:rPr lang="en-US" sz="1400" b="1" dirty="0">
                <a:solidFill>
                  <a:srgbClr val="0070C0"/>
                </a:solidFill>
              </a:rPr>
              <a:t>21 AUGUST 2005, 8.00 PM, 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AT </a:t>
            </a:r>
            <a:r>
              <a:rPr lang="en-US" sz="1400" b="1" dirty="0">
                <a:solidFill>
                  <a:srgbClr val="0070C0"/>
                </a:solidFill>
              </a:rPr>
              <a:t>NUS UNIVERSITY 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CULTURAL </a:t>
            </a:r>
            <a:r>
              <a:rPr lang="en-US" sz="1400" b="1" dirty="0">
                <a:solidFill>
                  <a:srgbClr val="0070C0"/>
                </a:solidFill>
              </a:rPr>
              <a:t>CENTRE</a:t>
            </a:r>
            <a:endParaRPr lang="en-US" sz="1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2343" y="119570"/>
            <a:ext cx="3800475" cy="2667000"/>
            <a:chOff x="5331855" y="119570"/>
            <a:chExt cx="3800475" cy="2667000"/>
          </a:xfrm>
        </p:grpSpPr>
        <p:pic>
          <p:nvPicPr>
            <p:cNvPr id="2052" name="Picture 4" descr="“ลีกวนยู” ประกาศฟ้าผ่า ลาออกจาก ครม.ให้โอกาสคนรุ่นหลังบริหารสิงคโปร์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855" y="119570"/>
              <a:ext cx="3800475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313673" y="2045673"/>
              <a:ext cx="172669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KOH CHOK TONG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Prime Minister </a:t>
              </a:r>
            </a:p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from </a:t>
              </a:r>
              <a:r>
                <a:rPr lang="en-US" sz="1400" b="1" dirty="0" smtClean="0">
                  <a:solidFill>
                    <a:prstClr val="white"/>
                  </a:solidFill>
                </a:rPr>
                <a:t>1990-2004</a:t>
              </a:r>
              <a:endParaRPr lang="th-TH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38546" y="2047906"/>
              <a:ext cx="171806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LEE KUAN YEW</a:t>
              </a:r>
            </a:p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Prime Minister </a:t>
              </a:r>
            </a:p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from </a:t>
              </a:r>
              <a:r>
                <a:rPr lang="en-US" sz="1400" b="1" dirty="0">
                  <a:solidFill>
                    <a:prstClr val="white"/>
                  </a:solidFill>
                </a:rPr>
                <a:t>1959-1990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1837" y="119570"/>
            <a:ext cx="5040872" cy="4181045"/>
            <a:chOff x="290983" y="119570"/>
            <a:chExt cx="5040872" cy="4181045"/>
          </a:xfrm>
        </p:grpSpPr>
        <p:pic>
          <p:nvPicPr>
            <p:cNvPr id="1026" name="Picture 2" descr="http://therealsingapore.com/sites/default/files/field/image/0507_a1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79"/>
            <a:stretch/>
          </p:blipFill>
          <p:spPr bwMode="auto">
            <a:xfrm>
              <a:off x="290983" y="119570"/>
              <a:ext cx="5040872" cy="418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282013" y="1083738"/>
              <a:ext cx="187073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LEE </a:t>
              </a:r>
              <a:r>
                <a:rPr lang="en-US" sz="1400" b="1" dirty="0" smtClean="0">
                  <a:solidFill>
                    <a:prstClr val="white"/>
                  </a:solidFill>
                </a:rPr>
                <a:t>HSIEN LOONG</a:t>
              </a:r>
              <a:endParaRPr lang="en-US" sz="1400" b="1" dirty="0">
                <a:solidFill>
                  <a:prstClr val="white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Prime Minister </a:t>
              </a:r>
            </a:p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from 2004-Present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91" y="5671901"/>
            <a:ext cx="1608335" cy="5964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3943" y="357694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Leadership</a:t>
            </a:r>
            <a:endParaRPr lang="th-TH" sz="2400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5" y="184365"/>
            <a:ext cx="2246180" cy="7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228741"/>
            <a:ext cx="9143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หนทางสู่การก้าวกระโดด </a:t>
            </a:r>
            <a:r>
              <a:rPr lang="th-TH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ต้องการแนวคิด</a:t>
            </a:r>
            <a:r>
              <a:rPr lang="th-TH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เชิงบูรณาการ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  <a:endParaRPr lang="th-TH" sz="40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6" name="Picture 6" descr="Quantum Le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49" y="1429664"/>
            <a:ext cx="5295900" cy="52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7"/>
          <p:cNvSpPr>
            <a:spLocks/>
          </p:cNvSpPr>
          <p:nvPr/>
        </p:nvSpPr>
        <p:spPr bwMode="auto">
          <a:xfrm>
            <a:off x="4054211" y="2125012"/>
            <a:ext cx="1241087" cy="1924566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noFill/>
          <a:ln w="8890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3061" y="900176"/>
            <a:ext cx="2292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Quantum Jump …</a:t>
            </a:r>
            <a:endParaRPr lang="th-TH" sz="3200" b="1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929148" y="3474610"/>
            <a:ext cx="3439591" cy="3250955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88900">
            <a:solidFill>
              <a:srgbClr val="FF3300"/>
            </a:solidFill>
            <a:round/>
            <a:headEnd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230299" y="5195438"/>
            <a:ext cx="2648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i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strategic thinking</a:t>
            </a: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1751527" y="1192075"/>
            <a:ext cx="3443928" cy="307083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ln>
            <a:headEnd/>
            <a:tailEnd type="stealth" w="lg" len="lg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8570901">
            <a:off x="1266518" y="2685270"/>
            <a:ext cx="1971606" cy="1070327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810346"/>
              </a:avLst>
            </a:prstTxWarp>
            <a:spAutoFit/>
          </a:bodyPr>
          <a:lstStyle/>
          <a:p>
            <a:r>
              <a:rPr lang="en-US" sz="3600" b="1" i="1" dirty="0">
                <a:solidFill>
                  <a:prstClr val="black"/>
                </a:solidFill>
                <a:latin typeface="Angsana New" pitchFamily="18" charset="-34"/>
              </a:rPr>
              <a:t>Paradigm Shift</a:t>
            </a:r>
            <a:endParaRPr lang="th-TH" sz="3600" i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0435832">
            <a:off x="3199514" y="1359550"/>
            <a:ext cx="2004454" cy="725981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578136"/>
              </a:avLst>
            </a:prstTxWarp>
            <a:spAutoFit/>
          </a:bodyPr>
          <a:lstStyle/>
          <a:p>
            <a:r>
              <a:rPr lang="th-TH" sz="3600" b="1" i="1" dirty="0">
                <a:solidFill>
                  <a:prstClr val="black"/>
                </a:solidFill>
                <a:latin typeface="Angsana New" pitchFamily="18" charset="-34"/>
              </a:rPr>
              <a:t>New mindset</a:t>
            </a:r>
          </a:p>
        </p:txBody>
      </p:sp>
      <p:sp>
        <p:nvSpPr>
          <p:cNvPr id="14" name="Rectangle 13"/>
          <p:cNvSpPr/>
          <p:nvPr/>
        </p:nvSpPr>
        <p:spPr>
          <a:xfrm rot="19136800">
            <a:off x="3457064" y="3053449"/>
            <a:ext cx="2010096" cy="462617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2231"/>
              </a:avLst>
            </a:prstTxWarp>
            <a:spAutoFit/>
          </a:bodyPr>
          <a:lstStyle/>
          <a:p>
            <a:r>
              <a:rPr lang="en-US" sz="3600" b="1" i="1" dirty="0" smtClean="0">
                <a:solidFill>
                  <a:prstClr val="black"/>
                </a:solidFill>
                <a:latin typeface="Angsana New" pitchFamily="18" charset="-34"/>
              </a:rPr>
              <a:t>Innovation</a:t>
            </a:r>
            <a:endParaRPr lang="th-TH" sz="3600" b="1" i="1" dirty="0">
              <a:solidFill>
                <a:prstClr val="black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24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/>
          <p:cNvGrpSpPr/>
          <p:nvPr/>
        </p:nvGrpSpPr>
        <p:grpSpPr>
          <a:xfrm>
            <a:off x="2240165" y="1033446"/>
            <a:ext cx="4849694" cy="4849694"/>
            <a:chOff x="2189365" y="1071546"/>
            <a:chExt cx="4849694" cy="4849694"/>
          </a:xfrm>
        </p:grpSpPr>
        <p:sp>
          <p:nvSpPr>
            <p:cNvPr id="81" name="Block Arc 80"/>
            <p:cNvSpPr/>
            <p:nvPr/>
          </p:nvSpPr>
          <p:spPr>
            <a:xfrm>
              <a:off x="2189365" y="1071546"/>
              <a:ext cx="4849694" cy="4849694"/>
            </a:xfrm>
            <a:prstGeom prst="blockArc">
              <a:avLst>
                <a:gd name="adj1" fmla="val 12600000"/>
                <a:gd name="adj2" fmla="val 16200000"/>
                <a:gd name="adj3" fmla="val 4521"/>
              </a:avLst>
            </a:prstGeom>
            <a:gradFill rotWithShape="1">
              <a:gsLst>
                <a:gs pos="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82" name="Block Arc 81"/>
            <p:cNvSpPr/>
            <p:nvPr/>
          </p:nvSpPr>
          <p:spPr>
            <a:xfrm>
              <a:off x="2189365" y="1071546"/>
              <a:ext cx="4849694" cy="4849694"/>
            </a:xfrm>
            <a:prstGeom prst="blockArc">
              <a:avLst>
                <a:gd name="adj1" fmla="val 9000000"/>
                <a:gd name="adj2" fmla="val 12600000"/>
                <a:gd name="adj3" fmla="val 4521"/>
              </a:avLst>
            </a:prstGeom>
            <a:gradFill rotWithShape="1">
              <a:gsLst>
                <a:gs pos="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83" name="Block Arc 82"/>
            <p:cNvSpPr/>
            <p:nvPr/>
          </p:nvSpPr>
          <p:spPr>
            <a:xfrm>
              <a:off x="2189365" y="1071546"/>
              <a:ext cx="4849694" cy="4849694"/>
            </a:xfrm>
            <a:prstGeom prst="blockArc">
              <a:avLst>
                <a:gd name="adj1" fmla="val 5400000"/>
                <a:gd name="adj2" fmla="val 9000000"/>
                <a:gd name="adj3" fmla="val 4521"/>
              </a:avLst>
            </a:prstGeom>
            <a:gradFill rotWithShape="1">
              <a:gsLst>
                <a:gs pos="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84" name="Block Arc 83"/>
            <p:cNvSpPr/>
            <p:nvPr/>
          </p:nvSpPr>
          <p:spPr>
            <a:xfrm>
              <a:off x="2189365" y="1071546"/>
              <a:ext cx="4849694" cy="4849694"/>
            </a:xfrm>
            <a:prstGeom prst="blockArc">
              <a:avLst>
                <a:gd name="adj1" fmla="val 1800000"/>
                <a:gd name="adj2" fmla="val 5400000"/>
                <a:gd name="adj3" fmla="val 4521"/>
              </a:avLst>
            </a:prstGeom>
            <a:gradFill rotWithShape="1">
              <a:gsLst>
                <a:gs pos="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85" name="Block Arc 84"/>
            <p:cNvSpPr/>
            <p:nvPr/>
          </p:nvSpPr>
          <p:spPr>
            <a:xfrm>
              <a:off x="2189365" y="1071546"/>
              <a:ext cx="4849694" cy="4849694"/>
            </a:xfrm>
            <a:prstGeom prst="blockArc">
              <a:avLst>
                <a:gd name="adj1" fmla="val 19800000"/>
                <a:gd name="adj2" fmla="val 1800000"/>
                <a:gd name="adj3" fmla="val 4521"/>
              </a:avLst>
            </a:prstGeom>
            <a:gradFill rotWithShape="1">
              <a:gsLst>
                <a:gs pos="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86" name="Block Arc 85"/>
            <p:cNvSpPr/>
            <p:nvPr/>
          </p:nvSpPr>
          <p:spPr>
            <a:xfrm>
              <a:off x="2189365" y="1071546"/>
              <a:ext cx="4849694" cy="4849694"/>
            </a:xfrm>
            <a:prstGeom prst="blockArc">
              <a:avLst>
                <a:gd name="adj1" fmla="val 16200000"/>
                <a:gd name="adj2" fmla="val 19800000"/>
                <a:gd name="adj3" fmla="val 4521"/>
              </a:avLst>
            </a:prstGeom>
            <a:gradFill rotWithShape="1">
              <a:gsLst>
                <a:gs pos="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F9900">
                    <a:tint val="6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</p:grpSp>
      <p:grpSp>
        <p:nvGrpSpPr>
          <p:cNvPr id="87" name="Group 86"/>
          <p:cNvGrpSpPr/>
          <p:nvPr/>
        </p:nvGrpSpPr>
        <p:grpSpPr>
          <a:xfrm>
            <a:off x="3577384" y="2370664"/>
            <a:ext cx="2175257" cy="2175257"/>
            <a:chOff x="3091478" y="2046701"/>
            <a:chExt cx="2175257" cy="2175257"/>
          </a:xfrm>
        </p:grpSpPr>
        <p:sp>
          <p:nvSpPr>
            <p:cNvPr id="88" name="Oval 87"/>
            <p:cNvSpPr/>
            <p:nvPr/>
          </p:nvSpPr>
          <p:spPr>
            <a:xfrm>
              <a:off x="3091478" y="2046701"/>
              <a:ext cx="2175257" cy="2175257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FF9900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F9900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89" name="Oval 10"/>
            <p:cNvSpPr/>
            <p:nvPr/>
          </p:nvSpPr>
          <p:spPr>
            <a:xfrm>
              <a:off x="3410037" y="2365260"/>
              <a:ext cx="1538139" cy="15381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algn="ctr" defTabSz="2889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th-TH" sz="6500">
                <a:solidFill>
                  <a:srgbClr val="FFFFFF"/>
                </a:solidFill>
                <a:latin typeface="AngsanaUPC"/>
                <a:cs typeface="LilyUPC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774252" y="2554061"/>
            <a:ext cx="1781944" cy="183594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6973556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kern="0" dirty="0">
                <a:solidFill>
                  <a:srgbClr val="FFFFFF">
                    <a:lumMod val="1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หลักและแนวทางการเขียนแผนยุทธศาสตร์ที่ดี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2289824" y="1772304"/>
            <a:ext cx="1522680" cy="1522680"/>
            <a:chOff x="1800366" y="1550037"/>
            <a:chExt cx="1522680" cy="1522680"/>
          </a:xfrm>
        </p:grpSpPr>
        <p:grpSp>
          <p:nvGrpSpPr>
            <p:cNvPr id="92" name="Group 108"/>
            <p:cNvGrpSpPr/>
            <p:nvPr/>
          </p:nvGrpSpPr>
          <p:grpSpPr>
            <a:xfrm>
              <a:off x="1800366" y="1550037"/>
              <a:ext cx="1522680" cy="1522680"/>
              <a:chOff x="1365260" y="1187974"/>
              <a:chExt cx="1522680" cy="1522680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1365260" y="1187974"/>
                <a:ext cx="1522680" cy="152268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FF9900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FF9900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</p:sp>
          <p:sp>
            <p:nvSpPr>
              <p:cNvPr id="95" name="Oval 22"/>
              <p:cNvSpPr/>
              <p:nvPr/>
            </p:nvSpPr>
            <p:spPr>
              <a:xfrm>
                <a:off x="1588251" y="1410965"/>
                <a:ext cx="1076698" cy="107669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64770" tIns="64770" rIns="64770" bIns="64770" numCol="1" spcCol="1270" anchor="ctr" anchorCtr="0">
                <a:noAutofit/>
              </a:bodyPr>
              <a:lstStyle/>
              <a:p>
                <a:pPr algn="ctr" defTabSz="22669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th-TH" sz="5100" dirty="0">
                  <a:solidFill>
                    <a:srgbClr val="FFFFFF"/>
                  </a:solidFill>
                  <a:latin typeface="AngsanaUPC"/>
                  <a:cs typeface="LilyUPC"/>
                </a:endParaRP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071670" y="1857364"/>
              <a:ext cx="10518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สำคัญ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903672" y="796650"/>
            <a:ext cx="1522680" cy="1522680"/>
            <a:chOff x="3852872" y="365022"/>
            <a:chExt cx="1522680" cy="1522680"/>
          </a:xfrm>
        </p:grpSpPr>
        <p:grpSp>
          <p:nvGrpSpPr>
            <p:cNvPr id="97" name="Group 103"/>
            <p:cNvGrpSpPr/>
            <p:nvPr/>
          </p:nvGrpSpPr>
          <p:grpSpPr>
            <a:xfrm>
              <a:off x="3852872" y="365022"/>
              <a:ext cx="1522680" cy="1522680"/>
              <a:chOff x="3417766" y="2959"/>
              <a:chExt cx="1522680" cy="1522680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3417766" y="2959"/>
                <a:ext cx="1522680" cy="152268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FF9900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FF9900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</p:sp>
          <p:sp>
            <p:nvSpPr>
              <p:cNvPr id="100" name="Oval 12"/>
              <p:cNvSpPr/>
              <p:nvPr/>
            </p:nvSpPr>
            <p:spPr>
              <a:xfrm>
                <a:off x="3640757" y="225950"/>
                <a:ext cx="1076698" cy="107669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20002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th-TH" sz="4500">
                  <a:solidFill>
                    <a:srgbClr val="FFFFFF"/>
                  </a:solidFill>
                  <a:latin typeface="AngsanaUPC"/>
                  <a:cs typeface="LilyUPC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4006817" y="670214"/>
              <a:ext cx="12282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th-TH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ส้มพันธ์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540253" y="1772304"/>
            <a:ext cx="1522680" cy="1522680"/>
            <a:chOff x="5905379" y="1550037"/>
            <a:chExt cx="1522680" cy="1522680"/>
          </a:xfrm>
        </p:grpSpPr>
        <p:grpSp>
          <p:nvGrpSpPr>
            <p:cNvPr id="102" name="Group 104"/>
            <p:cNvGrpSpPr/>
            <p:nvPr/>
          </p:nvGrpSpPr>
          <p:grpSpPr>
            <a:xfrm>
              <a:off x="5905379" y="1550037"/>
              <a:ext cx="1522680" cy="1522680"/>
              <a:chOff x="5470273" y="1187974"/>
              <a:chExt cx="1522680" cy="1522680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5470273" y="1187974"/>
                <a:ext cx="1522680" cy="152268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FF9900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FF9900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</p:sp>
          <p:sp>
            <p:nvSpPr>
              <p:cNvPr id="105" name="Oval 14"/>
              <p:cNvSpPr/>
              <p:nvPr/>
            </p:nvSpPr>
            <p:spPr>
              <a:xfrm>
                <a:off x="5693264" y="1410965"/>
                <a:ext cx="1076698" cy="107669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20002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th-TH" sz="4500">
                  <a:solidFill>
                    <a:srgbClr val="FFFFFF"/>
                  </a:solidFill>
                  <a:latin typeface="AngsanaUPC"/>
                  <a:cs typeface="LilyUPC"/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5993561" y="1860562"/>
              <a:ext cx="12763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สมบูรณ์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540253" y="3605214"/>
            <a:ext cx="1522680" cy="1522680"/>
            <a:chOff x="5905379" y="3920068"/>
            <a:chExt cx="1522680" cy="1522680"/>
          </a:xfrm>
        </p:grpSpPr>
        <p:grpSp>
          <p:nvGrpSpPr>
            <p:cNvPr id="107" name="Group 105"/>
            <p:cNvGrpSpPr/>
            <p:nvPr/>
          </p:nvGrpSpPr>
          <p:grpSpPr>
            <a:xfrm>
              <a:off x="5905379" y="3920068"/>
              <a:ext cx="1522680" cy="1522680"/>
              <a:chOff x="5470273" y="3558005"/>
              <a:chExt cx="1522680" cy="1522680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5470273" y="3558005"/>
                <a:ext cx="1522680" cy="1522680"/>
              </a:xfrm>
              <a:prstGeom prst="ellipse">
                <a:avLst/>
              </a:prstGeom>
              <a:gradFill rotWithShape="1">
                <a:gsLst>
                  <a:gs pos="0">
                    <a:srgbClr val="FFCAAA">
                      <a:shade val="51000"/>
                      <a:satMod val="130000"/>
                    </a:srgbClr>
                  </a:gs>
                  <a:gs pos="80000">
                    <a:srgbClr val="FFCAAA">
                      <a:shade val="93000"/>
                      <a:satMod val="130000"/>
                    </a:srgbClr>
                  </a:gs>
                  <a:gs pos="100000">
                    <a:srgbClr val="FFCAAA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</p:sp>
          <p:sp>
            <p:nvSpPr>
              <p:cNvPr id="110" name="Oval 16"/>
              <p:cNvSpPr/>
              <p:nvPr/>
            </p:nvSpPr>
            <p:spPr>
              <a:xfrm>
                <a:off x="5693264" y="3780996"/>
                <a:ext cx="1076698" cy="10766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20002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th-TH" sz="4500">
                  <a:solidFill>
                    <a:srgbClr val="FFFFFF"/>
                  </a:solidFill>
                  <a:latin typeface="AngsanaUPC"/>
                  <a:cs typeface="LilyUPC"/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942970" y="4286256"/>
              <a:ext cx="1414170" cy="830997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สนับสนุน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861747" y="4605346"/>
            <a:ext cx="1606530" cy="1522680"/>
            <a:chOff x="3786182" y="5105083"/>
            <a:chExt cx="1606530" cy="1522680"/>
          </a:xfrm>
        </p:grpSpPr>
        <p:grpSp>
          <p:nvGrpSpPr>
            <p:cNvPr id="112" name="Group 106"/>
            <p:cNvGrpSpPr/>
            <p:nvPr/>
          </p:nvGrpSpPr>
          <p:grpSpPr>
            <a:xfrm>
              <a:off x="3852872" y="5105083"/>
              <a:ext cx="1522680" cy="1522680"/>
              <a:chOff x="3417766" y="4743020"/>
              <a:chExt cx="1522680" cy="1522680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3417766" y="4743020"/>
                <a:ext cx="1522680" cy="1522680"/>
              </a:xfrm>
              <a:prstGeom prst="ellipse">
                <a:avLst/>
              </a:prstGeom>
              <a:gradFill rotWithShape="1">
                <a:gsLst>
                  <a:gs pos="0">
                    <a:srgbClr val="FFCAAA">
                      <a:shade val="51000"/>
                      <a:satMod val="130000"/>
                    </a:srgbClr>
                  </a:gs>
                  <a:gs pos="80000">
                    <a:srgbClr val="FFCAAA">
                      <a:shade val="93000"/>
                      <a:satMod val="130000"/>
                    </a:srgbClr>
                  </a:gs>
                  <a:gs pos="100000">
                    <a:srgbClr val="FFCAAA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</p:sp>
          <p:sp>
            <p:nvSpPr>
              <p:cNvPr id="115" name="Oval 18"/>
              <p:cNvSpPr/>
              <p:nvPr/>
            </p:nvSpPr>
            <p:spPr>
              <a:xfrm>
                <a:off x="3640757" y="4966011"/>
                <a:ext cx="1076698" cy="10766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algn="ctr" defTabSz="20002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th-TH" sz="4500" dirty="0">
                  <a:solidFill>
                    <a:srgbClr val="FFFFFF"/>
                  </a:solidFill>
                  <a:latin typeface="AngsanaUPC"/>
                  <a:cs typeface="LilyUPC"/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3786182" y="5429264"/>
              <a:ext cx="1606530" cy="830997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สร้างสรรค์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289824" y="3605214"/>
            <a:ext cx="1522680" cy="1522680"/>
            <a:chOff x="1800366" y="3920068"/>
            <a:chExt cx="1522680" cy="1522680"/>
          </a:xfrm>
        </p:grpSpPr>
        <p:grpSp>
          <p:nvGrpSpPr>
            <p:cNvPr id="117" name="Group 107"/>
            <p:cNvGrpSpPr/>
            <p:nvPr/>
          </p:nvGrpSpPr>
          <p:grpSpPr>
            <a:xfrm>
              <a:off x="1800366" y="3920068"/>
              <a:ext cx="1522680" cy="1522680"/>
              <a:chOff x="1365260" y="3558005"/>
              <a:chExt cx="1522680" cy="1522680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1365260" y="3558005"/>
                <a:ext cx="1522680" cy="1522680"/>
              </a:xfrm>
              <a:prstGeom prst="ellipse">
                <a:avLst/>
              </a:prstGeom>
              <a:gradFill rotWithShape="1">
                <a:gsLst>
                  <a:gs pos="0">
                    <a:srgbClr val="FFCAAA">
                      <a:shade val="51000"/>
                      <a:satMod val="130000"/>
                    </a:srgbClr>
                  </a:gs>
                  <a:gs pos="80000">
                    <a:srgbClr val="FFCAAA">
                      <a:shade val="93000"/>
                      <a:satMod val="130000"/>
                    </a:srgbClr>
                  </a:gs>
                  <a:gs pos="100000">
                    <a:srgbClr val="FFCAAA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</p:sp>
          <p:sp>
            <p:nvSpPr>
              <p:cNvPr id="120" name="Oval 20"/>
              <p:cNvSpPr/>
              <p:nvPr/>
            </p:nvSpPr>
            <p:spPr>
              <a:xfrm>
                <a:off x="1588251" y="3780996"/>
                <a:ext cx="1076698" cy="10766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spcFirstLastPara="0" vert="horz" wrap="square" lIns="64770" tIns="64770" rIns="64770" bIns="64770" numCol="1" spcCol="1270" anchor="ctr" anchorCtr="0">
                <a:noAutofit/>
              </a:bodyPr>
              <a:lstStyle/>
              <a:p>
                <a:pPr algn="ctr" defTabSz="22669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th-TH" sz="5100" dirty="0">
                  <a:solidFill>
                    <a:srgbClr val="FFFFFF"/>
                  </a:solidFill>
                  <a:latin typeface="AngsanaUPC"/>
                  <a:cs typeface="LilyUPC"/>
                </a:endParaRPr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1999117" y="4286256"/>
              <a:ext cx="1099981" cy="830997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kern="0" dirty="0">
                  <a:solidFill>
                    <a:srgbClr val="FFFFFF">
                      <a:lumMod val="1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สื่อสาร</a:t>
              </a: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-15330" y="958997"/>
            <a:ext cx="3076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Keyword </a:t>
            </a: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ที่เกี่ยวข้อง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สอดคล้องกับสภาพแวดล้อม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แผนพัฒนาเศรษฐกิจและสังคมแห่งชาติ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นโยบายรัฐบาล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การประกันคุณภาพ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มาตรฐานที่เกี่ยวข้อง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ISTEP </a:t>
            </a:r>
            <a:r>
              <a:rPr lang="en-US" sz="1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(International,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Society, Technology,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Economy and Politics)</a:t>
            </a:r>
            <a:endParaRPr lang="th-TH" sz="14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ฯลฯ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848220" y="1117933"/>
            <a:ext cx="23847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เห็นภาพเป็นองค์รวม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มีครบทุกองค์ประกอบ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Holistic View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Home Model</a:t>
            </a:r>
            <a:endParaRPr lang="th-TH" sz="1600" b="1" kern="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20047" y="-19018"/>
            <a:ext cx="4342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เห็นความเชื่อมโยงส่งเสริมซึ่งกันและกัน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6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เป้าหมาย-กลยุทธ์-โครงการ-</a:t>
            </a:r>
            <a:r>
              <a:rPr lang="en-US" sz="16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KPI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BSC -Strategy Map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Priority</a:t>
            </a:r>
            <a:endParaRPr lang="th-TH" sz="1600" b="1" kern="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469468" y="4200906"/>
            <a:ext cx="27358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แผนป้องกัน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ความเสี่ยง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สนับสนุนแผนหลัก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Contingency Plan</a:t>
            </a:r>
            <a:endParaRPr lang="th-TH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Risk Management Plan</a:t>
            </a:r>
            <a:endParaRPr lang="th-TH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หา </a:t>
            </a:r>
            <a:r>
              <a:rPr 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missing link</a:t>
            </a:r>
            <a:endParaRPr lang="th-TH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758820" y="6047026"/>
            <a:ext cx="4089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แนวคิดใหม่มีเสน่ห์จูงใจให้คนช่วยทำ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Differentiation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Innovation</a:t>
            </a:r>
            <a:endParaRPr lang="th-TH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-2630" y="3933302"/>
            <a:ext cx="2540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อธิบายให้เห็นชัดเจน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นำสู่การปฏิบัติ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สร้าง </a:t>
            </a:r>
            <a:r>
              <a:rPr lang="en-US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Model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สร้างความเข้าใจ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คณะทำงานแผนที่มาจากส่วนต่างๆขององค์กร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3337" y="2964200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คัมภีร์</a:t>
            </a:r>
          </a:p>
          <a:p>
            <a:pPr algn="ctr"/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6 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ส.</a:t>
            </a:r>
          </a:p>
        </p:txBody>
      </p:sp>
      <p:sp>
        <p:nvSpPr>
          <p:cNvPr id="3" name="Rectangle 2"/>
          <p:cNvSpPr/>
          <p:nvPr/>
        </p:nvSpPr>
        <p:spPr>
          <a:xfrm>
            <a:off x="6390106" y="6530218"/>
            <a:ext cx="2722220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6EA0B0"/>
              </a:buClr>
              <a:buSzPct val="80000"/>
              <a:defRPr/>
            </a:pPr>
            <a:r>
              <a:rPr lang="th-TH" sz="1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ธนิตสรณ์ จิระพรชัย</a:t>
            </a:r>
            <a:r>
              <a:rPr lang="th-TH" sz="1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 พระจอมเกล้าธนบุรี</a:t>
            </a:r>
          </a:p>
        </p:txBody>
      </p:sp>
    </p:spTree>
    <p:extLst>
      <p:ext uri="{BB962C8B-B14F-4D97-AF65-F5344CB8AC3E}">
        <p14:creationId xmlns:p14="http://schemas.microsoft.com/office/powerpoint/2010/main" val="1870936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13" y="1563692"/>
            <a:ext cx="2953665" cy="50113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4552" y="44624"/>
            <a:ext cx="3594611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kumimoji="1" lang="th-TH" b="1" i="1" kern="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 New" pitchFamily="18" charset="-34"/>
                <a:cs typeface="AngsanaUPC" pitchFamily="18" charset="-34"/>
              </a:rPr>
              <a:t>ม.อุบลราชธานี ในศตวรรษ</a:t>
            </a:r>
            <a:r>
              <a:rPr kumimoji="1" lang="th-TH" b="1" i="1" kern="0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 New" pitchFamily="18" charset="-34"/>
                <a:cs typeface="AngsanaUPC" pitchFamily="18" charset="-34"/>
              </a:rPr>
              <a:t>ที่ </a:t>
            </a:r>
            <a:r>
              <a:rPr kumimoji="1" lang="en-US" b="1" i="1" kern="0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 New" pitchFamily="18" charset="-34"/>
                <a:cs typeface="AngsanaUPC" pitchFamily="18" charset="-34"/>
              </a:rPr>
              <a:t>21</a:t>
            </a:r>
            <a:endParaRPr lang="th-TH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0314" y="1411446"/>
            <a:ext cx="2213628" cy="1928954"/>
            <a:chOff x="716518" y="980727"/>
            <a:chExt cx="2724150" cy="2373822"/>
          </a:xfrm>
        </p:grpSpPr>
        <p:sp>
          <p:nvSpPr>
            <p:cNvPr id="17" name="TextBox 16"/>
            <p:cNvSpPr txBox="1"/>
            <p:nvPr/>
          </p:nvSpPr>
          <p:spPr>
            <a:xfrm>
              <a:off x="898657" y="2710661"/>
              <a:ext cx="2247298" cy="64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Agile </a:t>
              </a:r>
              <a:r>
                <a:rPr lang="en-US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University</a:t>
              </a:r>
            </a:p>
          </p:txBody>
        </p:sp>
        <p:pic>
          <p:nvPicPr>
            <p:cNvPr id="9218" name="Picture 2" descr="http://2.bp.blogspot.com/-il7aXtGTFcE/ULHDiRcqTjI/AAAAAAAAAE4/nK5rfBFwRDU/s1600/Agil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518" y="1236259"/>
              <a:ext cx="2724150" cy="167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980727"/>
              <a:ext cx="871115" cy="87111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883920" y="1435184"/>
            <a:ext cx="2966763" cy="1882469"/>
            <a:chOff x="4975810" y="998792"/>
            <a:chExt cx="3579243" cy="2271099"/>
          </a:xfrm>
        </p:grpSpPr>
        <p:sp>
          <p:nvSpPr>
            <p:cNvPr id="8" name="TextBox 7"/>
            <p:cNvSpPr txBox="1"/>
            <p:nvPr/>
          </p:nvSpPr>
          <p:spPr>
            <a:xfrm>
              <a:off x="4975810" y="2638654"/>
              <a:ext cx="3579243" cy="63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Innovative University</a:t>
              </a:r>
            </a:p>
          </p:txBody>
        </p:sp>
        <p:pic>
          <p:nvPicPr>
            <p:cNvPr id="9220" name="Picture 4" descr="http://www.orangetrail.com/wp-content/uploads/crowdsourcing-cartoo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052" y="998792"/>
              <a:ext cx="2253853" cy="162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5240" y="3862705"/>
            <a:ext cx="2246362" cy="2197992"/>
            <a:chOff x="787888" y="3583124"/>
            <a:chExt cx="2679973" cy="2622266"/>
          </a:xfrm>
        </p:grpSpPr>
        <p:sp>
          <p:nvSpPr>
            <p:cNvPr id="21" name="TextBox 20"/>
            <p:cNvSpPr txBox="1"/>
            <p:nvPr/>
          </p:nvSpPr>
          <p:spPr>
            <a:xfrm>
              <a:off x="848205" y="5360862"/>
              <a:ext cx="2559338" cy="84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High Performance University</a:t>
              </a:r>
            </a:p>
          </p:txBody>
        </p:sp>
        <p:pic>
          <p:nvPicPr>
            <p:cNvPr id="9222" name="Picture 6" descr="http://rootlearning.com/wp-content/uploads/2012/02/Leveraging_Learning_Cycle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88" y="3583124"/>
              <a:ext cx="2679973" cy="177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671842" y="3844628"/>
            <a:ext cx="2523503" cy="2204387"/>
            <a:chOff x="5008192" y="3664133"/>
            <a:chExt cx="2713419" cy="2370287"/>
          </a:xfrm>
        </p:grpSpPr>
        <p:pic>
          <p:nvPicPr>
            <p:cNvPr id="9224" name="Picture 8" descr="http://3.bp.blogspot.com/-mKbT75Ho6T4/UFLBFhng5RI/AAAAAAAAHWU/WpErsvz0TLM/s1600/5+special+star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993" y="4725144"/>
              <a:ext cx="1323727" cy="494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008192" y="5273259"/>
              <a:ext cx="2713419" cy="76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en-US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Relevant Excellence</a:t>
              </a:r>
            </a:p>
            <a:p>
              <a:pPr algn="ctr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University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703" y="3664133"/>
              <a:ext cx="2022306" cy="116570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277960" y="1399991"/>
            <a:ext cx="378600" cy="601702"/>
            <a:chOff x="6735057" y="916247"/>
            <a:chExt cx="378600" cy="656873"/>
          </a:xfrm>
        </p:grpSpPr>
        <p:sp>
          <p:nvSpPr>
            <p:cNvPr id="7" name="Rectangle 6"/>
            <p:cNvSpPr/>
            <p:nvPr/>
          </p:nvSpPr>
          <p:spPr bwMode="auto">
            <a:xfrm>
              <a:off x="6754920" y="1272269"/>
              <a:ext cx="358737" cy="30085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th-TH" b="1" smtClean="0">
                <a:solidFill>
                  <a:srgbClr val="000000"/>
                </a:solidFill>
                <a:latin typeface="Arial"/>
                <a:cs typeface="Angsana New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057" y="916247"/>
              <a:ext cx="378600" cy="60170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316092" y="450081"/>
            <a:ext cx="2234907" cy="1531631"/>
            <a:chOff x="2978411" y="790884"/>
            <a:chExt cx="2974167" cy="2038262"/>
          </a:xfrm>
        </p:grpSpPr>
        <p:pic>
          <p:nvPicPr>
            <p:cNvPr id="24" name="Picture 2" descr="computer_learn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497" y="790884"/>
              <a:ext cx="2459994" cy="179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978411" y="2132856"/>
              <a:ext cx="2974167" cy="6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Learning </a:t>
              </a:r>
              <a:r>
                <a:rPr lang="en-US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University</a:t>
              </a:r>
              <a:endParaRPr 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04765" y="4310146"/>
            <a:ext cx="2395548" cy="1738270"/>
            <a:chOff x="3302481" y="4600513"/>
            <a:chExt cx="2395548" cy="1738270"/>
          </a:xfrm>
        </p:grpSpPr>
        <p:pic>
          <p:nvPicPr>
            <p:cNvPr id="26" name="Picture 2" descr="http://www.happy8workplace.com/wp-content/uploads/2013/07/How-to-Boost-Company-Morale-and-Achieve-a-Happy-Workplace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81" y="4600513"/>
              <a:ext cx="2395548" cy="1738270"/>
            </a:xfrm>
            <a:prstGeom prst="rect">
              <a:avLst/>
            </a:prstGeom>
            <a:noFill/>
            <a:effectLst>
              <a:softEdge rad="292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3493970" y="4949416"/>
              <a:ext cx="2012571" cy="882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Happy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ngsanaUPC" pitchFamily="18" charset="-34"/>
                  <a:cs typeface="AngsanaUPC" pitchFamily="18" charset="-34"/>
                </a:rPr>
                <a:t>University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263356" y="2134953"/>
            <a:ext cx="2043303" cy="204848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th-TH" dirty="0" smtClean="0">
                <a:solidFill>
                  <a:srgbClr val="000000"/>
                </a:solidFill>
              </a:rPr>
              <a:t>ชาวม.อุบลราชธานี อยากเห็นองค์กรเป็นแบบใด</a:t>
            </a:r>
            <a:endParaRPr lang="th-TH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77006" y="6011306"/>
            <a:ext cx="5755191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rPr>
              <a:t>People in Organization :</a:t>
            </a:r>
            <a:endParaRPr lang="th-TH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UPC" pitchFamily="18" charset="-34"/>
              <a:cs typeface="AngsanaUPC" pitchFamily="18" charset="-34"/>
            </a:endParaRPr>
          </a:p>
          <a:p>
            <a:pPr>
              <a:lnSpc>
                <a:spcPts val="3200"/>
              </a:lnSpc>
            </a:pPr>
            <a:r>
              <a:rPr lang="en-US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rPr>
              <a:t>Learning to CHANGE – Changing to LEARN</a:t>
            </a:r>
            <a:endParaRPr lang="th-TH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42" y="1991262"/>
            <a:ext cx="1495930" cy="17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8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03370" y="6517943"/>
            <a:ext cx="2133600" cy="326150"/>
          </a:xfrm>
        </p:spPr>
        <p:txBody>
          <a:bodyPr/>
          <a:lstStyle/>
          <a:p>
            <a:fld id="{B614AA4E-CE5C-4AC3-9B37-1474BA325E1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445" y="1273117"/>
            <a:ext cx="25138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09838" indent="-2509838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  <a:defRPr/>
            </a:pPr>
            <a:r>
              <a:rPr lang="en-US" sz="4000" dirty="0">
                <a:ln>
                  <a:solidFill>
                    <a:srgbClr val="C0504D">
                      <a:lumMod val="75000"/>
                    </a:srgbClr>
                  </a:solidFill>
                </a:ln>
                <a:solidFill>
                  <a:srgbClr val="C0504D">
                    <a:lumMod val="75000"/>
                  </a:srgb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Country Strategy</a:t>
            </a:r>
            <a:endParaRPr lang="th-TH" sz="4000" dirty="0">
              <a:ln>
                <a:solidFill>
                  <a:srgbClr val="C0504D">
                    <a:lumMod val="75000"/>
                  </a:srgbClr>
                </a:solidFill>
              </a:ln>
              <a:solidFill>
                <a:srgbClr val="C0504D">
                  <a:lumMod val="75000"/>
                </a:srgbClr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09" y="54589"/>
            <a:ext cx="6734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อุดมศึกษาต้องตอบโจทย์สำคัญของประเทศไทย </a:t>
            </a:r>
            <a:endParaRPr lang="th-TH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975" y="6517943"/>
            <a:ext cx="4540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>
                <a:solidFill>
                  <a:prstClr val="black"/>
                </a:solidFill>
              </a:rPr>
              <a:t>สำนักงานคณะกรรมการพัฒนาการเศรษฐกิจและสังคมแห่งชาติ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1576" y="4721032"/>
            <a:ext cx="931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มั่นคง</a:t>
            </a:r>
            <a:endParaRPr lang="th-TH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4404" y="2472910"/>
            <a:ext cx="946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มั่ง คั่ง</a:t>
            </a:r>
            <a:endParaRPr lang="th-TH" sz="36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5884" y="4755025"/>
            <a:ext cx="888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ยั่งยืน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445" y="721521"/>
            <a:ext cx="25731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09838" indent="-2509838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  <a:defRPr/>
            </a:pPr>
            <a:r>
              <a:rPr lang="en-US" sz="4000" b="1" dirty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Country </a:t>
            </a:r>
            <a:r>
              <a:rPr lang="en-US" sz="4000" b="1" dirty="0" smtClean="0">
                <a:ln>
                  <a:solidFill>
                    <a:srgbClr val="FF3300"/>
                  </a:solidFill>
                </a:ln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Vision</a:t>
            </a:r>
            <a:endParaRPr lang="th-TH" sz="4000" b="1" dirty="0">
              <a:ln>
                <a:solidFill>
                  <a:srgbClr val="FF3300"/>
                </a:solidFill>
              </a:ln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56315" y="1105122"/>
            <a:ext cx="2847527" cy="783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000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การสร้างความสามารถในการแข่งขัน</a:t>
            </a:r>
          </a:p>
          <a:p>
            <a:pPr algn="ctr">
              <a:lnSpc>
                <a:spcPts val="26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Growth &amp; Competitiveness</a:t>
            </a:r>
            <a:endParaRPr lang="th-TH" sz="2000" b="1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29150" y="4985092"/>
            <a:ext cx="233427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การสร้างการเติบโต</a:t>
            </a:r>
          </a:p>
          <a:p>
            <a:pPr algn="ctr">
              <a:lnSpc>
                <a:spcPts val="2600"/>
              </a:lnSpc>
            </a:pPr>
            <a:r>
              <a:rPr lang="th-TH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บนคุณภาพชีวิต</a:t>
            </a:r>
          </a:p>
          <a:p>
            <a:pPr algn="ctr">
              <a:lnSpc>
                <a:spcPts val="2600"/>
              </a:lnSpc>
            </a:pPr>
            <a:r>
              <a:rPr lang="th-TH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ที่เป็นมิตรกับสิ่งแวดล้อม</a:t>
            </a:r>
          </a:p>
          <a:p>
            <a:pPr algn="ctr">
              <a:lnSpc>
                <a:spcPts val="2600"/>
              </a:lnSpc>
            </a:pPr>
            <a:r>
              <a:rPr lang="en-US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(Green Growth)</a:t>
            </a:r>
            <a:endParaRPr lang="th-TH" sz="2000" b="1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427882" y="4741633"/>
            <a:ext cx="2334274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การสร้างโอกาส</a:t>
            </a:r>
          </a:p>
          <a:p>
            <a:pPr algn="ctr">
              <a:lnSpc>
                <a:spcPts val="2600"/>
              </a:lnSpc>
            </a:pPr>
            <a:r>
              <a:rPr lang="th-TH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ความเสมอภาค</a:t>
            </a:r>
          </a:p>
          <a:p>
            <a:pPr algn="ctr">
              <a:lnSpc>
                <a:spcPts val="2600"/>
              </a:lnSpc>
            </a:pPr>
            <a:r>
              <a:rPr lang="th-TH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และเท่าเทียมกัน</a:t>
            </a:r>
          </a:p>
          <a:p>
            <a:pPr algn="ctr">
              <a:lnSpc>
                <a:spcPts val="2600"/>
              </a:lnSpc>
            </a:pPr>
            <a:r>
              <a:rPr lang="th-TH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ทางสังคม</a:t>
            </a:r>
          </a:p>
          <a:p>
            <a:pPr algn="ctr">
              <a:lnSpc>
                <a:spcPts val="2600"/>
              </a:lnSpc>
            </a:pPr>
            <a:r>
              <a:rPr lang="en-US" sz="2000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(Inclusive Growth)</a:t>
            </a:r>
            <a:endParaRPr lang="th-TH" sz="2000" b="1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112983" y="561470"/>
            <a:ext cx="6761343" cy="6109501"/>
            <a:chOff x="1112983" y="561470"/>
            <a:chExt cx="6761343" cy="6109501"/>
          </a:xfrm>
        </p:grpSpPr>
        <p:grpSp>
          <p:nvGrpSpPr>
            <p:cNvPr id="42" name="Group 41"/>
            <p:cNvGrpSpPr/>
            <p:nvPr/>
          </p:nvGrpSpPr>
          <p:grpSpPr>
            <a:xfrm>
              <a:off x="1112983" y="1382914"/>
              <a:ext cx="6761343" cy="5288057"/>
              <a:chOff x="1112983" y="1382914"/>
              <a:chExt cx="6761343" cy="5288057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866902" y="1382914"/>
                <a:ext cx="5126325" cy="5126325"/>
              </a:xfrm>
              <a:prstGeom prst="ellipse">
                <a:avLst/>
              </a:prstGeom>
              <a:noFill/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12983" y="2437929"/>
                <a:ext cx="2430473" cy="72327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th-TH" sz="2400" dirty="0"/>
                  <a:t>คน / คุณภาพชีวิต / ความรู้ /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th-TH" sz="2400" dirty="0"/>
                  <a:t>ยุติธรรม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602550" y="2437929"/>
                <a:ext cx="2271776" cy="72327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th-TH" sz="2400" dirty="0" smtClean="0"/>
                  <a:t>โครงสร้างพื้นฐาน /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th-TH" sz="2400" dirty="0" smtClean="0"/>
                  <a:t>ผลิตภาพ / วิจัยและพัฒนา</a:t>
                </a:r>
                <a:endParaRPr lang="th-TH" sz="2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34792" y="6209306"/>
                <a:ext cx="1136850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dirty="0" smtClean="0"/>
                  <a:t>กฎ ระเบียบ</a:t>
                </a:r>
                <a:endParaRPr lang="th-TH" sz="2400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341778" y="561470"/>
              <a:ext cx="6151347" cy="5580512"/>
              <a:chOff x="1341778" y="561470"/>
              <a:chExt cx="6151347" cy="55805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472164" y="3021428"/>
                <a:ext cx="1890575" cy="1890575"/>
                <a:chOff x="3245078" y="2463279"/>
                <a:chExt cx="1890575" cy="1890575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32" name="Oval 31"/>
                <p:cNvSpPr/>
                <p:nvPr/>
              </p:nvSpPr>
              <p:spPr>
                <a:xfrm>
                  <a:off x="3245078" y="2463279"/>
                  <a:ext cx="1890575" cy="1890575"/>
                </a:xfrm>
                <a:prstGeom prst="ellipse">
                  <a:avLst/>
                </a:prstGeom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3" name="Oval 4"/>
                <p:cNvSpPr/>
                <p:nvPr/>
              </p:nvSpPr>
              <p:spPr>
                <a:xfrm>
                  <a:off x="3521946" y="2740147"/>
                  <a:ext cx="1336839" cy="1336839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h-TH" sz="2000" kern="1200" dirty="0" smtClean="0"/>
                    <a:t>ปรับสมดุลและพัฒนาระบบการบริหารจัดการภาครัฐ</a:t>
                  </a:r>
                  <a:endParaRPr lang="th-TH" sz="2000" kern="1200" dirty="0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4397149" y="2452046"/>
                <a:ext cx="40605" cy="569382"/>
                <a:chOff x="4170063" y="1893897"/>
                <a:chExt cx="40605" cy="569382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30" name="Straight Connector 5"/>
                <p:cNvSpPr/>
                <p:nvPr/>
              </p:nvSpPr>
              <p:spPr>
                <a:xfrm rot="16200000">
                  <a:off x="3905675" y="2158285"/>
                  <a:ext cx="569382" cy="4060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20302"/>
                      </a:moveTo>
                      <a:lnTo>
                        <a:pt x="569382" y="20302"/>
                      </a:lnTo>
                    </a:path>
                  </a:pathLst>
                </a:custGeom>
                <a:noFill/>
                <a:sp3d z="-40000" prstMaterial="matte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1" name="Straight Connector 6"/>
                <p:cNvSpPr/>
                <p:nvPr/>
              </p:nvSpPr>
              <p:spPr>
                <a:xfrm rot="16200000">
                  <a:off x="4176131" y="2164353"/>
                  <a:ext cx="28469" cy="28469"/>
                </a:xfrm>
                <a:prstGeom prst="rect">
                  <a:avLst/>
                </a:prstGeom>
                <a:sp3d z="-4000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lvl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th-TH" sz="500" kern="120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3472164" y="561470"/>
                <a:ext cx="1890575" cy="1890575"/>
                <a:chOff x="3245078" y="3321"/>
                <a:chExt cx="1890575" cy="1890575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28" name="Oval 27"/>
                <p:cNvSpPr/>
                <p:nvPr/>
              </p:nvSpPr>
              <p:spPr>
                <a:xfrm>
                  <a:off x="3245078" y="3321"/>
                  <a:ext cx="1890575" cy="1890575"/>
                </a:xfrm>
                <a:prstGeom prst="ellipse">
                  <a:avLst/>
                </a:prstGeom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Oval 8"/>
                <p:cNvSpPr/>
                <p:nvPr/>
              </p:nvSpPr>
              <p:spPr>
                <a:xfrm>
                  <a:off x="3521946" y="280189"/>
                  <a:ext cx="1336839" cy="1336839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6510" tIns="16510" rIns="16510" bIns="16510" numCol="1" spcCol="1270" anchor="ctr" anchorCtr="0">
                  <a:noAutofit/>
                </a:bodyPr>
                <a:lstStyle/>
                <a:p>
                  <a:pPr lvl="0" algn="ctr" defTabSz="1155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h-TH" sz="2600" kern="1200" dirty="0" smtClean="0"/>
                    <a:t>หยุดพ้นจากประเทศรายได้ปานกลาง</a:t>
                  </a:r>
                  <a:endParaRPr lang="th-TH" sz="2600" kern="1200" dirty="0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5197954" y="4561402"/>
                <a:ext cx="569382" cy="40605"/>
                <a:chOff x="4970868" y="4003253"/>
                <a:chExt cx="569382" cy="40605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26" name="Straight Connector 9"/>
                <p:cNvSpPr/>
                <p:nvPr/>
              </p:nvSpPr>
              <p:spPr>
                <a:xfrm rot="1800000">
                  <a:off x="4970868" y="4003253"/>
                  <a:ext cx="569382" cy="4060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20302"/>
                      </a:moveTo>
                      <a:lnTo>
                        <a:pt x="569382" y="20302"/>
                      </a:lnTo>
                    </a:path>
                  </a:pathLst>
                </a:custGeom>
                <a:noFill/>
                <a:sp3d z="-40000" prstMaterial="matte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7" name="Straight Connector 10"/>
                <p:cNvSpPr/>
                <p:nvPr/>
              </p:nvSpPr>
              <p:spPr>
                <a:xfrm rot="1800000">
                  <a:off x="5241324" y="4009321"/>
                  <a:ext cx="28469" cy="28469"/>
                </a:xfrm>
                <a:prstGeom prst="rect">
                  <a:avLst/>
                </a:prstGeom>
                <a:sp3d z="-4000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lvl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th-TH" sz="500" kern="1200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602550" y="4251407"/>
                <a:ext cx="1890575" cy="1890575"/>
                <a:chOff x="5375464" y="3693258"/>
                <a:chExt cx="1890575" cy="1890575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24" name="Oval 23"/>
                <p:cNvSpPr/>
                <p:nvPr/>
              </p:nvSpPr>
              <p:spPr>
                <a:xfrm>
                  <a:off x="5375464" y="3693258"/>
                  <a:ext cx="1890575" cy="1890575"/>
                </a:xfrm>
                <a:prstGeom prst="ellipse">
                  <a:avLst/>
                </a:prstGeom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5" name="Oval 12"/>
                <p:cNvSpPr/>
                <p:nvPr/>
              </p:nvSpPr>
              <p:spPr>
                <a:xfrm>
                  <a:off x="5652332" y="3970126"/>
                  <a:ext cx="1336839" cy="1336839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6510" tIns="16510" rIns="16510" bIns="16510" numCol="1" spcCol="1270" anchor="ctr" anchorCtr="0">
                  <a:noAutofit/>
                </a:bodyPr>
                <a:lstStyle/>
                <a:p>
                  <a:pPr lvl="0" algn="ctr" defTabSz="1155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h-TH" sz="2600" kern="1200" dirty="0" smtClean="0"/>
                    <a:t>เป็นมิตรต่อสิ่งแวดล้อม</a:t>
                  </a:r>
                  <a:endParaRPr lang="th-TH" sz="2600" kern="12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3067568" y="4561402"/>
                <a:ext cx="569382" cy="40605"/>
                <a:chOff x="2840482" y="4003253"/>
                <a:chExt cx="569382" cy="40605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22" name="Straight Connector 13"/>
                <p:cNvSpPr/>
                <p:nvPr/>
              </p:nvSpPr>
              <p:spPr>
                <a:xfrm rot="9000000">
                  <a:off x="2840482" y="4003253"/>
                  <a:ext cx="569382" cy="4060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20302"/>
                      </a:moveTo>
                      <a:lnTo>
                        <a:pt x="569382" y="20302"/>
                      </a:lnTo>
                    </a:path>
                  </a:pathLst>
                </a:custGeom>
                <a:noFill/>
                <a:sp3d z="-40000" prstMaterial="matte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Straight Connector 14"/>
                <p:cNvSpPr/>
                <p:nvPr/>
              </p:nvSpPr>
              <p:spPr>
                <a:xfrm rot="19800000">
                  <a:off x="3110938" y="4009321"/>
                  <a:ext cx="28469" cy="28469"/>
                </a:xfrm>
                <a:prstGeom prst="rect">
                  <a:avLst/>
                </a:prstGeom>
                <a:sp3d z="-4000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lvl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th-TH" sz="500" kern="120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341778" y="4251407"/>
                <a:ext cx="1890575" cy="1890575"/>
                <a:chOff x="1114692" y="3693258"/>
                <a:chExt cx="1890575" cy="1890575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20" name="Oval 19"/>
                <p:cNvSpPr/>
                <p:nvPr/>
              </p:nvSpPr>
              <p:spPr>
                <a:xfrm>
                  <a:off x="1114692" y="3693258"/>
                  <a:ext cx="1890575" cy="1890575"/>
                </a:xfrm>
                <a:prstGeom prst="ellipse">
                  <a:avLst/>
                </a:prstGeom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1" name="Oval 16"/>
                <p:cNvSpPr/>
                <p:nvPr/>
              </p:nvSpPr>
              <p:spPr>
                <a:xfrm>
                  <a:off x="1391560" y="3970126"/>
                  <a:ext cx="1336839" cy="1336839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6510" tIns="16510" rIns="16510" bIns="16510" numCol="1" spcCol="1270" anchor="ctr" anchorCtr="0">
                  <a:noAutofit/>
                </a:bodyPr>
                <a:lstStyle/>
                <a:p>
                  <a:pPr lvl="0" algn="ctr" defTabSz="1155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h-TH" sz="2600" kern="1200" dirty="0" smtClean="0"/>
                    <a:t>ลดความเหลื่อมล้ำ</a:t>
                  </a:r>
                  <a:endParaRPr lang="th-TH" sz="2600" kern="12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05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9693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000"/>
              </a:lnSpc>
              <a:defRPr/>
            </a:pPr>
            <a:r>
              <a:rPr lang="th-TH" sz="2800" b="1" dirty="0" smtClean="0">
                <a:latin typeface="BrowalliaUPC" pitchFamily="34" charset="-34"/>
                <a:cs typeface="BrowalliaUPC" pitchFamily="34" charset="-34"/>
              </a:rPr>
              <a:t>“เราอยากเห็นการศึกษาเป็นอย่างไร?”</a:t>
            </a:r>
            <a:br>
              <a:rPr lang="th-TH" sz="2800" b="1" dirty="0" smtClean="0">
                <a:latin typeface="BrowalliaUPC" pitchFamily="34" charset="-34"/>
                <a:cs typeface="BrowalliaUPC" pitchFamily="34" charset="-34"/>
              </a:rPr>
            </a:br>
            <a:r>
              <a:rPr lang="th-TH" sz="2800" b="1" dirty="0" smtClean="0">
                <a:solidFill>
                  <a:srgbClr val="3333FF"/>
                </a:solidFill>
                <a:latin typeface="BrowalliaUPC" pitchFamily="34" charset="-34"/>
                <a:cs typeface="BrowalliaUPC" pitchFamily="34" charset="-34"/>
              </a:rPr>
              <a:t>เราจัดตามความต้องการของใคร</a:t>
            </a:r>
            <a:endParaRPr lang="th-TH" sz="2800" b="1" dirty="0">
              <a:solidFill>
                <a:srgbClr val="3333FF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4989" y="2752591"/>
            <a:ext cx="2819400" cy="264462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เด็กคิดเป็น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ทำเป็น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อยู่ได้  ใช้ชีวิตเป็น</a:t>
            </a:r>
          </a:p>
        </p:txBody>
      </p:sp>
      <p:sp>
        <p:nvSpPr>
          <p:cNvPr id="5" name="Oval 4"/>
          <p:cNvSpPr/>
          <p:nvPr/>
        </p:nvSpPr>
        <p:spPr>
          <a:xfrm>
            <a:off x="2921358" y="4010867"/>
            <a:ext cx="2209800" cy="2110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เด็กรักษ์ถิ่น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ไม่ทิ้งที่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มีงานทำ </a:t>
            </a:r>
          </a:p>
        </p:txBody>
      </p:sp>
      <p:sp>
        <p:nvSpPr>
          <p:cNvPr id="6" name="Oval 5"/>
          <p:cNvSpPr/>
          <p:nvPr/>
        </p:nvSpPr>
        <p:spPr>
          <a:xfrm>
            <a:off x="5105400" y="3336256"/>
            <a:ext cx="3851275" cy="21955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คนรุ่นใหม่ จบมา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“ไม่ไร้ฝีมือ ยึดถือคุณธรรม”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 (ไม่โกง)</a:t>
            </a:r>
          </a:p>
        </p:txBody>
      </p:sp>
      <p:sp>
        <p:nvSpPr>
          <p:cNvPr id="7" name="Oval 6"/>
          <p:cNvSpPr/>
          <p:nvPr/>
        </p:nvSpPr>
        <p:spPr>
          <a:xfrm>
            <a:off x="4893143" y="1357102"/>
            <a:ext cx="3024188" cy="189388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เปิดลู่การเรียนรู้หลากหลาย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ให้ทางเลือก</a:t>
            </a:r>
          </a:p>
        </p:txBody>
      </p:sp>
      <p:sp>
        <p:nvSpPr>
          <p:cNvPr id="8" name="Oval 7"/>
          <p:cNvSpPr/>
          <p:nvPr/>
        </p:nvSpPr>
        <p:spPr>
          <a:xfrm>
            <a:off x="2370875" y="1134202"/>
            <a:ext cx="2432944" cy="2232025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เด็กเห็นคุณค่าตน-คนอื่น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มีทักษะชีวิต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ทำงานเป็น</a:t>
            </a:r>
          </a:p>
        </p:txBody>
      </p:sp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-393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เวทีสมัชชาปฏิรูปประเทศด้านการศึกษา</a:t>
            </a:r>
            <a:r>
              <a:rPr lang="en-US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-2556 </a:t>
            </a:r>
            <a:r>
              <a:rPr lang="th-TH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(เวที</a:t>
            </a:r>
            <a:r>
              <a:rPr lang="en-US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Corporate  Education, </a:t>
            </a:r>
            <a:r>
              <a:rPr lang="th-TH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เวทีการศึกษาทางเลือก</a:t>
            </a:r>
            <a:r>
              <a:rPr lang="en-US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,</a:t>
            </a:r>
            <a:r>
              <a:rPr lang="th-TH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เวทีการศึกษาจัดโดยองค์กรท้องถิ่น</a:t>
            </a:r>
            <a:r>
              <a:rPr lang="en-US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,</a:t>
            </a:r>
            <a:r>
              <a:rPr lang="th-TH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 เวทีการศึกษาที่เด็กและเยาวชนต้องการ</a:t>
            </a:r>
            <a:r>
              <a:rPr lang="en-US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,</a:t>
            </a:r>
            <a:r>
              <a:rPr lang="th-TH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เวทีบูรณาการองค์กรภาครัฐ </a:t>
            </a:r>
            <a:r>
              <a:rPr lang="en-US" sz="2000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th-TH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78415" y="69420"/>
            <a:ext cx="4295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>
              <a:spcAft>
                <a:spcPct val="0"/>
              </a:spcAft>
            </a:pPr>
            <a:r>
              <a:rPr lang="th-TH" sz="32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การทบทวน</a:t>
            </a:r>
            <a:r>
              <a:rPr lang="th-TH" sz="3200" b="1" dirty="0" smtClean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ภารกิจ มหาวิทยาลัย</a:t>
            </a:r>
            <a:endParaRPr lang="th-TH" sz="3200" b="1" dirty="0">
              <a:solidFill>
                <a:srgbClr val="0070C0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48439" y="296400"/>
            <a:ext cx="5423182" cy="5423182"/>
            <a:chOff x="1716542" y="970395"/>
            <a:chExt cx="5423182" cy="5423182"/>
          </a:xfrm>
        </p:grpSpPr>
        <p:grpSp>
          <p:nvGrpSpPr>
            <p:cNvPr id="8" name="Group 7"/>
            <p:cNvGrpSpPr/>
            <p:nvPr/>
          </p:nvGrpSpPr>
          <p:grpSpPr>
            <a:xfrm rot="18000000">
              <a:off x="2015077" y="1269474"/>
              <a:ext cx="4825713" cy="4825713"/>
              <a:chOff x="1661781" y="311015"/>
              <a:chExt cx="4019281" cy="4019281"/>
            </a:xfrm>
            <a:scene3d>
              <a:camera prst="orthographicFront"/>
              <a:lightRig rig="flat" dir="t"/>
            </a:scene3d>
          </p:grpSpPr>
          <p:sp>
            <p:nvSpPr>
              <p:cNvPr id="18" name="Pie 17"/>
              <p:cNvSpPr/>
              <p:nvPr/>
            </p:nvSpPr>
            <p:spPr>
              <a:xfrm>
                <a:off x="1661781" y="311015"/>
                <a:ext cx="4019281" cy="4019281"/>
              </a:xfrm>
              <a:prstGeom prst="pie">
                <a:avLst>
                  <a:gd name="adj1" fmla="val 16200000"/>
                  <a:gd name="adj2" fmla="val 180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Pie 4"/>
              <p:cNvSpPr/>
              <p:nvPr/>
            </p:nvSpPr>
            <p:spPr>
              <a:xfrm>
                <a:off x="3780038" y="1162720"/>
                <a:ext cx="1435457" cy="119621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4610" tIns="54610" rIns="54610" bIns="54610" numCol="1" spcCol="1270" anchor="ctr" anchorCtr="0">
                <a:noAutofit/>
              </a:bodyPr>
              <a:lstStyle/>
              <a:p>
                <a:pPr lvl="0"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300" kern="1200" dirty="0"/>
              </a:p>
            </p:txBody>
          </p:sp>
        </p:grpSp>
        <p:sp>
          <p:nvSpPr>
            <p:cNvPr id="11" name="Circular Arrow 10"/>
            <p:cNvSpPr/>
            <p:nvPr/>
          </p:nvSpPr>
          <p:spPr>
            <a:xfrm rot="18000000">
              <a:off x="1716542" y="970395"/>
              <a:ext cx="5423182" cy="5423182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cene3d>
              <a:camera prst="orthographicFront"/>
              <a:lightRig rig="flat" dir="t"/>
            </a:scene3d>
            <a:sp3d z="127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 3"/>
            <p:cNvSpPr/>
            <p:nvPr/>
          </p:nvSpPr>
          <p:spPr>
            <a:xfrm>
              <a:off x="3321107" y="1661148"/>
              <a:ext cx="221314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th-TH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มองอนาคต ระยะยาว </a:t>
              </a:r>
              <a:r>
                <a:rPr 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15-20 </a:t>
              </a:r>
              <a:r>
                <a:rPr lang="th-TH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ปีข้างหน้า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48654" y="469232"/>
            <a:ext cx="5423182" cy="5423182"/>
            <a:chOff x="1616757" y="1143227"/>
            <a:chExt cx="5423182" cy="5423182"/>
          </a:xfrm>
        </p:grpSpPr>
        <p:grpSp>
          <p:nvGrpSpPr>
            <p:cNvPr id="10" name="Group 9"/>
            <p:cNvGrpSpPr/>
            <p:nvPr/>
          </p:nvGrpSpPr>
          <p:grpSpPr>
            <a:xfrm rot="18000000">
              <a:off x="1915690" y="1441617"/>
              <a:ext cx="4825713" cy="4825713"/>
              <a:chOff x="1496225" y="311015"/>
              <a:chExt cx="4019281" cy="4019281"/>
            </a:xfrm>
            <a:scene3d>
              <a:camera prst="orthographicFront"/>
              <a:lightRig rig="flat" dir="t"/>
            </a:scene3d>
          </p:grpSpPr>
          <p:sp>
            <p:nvSpPr>
              <p:cNvPr id="14" name="Pie 13"/>
              <p:cNvSpPr/>
              <p:nvPr/>
            </p:nvSpPr>
            <p:spPr>
              <a:xfrm>
                <a:off x="1496225" y="311015"/>
                <a:ext cx="4019281" cy="4019281"/>
              </a:xfrm>
              <a:prstGeom prst="pie">
                <a:avLst>
                  <a:gd name="adj1" fmla="val 9000000"/>
                  <a:gd name="adj2" fmla="val 1620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11871614"/>
                  <a:satOff val="-77721"/>
                  <a:lumOff val="17056"/>
                  <a:alphaOff val="0"/>
                </a:schemeClr>
              </a:fillRef>
              <a:effectRef idx="2">
                <a:schemeClr val="accent2">
                  <a:hueOff val="11871614"/>
                  <a:satOff val="-77721"/>
                  <a:lumOff val="1705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Pie 8"/>
              <p:cNvSpPr/>
              <p:nvPr/>
            </p:nvSpPr>
            <p:spPr>
              <a:xfrm>
                <a:off x="1961792" y="1162720"/>
                <a:ext cx="1435457" cy="119621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4610" tIns="54610" rIns="54610" bIns="54610" numCol="1" spcCol="1270" anchor="ctr" anchorCtr="0">
                <a:noAutofit/>
              </a:bodyPr>
              <a:lstStyle/>
              <a:p>
                <a:pPr lvl="0" algn="ctr" defTabSz="1911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300" kern="1200" dirty="0"/>
              </a:p>
            </p:txBody>
          </p:sp>
        </p:grpSp>
        <p:sp>
          <p:nvSpPr>
            <p:cNvPr id="13" name="Circular Arrow 12"/>
            <p:cNvSpPr/>
            <p:nvPr/>
          </p:nvSpPr>
          <p:spPr>
            <a:xfrm rot="18000000">
              <a:off x="1616757" y="1143227"/>
              <a:ext cx="5423182" cy="5423182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  <a:scene3d>
              <a:camera prst="orthographicFront"/>
              <a:lightRig rig="flat" dir="t"/>
            </a:scene3d>
            <a:sp3d z="127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11871614"/>
                <a:satOff val="-77721"/>
                <a:lumOff val="17056"/>
                <a:alphaOff val="0"/>
              </a:schemeClr>
            </a:fillRef>
            <a:effectRef idx="2">
              <a:schemeClr val="accent2">
                <a:hueOff val="11871614"/>
                <a:satOff val="-77721"/>
                <a:lumOff val="1705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2511381" y="4505393"/>
              <a:ext cx="192304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ธรร</a:t>
              </a:r>
              <a:r>
                <a:rPr lang="th-TH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มาภิ</a:t>
              </a:r>
              <a:r>
                <a:rPr lang="th-TH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บาล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และ</a:t>
              </a:r>
              <a:r>
                <a:rPr lang="th-TH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ระบบจัดการที่ดี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47539" y="468836"/>
            <a:ext cx="5423182" cy="5423182"/>
            <a:chOff x="1815642" y="1142831"/>
            <a:chExt cx="5423182" cy="5423182"/>
          </a:xfrm>
        </p:grpSpPr>
        <p:grpSp>
          <p:nvGrpSpPr>
            <p:cNvPr id="9" name="Group 8"/>
            <p:cNvGrpSpPr/>
            <p:nvPr/>
          </p:nvGrpSpPr>
          <p:grpSpPr>
            <a:xfrm rot="18000000">
              <a:off x="2114641" y="1441719"/>
              <a:ext cx="4825713" cy="4825713"/>
              <a:chOff x="1579003" y="454561"/>
              <a:chExt cx="4019281" cy="4019281"/>
            </a:xfrm>
            <a:scene3d>
              <a:camera prst="orthographicFront"/>
              <a:lightRig rig="flat" dir="t"/>
            </a:scene3d>
          </p:grpSpPr>
          <p:sp>
            <p:nvSpPr>
              <p:cNvPr id="16" name="Pie 15"/>
              <p:cNvSpPr/>
              <p:nvPr/>
            </p:nvSpPr>
            <p:spPr>
              <a:xfrm>
                <a:off x="1579003" y="454561"/>
                <a:ext cx="4019281" cy="4019281"/>
              </a:xfrm>
              <a:prstGeom prst="pie">
                <a:avLst>
                  <a:gd name="adj1" fmla="val 1800000"/>
                  <a:gd name="adj2" fmla="val 900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5935807"/>
                  <a:satOff val="-38860"/>
                  <a:lumOff val="8528"/>
                  <a:alphaOff val="0"/>
                </a:schemeClr>
              </a:fillRef>
              <a:effectRef idx="2">
                <a:schemeClr val="accent2">
                  <a:hueOff val="5935807"/>
                  <a:satOff val="-38860"/>
                  <a:lumOff val="852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Pie 6"/>
              <p:cNvSpPr/>
              <p:nvPr/>
            </p:nvSpPr>
            <p:spPr>
              <a:xfrm>
                <a:off x="2535975" y="3062309"/>
                <a:ext cx="2153186" cy="105266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2550" tIns="82550" rIns="82550" bIns="82550" numCol="1" spcCol="1270" anchor="ctr" anchorCtr="0">
                <a:noAutofit/>
              </a:bodyPr>
              <a:lstStyle/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6500" kern="1200"/>
              </a:p>
            </p:txBody>
          </p:sp>
        </p:grpSp>
        <p:sp>
          <p:nvSpPr>
            <p:cNvPr id="12" name="Circular Arrow 11"/>
            <p:cNvSpPr/>
            <p:nvPr/>
          </p:nvSpPr>
          <p:spPr>
            <a:xfrm rot="18000000">
              <a:off x="1815642" y="1142831"/>
              <a:ext cx="5423182" cy="5423182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cene3d>
              <a:camera prst="orthographicFront"/>
              <a:lightRig rig="flat" dir="t"/>
            </a:scene3d>
            <a:sp3d z="127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5935807"/>
                <a:satOff val="-38860"/>
                <a:lumOff val="8528"/>
                <a:alphaOff val="0"/>
              </a:schemeClr>
            </a:fillRef>
            <a:effectRef idx="2">
              <a:schemeClr val="accent2">
                <a:hueOff val="5935807"/>
                <a:satOff val="-38860"/>
                <a:lumOff val="852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4431933" y="4515590"/>
              <a:ext cx="1644113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บริหาร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การ</a:t>
              </a:r>
              <a:r>
                <a:rPr lang="th-TH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เปลี่ยนแปลง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11" y="1918160"/>
            <a:ext cx="1495930" cy="1769526"/>
          </a:xfrm>
          <a:prstGeom prst="rect">
            <a:avLst/>
          </a:prstGeom>
        </p:spPr>
      </p:pic>
      <p:sp>
        <p:nvSpPr>
          <p:cNvPr id="25" name="Rectangle 2050"/>
          <p:cNvSpPr txBox="1">
            <a:spLocks noChangeArrowheads="1"/>
          </p:cNvSpPr>
          <p:nvPr/>
        </p:nvSpPr>
        <p:spPr bwMode="auto">
          <a:xfrm>
            <a:off x="698508" y="6055850"/>
            <a:ext cx="7730643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th-TH" sz="3200" b="1" dirty="0" smtClean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ท่านคาดหวัง มหาวิทยาลัยอุบลราชธานี เป็นอย่างไรในอนาคต</a:t>
            </a:r>
            <a:endParaRPr lang="th-TH" sz="3200" b="1" dirty="0">
              <a:solidFill>
                <a:srgbClr val="0070C0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  <p:grpSp>
        <p:nvGrpSpPr>
          <p:cNvPr id="26" name="Group 17"/>
          <p:cNvGrpSpPr/>
          <p:nvPr/>
        </p:nvGrpSpPr>
        <p:grpSpPr>
          <a:xfrm>
            <a:off x="6902326" y="4549143"/>
            <a:ext cx="1943864" cy="1420291"/>
            <a:chOff x="766083" y="4898960"/>
            <a:chExt cx="2500252" cy="1703876"/>
          </a:xfrm>
        </p:grpSpPr>
        <p:sp>
          <p:nvSpPr>
            <p:cNvPr id="27" name="Rectangle 26"/>
            <p:cNvSpPr/>
            <p:nvPr/>
          </p:nvSpPr>
          <p:spPr bwMode="auto">
            <a:xfrm>
              <a:off x="766083" y="5228795"/>
              <a:ext cx="2359017" cy="13740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8" name="Picture 87" descr="cros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4807" y="4898960"/>
              <a:ext cx="1561528" cy="156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184984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8442325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spcBef>
                <a:spcPct val="35000"/>
              </a:spcBef>
              <a:buClr>
                <a:srgbClr val="6699FF"/>
              </a:buClr>
              <a:defRPr/>
            </a:pPr>
            <a:r>
              <a:rPr lang="th-TH" sz="3200" kern="0" dirty="0" smtClean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เป้าหมายของการพัฒนาคุณภาพของเด็กไทย</a:t>
            </a:r>
          </a:p>
          <a:p>
            <a:pPr lvl="1" eaLnBrk="1" hangingPunct="1">
              <a:spcBef>
                <a:spcPct val="35000"/>
              </a:spcBef>
              <a:defRPr/>
            </a:pPr>
            <a:r>
              <a:rPr lang="th-TH" sz="3200" kern="0" dirty="0" smtClean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เพื่อสร้างเด็กไทย ให้</a:t>
            </a:r>
            <a:r>
              <a:rPr lang="th-TH" sz="3200" b="0" u="sng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เป็นมนุษย์ที่สมบูรณ์ทั้งร่างกายและจิตใจ</a:t>
            </a:r>
            <a:r>
              <a:rPr lang="th-TH" sz="3200" b="0" kern="0" dirty="0" smtClean="0">
                <a:ln w="0"/>
                <a:solidFill>
                  <a:prstClr val="black"/>
                </a:solidFill>
                <a:effectLst/>
                <a:latin typeface="AngsanaUPC"/>
                <a:cs typeface="Angsana New"/>
              </a:rPr>
              <a:t> </a:t>
            </a:r>
            <a:r>
              <a:rPr lang="th-TH" sz="3200" kern="0" dirty="0" smtClean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อยู่ได้ในสังคมไทย เป็น</a:t>
            </a:r>
            <a:r>
              <a:rPr lang="th-TH" sz="3200" b="0" u="sng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คนเก่ง คนดี และมีความสุข</a:t>
            </a:r>
          </a:p>
          <a:p>
            <a:pPr lvl="1" eaLnBrk="1" hangingPunct="1">
              <a:spcBef>
                <a:spcPct val="35000"/>
              </a:spcBef>
              <a:defRPr/>
            </a:pPr>
            <a:r>
              <a:rPr lang="th-TH" sz="3200" b="0" u="sng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ใฝ่รู้</a:t>
            </a:r>
            <a:r>
              <a:rPr lang="th-TH" sz="3200" b="0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 </a:t>
            </a: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และ</a:t>
            </a:r>
            <a:r>
              <a:rPr lang="th-TH" sz="3200" b="0" u="sng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เรียนรู้วิธีการแสวงหาความรู้</a:t>
            </a:r>
            <a:r>
              <a:rPr lang="th-TH" sz="3200" b="0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 </a:t>
            </a: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เป็นผู้</a:t>
            </a:r>
            <a:r>
              <a:rPr lang="th-TH" sz="3200" b="0" u="sng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มีความคิดริเริ่มสร้างสรรค์</a:t>
            </a:r>
            <a:r>
              <a:rPr lang="th-TH" sz="3200" b="0" kern="0" dirty="0" smtClean="0">
                <a:ln w="0"/>
                <a:solidFill>
                  <a:prstClr val="black"/>
                </a:solidFill>
                <a:effectLst/>
                <a:latin typeface="AngsanaUPC"/>
                <a:cs typeface="Angsana New"/>
              </a:rPr>
              <a:t> </a:t>
            </a: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และพัฒนา </a:t>
            </a:r>
            <a:r>
              <a:rPr lang="th-TH" sz="3200" b="0" u="sng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คิดได้ ทำเป็น</a:t>
            </a:r>
            <a:endParaRPr lang="th-TH" sz="3200" u="sng" kern="0" dirty="0" smtClean="0">
              <a:solidFill>
                <a:srgbClr val="F79646">
                  <a:lumMod val="50000"/>
                </a:srgbClr>
              </a:solidFill>
              <a:effectLst/>
              <a:latin typeface="AngsanaUPC"/>
              <a:cs typeface="Angsana New"/>
            </a:endParaRPr>
          </a:p>
          <a:p>
            <a:pPr lvl="1" eaLnBrk="1" hangingPunct="1">
              <a:spcBef>
                <a:spcPct val="35000"/>
              </a:spcBef>
              <a:defRPr/>
            </a:pP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สามารถ</a:t>
            </a:r>
            <a:r>
              <a:rPr lang="th-TH" sz="3200" b="0" u="sng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ปรับตัวได้ในสังคมที่เปลี่ยนแปลง</a:t>
            </a: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อยู่ตลอดเวลา</a:t>
            </a:r>
          </a:p>
          <a:p>
            <a:pPr lvl="1" algn="ctr" eaLnBrk="1" hangingPunct="1">
              <a:spcBef>
                <a:spcPct val="35000"/>
              </a:spcBef>
              <a:buFontTx/>
              <a:buNone/>
              <a:defRPr/>
            </a:pP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“ เรียนให้</a:t>
            </a:r>
            <a:r>
              <a:rPr lang="th-TH" b="0" i="1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ใฝ่รู้   </a:t>
            </a: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เรียนให้</a:t>
            </a:r>
            <a:r>
              <a:rPr lang="th-TH" b="0" i="1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ใฝ่ดี   </a:t>
            </a:r>
            <a:r>
              <a:rPr lang="th-TH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เรียนให้</a:t>
            </a:r>
            <a:r>
              <a:rPr lang="th-TH" b="0" i="1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มีงานทำ</a:t>
            </a:r>
            <a:r>
              <a:rPr lang="th-TH" b="0" kern="0" dirty="0" smtClean="0">
                <a:ln w="0"/>
                <a:solidFill>
                  <a:srgbClr val="F79646">
                    <a:lumMod val="50000"/>
                  </a:srgbClr>
                </a:solidFill>
                <a:effectLst/>
                <a:latin typeface="AngsanaUPC"/>
                <a:cs typeface="Angsana New"/>
              </a:rPr>
              <a:t> </a:t>
            </a:r>
            <a:r>
              <a:rPr lang="en-US" sz="3200" kern="0" dirty="0">
                <a:solidFill>
                  <a:srgbClr val="4F81BD"/>
                </a:solidFill>
                <a:effectLst/>
                <a:latin typeface="AngsanaUPC"/>
                <a:cs typeface="Angsana New"/>
              </a:rPr>
              <a:t>”</a:t>
            </a:r>
            <a:endParaRPr lang="th-TH" sz="3200" kern="0" dirty="0">
              <a:solidFill>
                <a:srgbClr val="4F81BD"/>
              </a:solidFill>
              <a:effectLst/>
              <a:latin typeface="AngsanaUPC"/>
              <a:cs typeface="Angsana New"/>
            </a:endParaRPr>
          </a:p>
        </p:txBody>
      </p:sp>
      <p:pic>
        <p:nvPicPr>
          <p:cNvPr id="15" name="Picture 2" descr="thai_ed_bil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552" y="0"/>
            <a:ext cx="2913448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39552" y="374156"/>
            <a:ext cx="5904656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spcBef>
                <a:spcPct val="35000"/>
              </a:spcBef>
              <a:buClr>
                <a:srgbClr val="6699FF"/>
              </a:buClr>
              <a:defRPr/>
            </a:pPr>
            <a:r>
              <a:rPr kumimoji="1" lang="th-TH" sz="4000" b="1" kern="0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สาระ แนวคิด และกระบวน</a:t>
            </a: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ทัศน์</a:t>
            </a:r>
          </a:p>
          <a:p>
            <a:pPr marL="342900" indent="-342900">
              <a:lnSpc>
                <a:spcPts val="3200"/>
              </a:lnSpc>
              <a:spcBef>
                <a:spcPct val="35000"/>
              </a:spcBef>
              <a:buClr>
                <a:srgbClr val="6699FF"/>
              </a:buClr>
              <a:defRPr/>
            </a:pP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ใน</a:t>
            </a:r>
            <a:r>
              <a:rPr kumimoji="1" lang="th-TH" sz="4000" b="1" kern="0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พ.ร.บ.การศึกษา</a:t>
            </a: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แห่งชาติ พ.ศ. ๒๕๔๒</a:t>
            </a:r>
            <a:endParaRPr kumimoji="1" lang="th-TH" sz="4000" b="1" kern="0" dirty="0">
              <a:solidFill>
                <a:prstClr val="black"/>
              </a:solidFill>
              <a:latin typeface="Angsana New" pitchFamily="18" charset="-34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998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40"/>
          <p:cNvGrpSpPr/>
          <p:nvPr/>
        </p:nvGrpSpPr>
        <p:grpSpPr>
          <a:xfrm>
            <a:off x="2436124" y="1140923"/>
            <a:ext cx="4400544" cy="4400544"/>
            <a:chOff x="2286000" y="762000"/>
            <a:chExt cx="4705350" cy="47053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2400000">
              <a:rot lat="20742046" lon="20488205" rev="2866913"/>
            </a:camera>
            <a:lightRig rig="threePt" dir="t"/>
          </a:scene3d>
        </p:grpSpPr>
        <p:sp>
          <p:nvSpPr>
            <p:cNvPr id="60" name="Teardrop 59"/>
            <p:cNvSpPr/>
            <p:nvPr/>
          </p:nvSpPr>
          <p:spPr>
            <a:xfrm rot="5400000">
              <a:off x="228600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440274" y="916274"/>
              <a:ext cx="1928422" cy="1928422"/>
            </a:xfrm>
            <a:prstGeom prst="ellipse">
              <a:avLst/>
            </a:prstGeom>
            <a:solidFill>
              <a:srgbClr val="CC99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>
                    <a:lumMod val="95000"/>
                  </a:prstClr>
                </a:solidFill>
                <a:latin typeface="Trebuchet MS" pitchFamily="34" charset="0"/>
              </a:endParaRPr>
            </a:p>
          </p:txBody>
        </p:sp>
        <p:sp>
          <p:nvSpPr>
            <p:cNvPr id="62" name="Teardrop 61"/>
            <p:cNvSpPr/>
            <p:nvPr/>
          </p:nvSpPr>
          <p:spPr>
            <a:xfrm>
              <a:off x="228600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440274" y="3384654"/>
              <a:ext cx="1928422" cy="19284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prstClr val="white">
                    <a:lumMod val="95000"/>
                  </a:prstClr>
                </a:solidFill>
                <a:latin typeface="Trebuchet MS" pitchFamily="34" charset="0"/>
              </a:endParaRPr>
            </a:p>
          </p:txBody>
        </p:sp>
        <p:sp>
          <p:nvSpPr>
            <p:cNvPr id="64" name="Teardrop 63"/>
            <p:cNvSpPr/>
            <p:nvPr/>
          </p:nvSpPr>
          <p:spPr>
            <a:xfrm rot="16200000">
              <a:off x="475438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908654" y="3384654"/>
              <a:ext cx="1928422" cy="192842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prstClr val="white">
                    <a:lumMod val="95000"/>
                  </a:prstClr>
                </a:solidFill>
                <a:latin typeface="Trebuchet MS" pitchFamily="34" charset="0"/>
              </a:endParaRPr>
            </a:p>
          </p:txBody>
        </p:sp>
        <p:sp>
          <p:nvSpPr>
            <p:cNvPr id="66" name="Teardrop 65"/>
            <p:cNvSpPr/>
            <p:nvPr/>
          </p:nvSpPr>
          <p:spPr>
            <a:xfrm rot="10800000">
              <a:off x="475438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tx1">
                <a:lumMod val="65000"/>
              </a:schemeClr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4908654" y="916274"/>
              <a:ext cx="1928422" cy="1928422"/>
            </a:xfrm>
            <a:prstGeom prst="ellipse">
              <a:avLst/>
            </a:prstGeom>
            <a:solidFill>
              <a:srgbClr val="99663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>
                    <a:lumMod val="95000"/>
                  </a:prstClr>
                </a:solidFill>
                <a:latin typeface="Trebuchet MS" pitchFamily="34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08611" y="106270"/>
            <a:ext cx="2369653" cy="45469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88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แนวทางการบรรยาย</a:t>
            </a:r>
          </a:p>
        </p:txBody>
      </p:sp>
      <p:sp>
        <p:nvSpPr>
          <p:cNvPr id="69" name="Oval 4"/>
          <p:cNvSpPr/>
          <p:nvPr/>
        </p:nvSpPr>
        <p:spPr>
          <a:xfrm>
            <a:off x="3799351" y="1099575"/>
            <a:ext cx="1611006" cy="1611008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rIns="45720" spcCol="1270" anchor="ctr"/>
          <a:lstStyle/>
          <a:p>
            <a:pPr algn="ctr" defTabSz="1600200">
              <a:lnSpc>
                <a:spcPct val="50000"/>
              </a:lnSpc>
              <a:spcAft>
                <a:spcPct val="35000"/>
              </a:spcAft>
              <a:defRPr/>
            </a:pPr>
            <a:r>
              <a:rPr lang="th-TH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เล่าเรื่อง</a:t>
            </a:r>
            <a:endParaRPr lang="th-TH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ctr" defTabSz="1600200">
              <a:lnSpc>
                <a:spcPct val="50000"/>
              </a:lnSpc>
              <a:spcAft>
                <a:spcPct val="35000"/>
              </a:spcAft>
              <a:defRPr/>
            </a:pPr>
            <a:r>
              <a:rPr lang="th-TH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ด้วยภาพ</a:t>
            </a:r>
          </a:p>
        </p:txBody>
      </p:sp>
      <p:sp>
        <p:nvSpPr>
          <p:cNvPr id="70" name="Oval 8"/>
          <p:cNvSpPr/>
          <p:nvPr/>
        </p:nvSpPr>
        <p:spPr>
          <a:xfrm>
            <a:off x="5411805" y="2547647"/>
            <a:ext cx="1735600" cy="1611008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rIns="45720" spcCol="1270" anchor="ctr"/>
          <a:lstStyle/>
          <a:p>
            <a:pPr algn="ctr" defTabSz="1600200">
              <a:lnSpc>
                <a:spcPct val="50000"/>
              </a:lnSpc>
              <a:spcAft>
                <a:spcPct val="35000"/>
              </a:spcAft>
              <a:defRPr/>
            </a:pPr>
            <a:r>
              <a:rPr lang="th-TH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ชวนให้คิด</a:t>
            </a:r>
          </a:p>
          <a:p>
            <a:pPr algn="ctr" defTabSz="1600200">
              <a:lnSpc>
                <a:spcPct val="50000"/>
              </a:lnSpc>
              <a:spcAft>
                <a:spcPct val="35000"/>
              </a:spcAft>
              <a:defRPr/>
            </a:pPr>
            <a:r>
              <a:rPr lang="th-TH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วิเคราะห์</a:t>
            </a:r>
          </a:p>
        </p:txBody>
      </p:sp>
      <p:sp>
        <p:nvSpPr>
          <p:cNvPr id="71" name="Oval 12"/>
          <p:cNvSpPr/>
          <p:nvPr/>
        </p:nvSpPr>
        <p:spPr>
          <a:xfrm>
            <a:off x="3477536" y="4187998"/>
            <a:ext cx="2389904" cy="1611008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rIns="45720" spcCol="1270" anchor="ctr"/>
          <a:lstStyle/>
          <a:p>
            <a:pPr algn="ctr" defTabSz="1600200">
              <a:lnSpc>
                <a:spcPct val="50000"/>
              </a:lnSpc>
              <a:spcAft>
                <a:spcPct val="35000"/>
              </a:spcAft>
              <a:defRPr/>
            </a:pPr>
            <a:r>
              <a:rPr lang="th-TH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บนพื้นฐาน</a:t>
            </a:r>
          </a:p>
          <a:p>
            <a:pPr algn="ctr" defTabSz="1600200">
              <a:lnSpc>
                <a:spcPct val="50000"/>
              </a:lnSpc>
              <a:spcAft>
                <a:spcPct val="35000"/>
              </a:spcAft>
              <a:defRPr/>
            </a:pPr>
            <a:r>
              <a:rPr lang="th-TH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การดำเนินชีวิต</a:t>
            </a:r>
          </a:p>
        </p:txBody>
      </p:sp>
      <p:sp>
        <p:nvSpPr>
          <p:cNvPr id="72" name="Oval 16"/>
          <p:cNvSpPr/>
          <p:nvPr/>
        </p:nvSpPr>
        <p:spPr>
          <a:xfrm>
            <a:off x="2157469" y="2563602"/>
            <a:ext cx="1611006" cy="1611008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rIns="45720" spcCol="1270" anchor="ctr"/>
          <a:lstStyle/>
          <a:p>
            <a:pPr algn="ctr" defTabSz="1600200">
              <a:lnSpc>
                <a:spcPts val="2200"/>
              </a:lnSpc>
              <a:spcAft>
                <a:spcPct val="35000"/>
              </a:spcAft>
              <a:defRPr/>
            </a:pPr>
            <a:r>
              <a:rPr lang="th-TH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สร้าง</a:t>
            </a:r>
          </a:p>
          <a:p>
            <a:pPr algn="ctr" defTabSz="1600200">
              <a:lnSpc>
                <a:spcPts val="2200"/>
              </a:lnSpc>
              <a:spcAft>
                <a:spcPct val="35000"/>
              </a:spcAft>
              <a:defRPr/>
            </a:pPr>
            <a:r>
              <a:rPr lang="th-TH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ความคิด</a:t>
            </a:r>
          </a:p>
          <a:p>
            <a:pPr algn="ctr" defTabSz="1600200">
              <a:lnSpc>
                <a:spcPts val="2200"/>
              </a:lnSpc>
              <a:spcAft>
                <a:spcPct val="35000"/>
              </a:spcAft>
              <a:defRPr/>
            </a:pPr>
            <a:r>
              <a:rPr lang="th-TH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รวบ</a:t>
            </a:r>
            <a:r>
              <a:rPr lang="th-TH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ยอด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334416" y="2256528"/>
            <a:ext cx="1785918" cy="11182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4000"/>
              </a:lnSpc>
              <a:defRPr/>
            </a:pPr>
            <a:r>
              <a:rPr lang="th-TH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สร้างความรู้</a:t>
            </a:r>
          </a:p>
          <a:p>
            <a:pPr algn="ctr">
              <a:lnSpc>
                <a:spcPts val="4000"/>
              </a:lnSpc>
              <a:defRPr/>
            </a:pPr>
            <a:r>
              <a:rPr lang="th-TH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(วิทยา)</a:t>
            </a:r>
            <a:endParaRPr lang="th-TH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-144963" y="2256528"/>
            <a:ext cx="2678264" cy="11182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4000"/>
              </a:lnSpc>
              <a:defRPr/>
            </a:pPr>
            <a:r>
              <a:rPr lang="th-TH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สร้างความรู้แห่งตน</a:t>
            </a:r>
            <a:endParaRPr lang="th-TH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ctr">
              <a:lnSpc>
                <a:spcPts val="4000"/>
              </a:lnSpc>
              <a:defRPr/>
            </a:pPr>
            <a:r>
              <a:rPr lang="th-TH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(ภูมิปัญญา)</a:t>
            </a:r>
            <a:endParaRPr lang="th-TH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68613" y="186749"/>
            <a:ext cx="2904961" cy="60529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lnSpc>
                <a:spcPts val="4000"/>
              </a:lnSpc>
              <a:defRPr/>
            </a:pPr>
            <a:r>
              <a:rPr lang="th-TH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สร้าง</a:t>
            </a:r>
            <a:r>
              <a:rPr lang="th-TH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ความจำ(สัญญา)</a:t>
            </a:r>
            <a:endParaRPr lang="th-TH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989877" y="6332863"/>
            <a:ext cx="3262432" cy="60529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lnSpc>
                <a:spcPts val="4000"/>
              </a:lnSpc>
              <a:defRPr/>
            </a:pPr>
            <a:r>
              <a:rPr lang="th-TH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สร้างความรู้แจ้ง (ปัญญา)</a:t>
            </a:r>
            <a:endParaRPr lang="th-TH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415078" y="708168"/>
            <a:ext cx="4347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dirty="0">
                <a:solidFill>
                  <a:prstClr val="black">
                    <a:lumMod val="95000"/>
                    <a:lumOff val="5000"/>
                  </a:prstClr>
                </a:solidFill>
                <a:latin typeface="Browallia New" pitchFamily="34" charset="-34"/>
                <a:cs typeface="Cordia New"/>
              </a:rPr>
              <a:t>มองให้</a:t>
            </a:r>
            <a:r>
              <a:rPr lang="th-TH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Browallia New" pitchFamily="34" charset="-34"/>
                <a:cs typeface="Cordia New"/>
              </a:rPr>
              <a:t>เห็นประเด็น</a:t>
            </a:r>
            <a:r>
              <a:rPr lang="th-TH" dirty="0">
                <a:solidFill>
                  <a:prstClr val="black">
                    <a:lumMod val="95000"/>
                    <a:lumOff val="5000"/>
                  </a:prstClr>
                </a:solidFill>
                <a:latin typeface="Browallia New" pitchFamily="34" charset="-34"/>
                <a:cs typeface="Cordia New"/>
              </a:rPr>
              <a:t>ที่สำคัญ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126131" y="3374783"/>
            <a:ext cx="2202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dirty="0">
                <a:solidFill>
                  <a:prstClr val="black">
                    <a:lumMod val="95000"/>
                    <a:lumOff val="5000"/>
                  </a:prstClr>
                </a:solidFill>
                <a:cs typeface="Cordia New"/>
              </a:rPr>
              <a:t>อ่านเบื้องหลัง</a:t>
            </a:r>
          </a:p>
          <a:p>
            <a:pPr algn="ctr">
              <a:defRPr/>
            </a:pPr>
            <a:r>
              <a:rPr lang="th-TH" dirty="0" smtClean="0">
                <a:solidFill>
                  <a:prstClr val="black">
                    <a:lumMod val="95000"/>
                    <a:lumOff val="5000"/>
                  </a:prstClr>
                </a:solidFill>
                <a:cs typeface="Cordia New"/>
              </a:rPr>
              <a:t>ความคิด</a:t>
            </a:r>
            <a:endParaRPr lang="th-TH" dirty="0">
              <a:solidFill>
                <a:prstClr val="black">
                  <a:lumMod val="95000"/>
                  <a:lumOff val="5000"/>
                </a:prstClr>
              </a:solidFill>
              <a:cs typeface="Cordia New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176558" y="6004120"/>
            <a:ext cx="4965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dirty="0" smtClean="0">
                <a:solidFill>
                  <a:prstClr val="black">
                    <a:lumMod val="95000"/>
                    <a:lumOff val="5000"/>
                  </a:prstClr>
                </a:solidFill>
                <a:cs typeface="Cordia New"/>
              </a:rPr>
              <a:t>โยงความสัมพันธ์ในการงาน</a:t>
            </a:r>
            <a:r>
              <a:rPr lang="th-TH" dirty="0">
                <a:solidFill>
                  <a:prstClr val="black">
                    <a:lumMod val="95000"/>
                    <a:lumOff val="5000"/>
                  </a:prstClr>
                </a:solidFill>
                <a:cs typeface="Cordia New"/>
              </a:rPr>
              <a:t>จริง</a:t>
            </a:r>
          </a:p>
        </p:txBody>
      </p:sp>
      <p:sp>
        <p:nvSpPr>
          <p:cNvPr id="80" name="Rectangle 79"/>
          <p:cNvSpPr/>
          <p:nvPr/>
        </p:nvSpPr>
        <p:spPr>
          <a:xfrm>
            <a:off x="-1" y="3346405"/>
            <a:ext cx="2087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dirty="0" smtClean="0">
                <a:solidFill>
                  <a:prstClr val="black">
                    <a:lumMod val="95000"/>
                    <a:lumOff val="5000"/>
                  </a:prstClr>
                </a:solidFill>
                <a:cs typeface="Cordia New"/>
              </a:rPr>
              <a:t>บันทึกกลไก</a:t>
            </a:r>
          </a:p>
          <a:p>
            <a:pPr algn="ctr">
              <a:defRPr/>
            </a:pPr>
            <a:r>
              <a:rPr lang="th-TH" dirty="0" smtClean="0">
                <a:solidFill>
                  <a:prstClr val="black">
                    <a:lumMod val="95000"/>
                    <a:lumOff val="5000"/>
                  </a:prstClr>
                </a:solidFill>
                <a:cs typeface="Cordia New"/>
              </a:rPr>
              <a:t>แห่งความสำเร็จ</a:t>
            </a:r>
            <a:endParaRPr lang="th-TH" dirty="0">
              <a:solidFill>
                <a:prstClr val="black">
                  <a:lumMod val="95000"/>
                  <a:lumOff val="5000"/>
                </a:prstClr>
              </a:solidFill>
              <a:cs typeface="Cordia New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030" y="742516"/>
            <a:ext cx="2596815" cy="977744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88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เล่าเรื่อง-ชวนคิด</a:t>
            </a:r>
          </a:p>
          <a:p>
            <a:pPr algn="ctr">
              <a:defRPr/>
            </a:pPr>
            <a:r>
              <a:rPr lang="th-TH" sz="88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แลกเปลี่ยน-เรียนรู้</a:t>
            </a:r>
            <a:endParaRPr lang="th-TH" sz="88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8945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7" grpId="0"/>
      <p:bldP spid="78" grpId="0"/>
      <p:bldP spid="79" grpId="0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2"/>
                    </a14:imgEffect>
                    <a14:imgEffect>
                      <a14:sharpenSoften amount="-52000"/>
                    </a14:imgEffect>
                    <a14:imgEffect>
                      <a14:colorTemperature colorTemp="1500"/>
                    </a14:imgEffect>
                    <a14:imgEffect>
                      <a14:saturation sat="6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92" y="1892714"/>
            <a:ext cx="5617563" cy="406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thai_ed_bil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0552" y="0"/>
            <a:ext cx="2913448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39552" y="374156"/>
            <a:ext cx="4714248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spcBef>
                <a:spcPct val="35000"/>
              </a:spcBef>
              <a:buClr>
                <a:srgbClr val="6699FF"/>
              </a:buClr>
              <a:defRPr/>
            </a:pPr>
            <a:r>
              <a:rPr kumimoji="1" lang="th-TH" sz="4000" b="1" kern="0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สาระ แนวคิด และกระบวน</a:t>
            </a: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ทัศน์</a:t>
            </a:r>
          </a:p>
          <a:p>
            <a:pPr marL="342900" indent="-342900">
              <a:lnSpc>
                <a:spcPts val="3200"/>
              </a:lnSpc>
              <a:spcBef>
                <a:spcPct val="35000"/>
              </a:spcBef>
              <a:buClr>
                <a:srgbClr val="6699FF"/>
              </a:buClr>
              <a:defRPr/>
            </a:pP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ใน</a:t>
            </a:r>
            <a:r>
              <a:rPr kumimoji="1" lang="th-TH" sz="4000" b="1" kern="0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พ.ร.บ.การศึกษาแห่งชาติ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4060" y="1844675"/>
            <a:ext cx="846221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คุณภาพเด็กไทยในอนาคต</a:t>
            </a:r>
            <a:r>
              <a:rPr lang="th-TH" sz="2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			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ได้กำหนดอย่างชัดเจนเป็นเงื่อนไข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เน้น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ความคิด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จิตตระหนัก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รักชาติไทย</a:t>
            </a:r>
            <a:r>
              <a:rPr lang="th-TH" sz="2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		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ให้อยู่ได้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เป็นคนได้ในสังคม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๑. ต้อง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เก่งและดีมีความสุข</a:t>
            </a:r>
            <a:r>
              <a:rPr lang="th-TH" sz="2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			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ต้อง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สนุก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ต้องรักเรียนเพียรสะสม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มี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คุณธรรม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มี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คุณค่า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น่าชื่นชม</a:t>
            </a:r>
            <a:r>
              <a:rPr lang="th-TH" sz="2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			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มีความคมมั่นใน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จิตคิดสิ่งดี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๒.</a:t>
            </a:r>
            <a:r>
              <a:rPr lang="th-TH" sz="2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เรียนรู้หาความรู้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อยู่เป็นนิจ</a:t>
            </a:r>
            <a:r>
              <a:rPr lang="th-TH" sz="2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		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เป็น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ต้นคิด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สิ่งใหม่เด่นเป็นศักดิ์ศรี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แสวงหาความรู้เสริมเพิ่มทวี			เป็นผู้มี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จิตใจใฝ่พัฒนา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๓. เตรียมพร้อมยอมรับการ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ปรับเปลี่ยน</a:t>
            </a:r>
            <a:r>
              <a:rPr lang="th-TH" sz="2800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	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ปรับแนวเรียน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เปลี่ยนแนวคิด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กิจค้นหา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แม้นสังคมเปลี่ยนแปลงตามกาลเวลา		ก็รักษา</a:t>
            </a:r>
            <a:r>
              <a:rPr lang="th-TH" sz="2800" u="sng" kern="0" dirty="0" smtClean="0">
                <a:solidFill>
                  <a:srgbClr val="F79646">
                    <a:lumMod val="50000"/>
                  </a:srgbClr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ปรับตัว</a:t>
            </a:r>
            <a:r>
              <a:rPr lang="th-TH" sz="2800" kern="0" dirty="0" smtClean="0">
                <a:solidFill>
                  <a:srgbClr val="1F497D"/>
                </a:solidFill>
                <a:effectLst/>
                <a:latin typeface="AngsanaUPC" panose="02020603050405020304" pitchFamily="18" charset="-34"/>
                <a:cs typeface="AngsanaUPC" panose="02020603050405020304" pitchFamily="18" charset="-34"/>
              </a:rPr>
              <a:t>รอดตลอดเอย</a:t>
            </a:r>
          </a:p>
          <a:p>
            <a:pPr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endParaRPr lang="th-TH" sz="3200" kern="0" dirty="0" smtClean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 eaLnBrk="1" hangingPunct="1">
              <a:lnSpc>
                <a:spcPct val="80000"/>
              </a:lnSpc>
              <a:buClr>
                <a:srgbClr val="C0504D"/>
              </a:buClr>
              <a:buFontTx/>
              <a:buNone/>
              <a:defRPr/>
            </a:pPr>
            <a:r>
              <a:rPr lang="th-TH" sz="2400" i="1" kern="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ธนิตสรณ์ จิระพรชัย  </a:t>
            </a:r>
            <a:r>
              <a:rPr lang="th-TH" sz="2400" i="1" kern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พระจอมเกล้าธนบุรี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374156"/>
            <a:ext cx="5904656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spcBef>
                <a:spcPct val="35000"/>
              </a:spcBef>
              <a:buClr>
                <a:srgbClr val="6699FF"/>
              </a:buClr>
              <a:defRPr/>
            </a:pPr>
            <a:r>
              <a:rPr kumimoji="1" lang="th-TH" sz="4000" b="1" kern="0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สาระ แนวคิด และกระบวน</a:t>
            </a: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ทัศน์</a:t>
            </a:r>
          </a:p>
          <a:p>
            <a:pPr marL="342900" indent="-342900">
              <a:lnSpc>
                <a:spcPts val="3200"/>
              </a:lnSpc>
              <a:spcBef>
                <a:spcPct val="35000"/>
              </a:spcBef>
              <a:buClr>
                <a:srgbClr val="6699FF"/>
              </a:buClr>
              <a:defRPr/>
            </a:pP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ใน</a:t>
            </a:r>
            <a:r>
              <a:rPr kumimoji="1" lang="th-TH" sz="4000" b="1" kern="0" dirty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พ.ร.บ.การศึกษา</a:t>
            </a:r>
            <a:r>
              <a:rPr kumimoji="1" lang="th-TH" sz="4000" b="1" kern="0" dirty="0" smtClean="0">
                <a:solidFill>
                  <a:prstClr val="black"/>
                </a:solidFill>
                <a:latin typeface="Angsana New" pitchFamily="18" charset="-34"/>
                <a:cs typeface="Angsana New"/>
              </a:rPr>
              <a:t>แห่งชาติ พ.ศ. ๒๕๔๒</a:t>
            </a:r>
            <a:endParaRPr kumimoji="1" lang="th-TH" sz="4000" b="1" kern="0" dirty="0">
              <a:solidFill>
                <a:prstClr val="black"/>
              </a:solidFill>
              <a:latin typeface="Angsana New" pitchFamily="18" charset="-34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8110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5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62347" y="417441"/>
            <a:ext cx="3135001" cy="6436757"/>
            <a:chOff x="862347" y="85669"/>
            <a:chExt cx="3581400" cy="7353300"/>
          </a:xfrm>
        </p:grpSpPr>
        <p:grpSp>
          <p:nvGrpSpPr>
            <p:cNvPr id="12" name="Group 11"/>
            <p:cNvGrpSpPr/>
            <p:nvPr/>
          </p:nvGrpSpPr>
          <p:grpSpPr>
            <a:xfrm>
              <a:off x="862347" y="923869"/>
              <a:ext cx="3581400" cy="6515100"/>
              <a:chOff x="862347" y="260325"/>
              <a:chExt cx="3581400" cy="65151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2347" y="260325"/>
                <a:ext cx="3543300" cy="324802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347" y="3508350"/>
                <a:ext cx="3581400" cy="3267075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447" y="85669"/>
              <a:ext cx="1752600" cy="8382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427563" y="1151165"/>
            <a:ext cx="3151676" cy="5694695"/>
            <a:chOff x="4427563" y="260325"/>
            <a:chExt cx="3600450" cy="65055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3747" y="260325"/>
              <a:ext cx="3581400" cy="32099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7563" y="3470250"/>
              <a:ext cx="3600450" cy="329565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608" y="434307"/>
            <a:ext cx="5103907" cy="2617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489" y="72827"/>
            <a:ext cx="1491173" cy="3578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6200000">
            <a:off x="5544273" y="3311524"/>
            <a:ext cx="6785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h-TH" sz="14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  <a:hlinkClick r:id="rId9"/>
              </a:rPr>
              <a:t>http://</a:t>
            </a:r>
            <a:r>
              <a:rPr lang="th-TH" sz="14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  <a:hlinkClick r:id="rId9"/>
              </a:rPr>
              <a:t>thelearningcurve.pearson.com/index/index-ranking</a:t>
            </a:r>
            <a:endParaRPr lang="th-TH" sz="1400" dirty="0" smtClean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7169" y="1151165"/>
            <a:ext cx="3223625" cy="1427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0007" y="5101842"/>
            <a:ext cx="3223625" cy="361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4022" y="6470139"/>
            <a:ext cx="3223625" cy="361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89" y="72827"/>
            <a:ext cx="1491173" cy="3578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6200000">
            <a:off x="5544273" y="3311524"/>
            <a:ext cx="6785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  <a:hlinkClick r:id="rId3"/>
              </a:rPr>
              <a:t>http://thelearningcurve.pearson.com/data-bank/education-input-indicators</a:t>
            </a:r>
            <a:endParaRPr lang="th-TH" sz="1400" dirty="0" smtClean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89" y="526333"/>
            <a:ext cx="7467600" cy="923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56" y="5663796"/>
            <a:ext cx="7210425" cy="3333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56" y="2047685"/>
            <a:ext cx="7210425" cy="3524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579" y="2495719"/>
            <a:ext cx="7191375" cy="3524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302" y="1580601"/>
            <a:ext cx="7172325" cy="3714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56" y="5218047"/>
            <a:ext cx="7210425" cy="361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579" y="3359852"/>
            <a:ext cx="7210425" cy="3524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133" y="2921979"/>
            <a:ext cx="72199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054154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2415760" y="1738512"/>
            <a:ext cx="2016125" cy="584200"/>
          </a:xfrm>
          <a:prstGeom prst="rect">
            <a:avLst/>
          </a:prstGeom>
          <a:solidFill>
            <a:srgbClr val="F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เด็กไทย </a:t>
            </a:r>
            <a:r>
              <a:rPr lang="en-US" sz="3200" b="1" dirty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10 </a:t>
            </a:r>
            <a:r>
              <a:rPr lang="th-TH" sz="3200" b="1" dirty="0">
                <a:solidFill>
                  <a:prstClr val="white"/>
                </a:solidFill>
                <a:latin typeface="Browallia New" pitchFamily="34" charset="-34"/>
                <a:cs typeface="Browallia New" pitchFamily="34" charset="-34"/>
              </a:rPr>
              <a:t>คน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55976" y="4941168"/>
            <a:ext cx="3035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635896" y="4437112"/>
            <a:ext cx="33843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43024" y="5445224"/>
            <a:ext cx="414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57198" y="1455642"/>
            <a:ext cx="2972072" cy="1116972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เด็ก</a:t>
            </a:r>
            <a:r>
              <a:rPr lang="en-US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7 </a:t>
            </a:r>
            <a:r>
              <a:rPr lang="th-TH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ใน </a:t>
            </a:r>
            <a:r>
              <a:rPr lang="en-US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10 </a:t>
            </a:r>
            <a:r>
              <a:rPr lang="th-TH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คน</a:t>
            </a:r>
          </a:p>
          <a:p>
            <a:pPr algn="ctr">
              <a:lnSpc>
                <a:spcPts val="26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ออกไปเป็นแรงงานนอกระบบ</a:t>
            </a:r>
          </a:p>
          <a:p>
            <a:pPr algn="ctr">
              <a:lnSpc>
                <a:spcPts val="26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ตลอดชีวิตงาน </a:t>
            </a:r>
            <a:r>
              <a:rPr lang="en-US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40-50  </a:t>
            </a:r>
            <a:r>
              <a:rPr lang="th-TH" sz="2400" b="1" dirty="0" smtClean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ปี</a:t>
            </a:r>
            <a:endParaRPr lang="th-TH" sz="24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924076" y="2554378"/>
            <a:ext cx="3216153" cy="2259368"/>
          </a:xfrm>
          <a:custGeom>
            <a:avLst/>
            <a:gdLst>
              <a:gd name="connsiteX0" fmla="*/ 1162451 w 3505980"/>
              <a:gd name="connsiteY0" fmla="*/ 0 h 2436905"/>
              <a:gd name="connsiteX1" fmla="*/ 67747 w 3505980"/>
              <a:gd name="connsiteY1" fmla="*/ 180304 h 2436905"/>
              <a:gd name="connsiteX2" fmla="*/ 466992 w 3505980"/>
              <a:gd name="connsiteY2" fmla="*/ 978794 h 2436905"/>
              <a:gd name="connsiteX3" fmla="*/ 3300344 w 3505980"/>
              <a:gd name="connsiteY3" fmla="*/ 2343955 h 2436905"/>
              <a:gd name="connsiteX4" fmla="*/ 3287465 w 3505980"/>
              <a:gd name="connsiteY4" fmla="*/ 2318197 h 2436905"/>
              <a:gd name="connsiteX5" fmla="*/ 3287465 w 3505980"/>
              <a:gd name="connsiteY5" fmla="*/ 2318197 h 2436905"/>
              <a:gd name="connsiteX6" fmla="*/ 3287465 w 3505980"/>
              <a:gd name="connsiteY6" fmla="*/ 2318197 h 2436905"/>
              <a:gd name="connsiteX0" fmla="*/ 1162451 w 3592409"/>
              <a:gd name="connsiteY0" fmla="*/ 0 h 2481968"/>
              <a:gd name="connsiteX1" fmla="*/ 67747 w 3592409"/>
              <a:gd name="connsiteY1" fmla="*/ 180304 h 2481968"/>
              <a:gd name="connsiteX2" fmla="*/ 466992 w 3592409"/>
              <a:gd name="connsiteY2" fmla="*/ 978794 h 2481968"/>
              <a:gd name="connsiteX3" fmla="*/ 3300344 w 3592409"/>
              <a:gd name="connsiteY3" fmla="*/ 2343955 h 2481968"/>
              <a:gd name="connsiteX4" fmla="*/ 3499997 w 3592409"/>
              <a:gd name="connsiteY4" fmla="*/ 2432440 h 2481968"/>
              <a:gd name="connsiteX5" fmla="*/ 3287465 w 3592409"/>
              <a:gd name="connsiteY5" fmla="*/ 2318197 h 2481968"/>
              <a:gd name="connsiteX6" fmla="*/ 3287465 w 3592409"/>
              <a:gd name="connsiteY6" fmla="*/ 2318197 h 2481968"/>
              <a:gd name="connsiteX7" fmla="*/ 3287465 w 3592409"/>
              <a:gd name="connsiteY7" fmla="*/ 2318197 h 2481968"/>
              <a:gd name="connsiteX0" fmla="*/ 1162451 w 3610894"/>
              <a:gd name="connsiteY0" fmla="*/ 0 h 2471979"/>
              <a:gd name="connsiteX1" fmla="*/ 67747 w 3610894"/>
              <a:gd name="connsiteY1" fmla="*/ 180304 h 2471979"/>
              <a:gd name="connsiteX2" fmla="*/ 466992 w 3610894"/>
              <a:gd name="connsiteY2" fmla="*/ 978794 h 2471979"/>
              <a:gd name="connsiteX3" fmla="*/ 3300344 w 3610894"/>
              <a:gd name="connsiteY3" fmla="*/ 2343955 h 2471979"/>
              <a:gd name="connsiteX4" fmla="*/ 3535715 w 3610894"/>
              <a:gd name="connsiteY4" fmla="*/ 2410925 h 2471979"/>
              <a:gd name="connsiteX5" fmla="*/ 3287465 w 3610894"/>
              <a:gd name="connsiteY5" fmla="*/ 2318197 h 2471979"/>
              <a:gd name="connsiteX6" fmla="*/ 3287465 w 3610894"/>
              <a:gd name="connsiteY6" fmla="*/ 2318197 h 2471979"/>
              <a:gd name="connsiteX7" fmla="*/ 3287465 w 3610894"/>
              <a:gd name="connsiteY7" fmla="*/ 2318197 h 2471979"/>
              <a:gd name="connsiteX0" fmla="*/ 1162451 w 3610894"/>
              <a:gd name="connsiteY0" fmla="*/ 0 h 2471979"/>
              <a:gd name="connsiteX1" fmla="*/ 67747 w 3610894"/>
              <a:gd name="connsiteY1" fmla="*/ 180304 h 2471979"/>
              <a:gd name="connsiteX2" fmla="*/ 466992 w 3610894"/>
              <a:gd name="connsiteY2" fmla="*/ 978794 h 2471979"/>
              <a:gd name="connsiteX3" fmla="*/ 3300344 w 3610894"/>
              <a:gd name="connsiteY3" fmla="*/ 2343955 h 2471979"/>
              <a:gd name="connsiteX4" fmla="*/ 3535715 w 3610894"/>
              <a:gd name="connsiteY4" fmla="*/ 2410925 h 2471979"/>
              <a:gd name="connsiteX5" fmla="*/ 3287465 w 3610894"/>
              <a:gd name="connsiteY5" fmla="*/ 2318197 h 2471979"/>
              <a:gd name="connsiteX6" fmla="*/ 3287465 w 3610894"/>
              <a:gd name="connsiteY6" fmla="*/ 2318197 h 2471979"/>
              <a:gd name="connsiteX7" fmla="*/ 3477964 w 3610894"/>
              <a:gd name="connsiteY7" fmla="*/ 2291302 h 2471979"/>
              <a:gd name="connsiteX0" fmla="*/ 1162451 w 3610894"/>
              <a:gd name="connsiteY0" fmla="*/ 0 h 2471979"/>
              <a:gd name="connsiteX1" fmla="*/ 67747 w 3610894"/>
              <a:gd name="connsiteY1" fmla="*/ 180304 h 2471979"/>
              <a:gd name="connsiteX2" fmla="*/ 466992 w 3610894"/>
              <a:gd name="connsiteY2" fmla="*/ 978794 h 2471979"/>
              <a:gd name="connsiteX3" fmla="*/ 3300344 w 3610894"/>
              <a:gd name="connsiteY3" fmla="*/ 2343955 h 2471979"/>
              <a:gd name="connsiteX4" fmla="*/ 3535715 w 3610894"/>
              <a:gd name="connsiteY4" fmla="*/ 2410925 h 2471979"/>
              <a:gd name="connsiteX5" fmla="*/ 3287465 w 3610894"/>
              <a:gd name="connsiteY5" fmla="*/ 2318197 h 2471979"/>
              <a:gd name="connsiteX6" fmla="*/ 3549401 w 3610894"/>
              <a:gd name="connsiteY6" fmla="*/ 2371985 h 2471979"/>
              <a:gd name="connsiteX7" fmla="*/ 3477964 w 3610894"/>
              <a:gd name="connsiteY7" fmla="*/ 2291302 h 2471979"/>
              <a:gd name="connsiteX0" fmla="*/ 1162451 w 3610894"/>
              <a:gd name="connsiteY0" fmla="*/ 0 h 2471979"/>
              <a:gd name="connsiteX1" fmla="*/ 67747 w 3610894"/>
              <a:gd name="connsiteY1" fmla="*/ 180304 h 2471979"/>
              <a:gd name="connsiteX2" fmla="*/ 466992 w 3610894"/>
              <a:gd name="connsiteY2" fmla="*/ 978794 h 2471979"/>
              <a:gd name="connsiteX3" fmla="*/ 3300344 w 3610894"/>
              <a:gd name="connsiteY3" fmla="*/ 2343955 h 2471979"/>
              <a:gd name="connsiteX4" fmla="*/ 3535715 w 3610894"/>
              <a:gd name="connsiteY4" fmla="*/ 2410925 h 2471979"/>
              <a:gd name="connsiteX5" fmla="*/ 3287466 w 3610894"/>
              <a:gd name="connsiteY5" fmla="*/ 2318197 h 2471979"/>
              <a:gd name="connsiteX6" fmla="*/ 3549401 w 3610894"/>
              <a:gd name="connsiteY6" fmla="*/ 2371985 h 2471979"/>
              <a:gd name="connsiteX7" fmla="*/ 3477964 w 3610894"/>
              <a:gd name="connsiteY7" fmla="*/ 2291302 h 2471979"/>
              <a:gd name="connsiteX0" fmla="*/ 1162451 w 3595521"/>
              <a:gd name="connsiteY0" fmla="*/ 0 h 2469313"/>
              <a:gd name="connsiteX1" fmla="*/ 67747 w 3595521"/>
              <a:gd name="connsiteY1" fmla="*/ 180304 h 2469313"/>
              <a:gd name="connsiteX2" fmla="*/ 466992 w 3595521"/>
              <a:gd name="connsiteY2" fmla="*/ 978794 h 2469313"/>
              <a:gd name="connsiteX3" fmla="*/ 3300344 w 3595521"/>
              <a:gd name="connsiteY3" fmla="*/ 2343955 h 2469313"/>
              <a:gd name="connsiteX4" fmla="*/ 3535715 w 3595521"/>
              <a:gd name="connsiteY4" fmla="*/ 2410925 h 2469313"/>
              <a:gd name="connsiteX5" fmla="*/ 3549401 w 3595521"/>
              <a:gd name="connsiteY5" fmla="*/ 2371985 h 2469313"/>
              <a:gd name="connsiteX6" fmla="*/ 3477964 w 3595521"/>
              <a:gd name="connsiteY6" fmla="*/ 2291302 h 2469313"/>
              <a:gd name="connsiteX0" fmla="*/ 1162451 w 3599635"/>
              <a:gd name="connsiteY0" fmla="*/ 0 h 2473338"/>
              <a:gd name="connsiteX1" fmla="*/ 67747 w 3599635"/>
              <a:gd name="connsiteY1" fmla="*/ 180304 h 2473338"/>
              <a:gd name="connsiteX2" fmla="*/ 466992 w 3599635"/>
              <a:gd name="connsiteY2" fmla="*/ 978794 h 2473338"/>
              <a:gd name="connsiteX3" fmla="*/ 3300344 w 3599635"/>
              <a:gd name="connsiteY3" fmla="*/ 2343955 h 2473338"/>
              <a:gd name="connsiteX4" fmla="*/ 3535715 w 3599635"/>
              <a:gd name="connsiteY4" fmla="*/ 2410925 h 2473338"/>
              <a:gd name="connsiteX5" fmla="*/ 3477964 w 3599635"/>
              <a:gd name="connsiteY5" fmla="*/ 2291302 h 2473338"/>
              <a:gd name="connsiteX0" fmla="*/ 1162451 w 3569371"/>
              <a:gd name="connsiteY0" fmla="*/ 0 h 2431153"/>
              <a:gd name="connsiteX1" fmla="*/ 67747 w 3569371"/>
              <a:gd name="connsiteY1" fmla="*/ 180304 h 2431153"/>
              <a:gd name="connsiteX2" fmla="*/ 466992 w 3569371"/>
              <a:gd name="connsiteY2" fmla="*/ 978794 h 2431153"/>
              <a:gd name="connsiteX3" fmla="*/ 3300344 w 3569371"/>
              <a:gd name="connsiteY3" fmla="*/ 2343955 h 2431153"/>
              <a:gd name="connsiteX4" fmla="*/ 3477964 w 3569371"/>
              <a:gd name="connsiteY4" fmla="*/ 2291302 h 2431153"/>
              <a:gd name="connsiteX0" fmla="*/ 1152602 w 3559522"/>
              <a:gd name="connsiteY0" fmla="*/ 12418 h 2443571"/>
              <a:gd name="connsiteX1" fmla="*/ 1019616 w 3559522"/>
              <a:gd name="connsiteY1" fmla="*/ 13630 h 2443571"/>
              <a:gd name="connsiteX2" fmla="*/ 57898 w 3559522"/>
              <a:gd name="connsiteY2" fmla="*/ 192722 h 2443571"/>
              <a:gd name="connsiteX3" fmla="*/ 457143 w 3559522"/>
              <a:gd name="connsiteY3" fmla="*/ 991212 h 2443571"/>
              <a:gd name="connsiteX4" fmla="*/ 3290495 w 3559522"/>
              <a:gd name="connsiteY4" fmla="*/ 2356373 h 2443571"/>
              <a:gd name="connsiteX5" fmla="*/ 3468115 w 3559522"/>
              <a:gd name="connsiteY5" fmla="*/ 2303720 h 2443571"/>
              <a:gd name="connsiteX0" fmla="*/ 1019616 w 3559522"/>
              <a:gd name="connsiteY0" fmla="*/ 0 h 2429941"/>
              <a:gd name="connsiteX1" fmla="*/ 57898 w 3559522"/>
              <a:gd name="connsiteY1" fmla="*/ 179092 h 2429941"/>
              <a:gd name="connsiteX2" fmla="*/ 457143 w 3559522"/>
              <a:gd name="connsiteY2" fmla="*/ 977582 h 2429941"/>
              <a:gd name="connsiteX3" fmla="*/ 3290495 w 3559522"/>
              <a:gd name="connsiteY3" fmla="*/ 2342743 h 2429941"/>
              <a:gd name="connsiteX4" fmla="*/ 3468115 w 3559522"/>
              <a:gd name="connsiteY4" fmla="*/ 2290090 h 242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522" h="2429941">
                <a:moveTo>
                  <a:pt x="1019616" y="0"/>
                </a:moveTo>
                <a:cubicBezTo>
                  <a:pt x="837165" y="30051"/>
                  <a:pt x="151644" y="16162"/>
                  <a:pt x="57898" y="179092"/>
                </a:cubicBezTo>
                <a:cubicBezTo>
                  <a:pt x="-35848" y="342022"/>
                  <a:pt x="-81623" y="616974"/>
                  <a:pt x="457143" y="977582"/>
                </a:cubicBezTo>
                <a:cubicBezTo>
                  <a:pt x="995909" y="1338190"/>
                  <a:pt x="2788666" y="2123992"/>
                  <a:pt x="3290495" y="2342743"/>
                </a:cubicBezTo>
                <a:cubicBezTo>
                  <a:pt x="3792324" y="2561494"/>
                  <a:pt x="3431111" y="2301059"/>
                  <a:pt x="3468115" y="2290090"/>
                </a:cubicBezTo>
              </a:path>
            </a:pathLst>
          </a:cu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5767903" y="2554377"/>
            <a:ext cx="31667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sz="2000" b="1" dirty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60-70% </a:t>
            </a:r>
            <a:r>
              <a:rPr lang="th-TH" sz="2000" b="1" dirty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ที่ออกไปเป็นแรงงานนอกระบบ</a:t>
            </a:r>
          </a:p>
          <a:p>
            <a:pPr lvl="0">
              <a:lnSpc>
                <a:spcPts val="2000"/>
              </a:lnSpc>
            </a:pPr>
            <a:r>
              <a:rPr lang="th-TH" sz="2000" b="1" dirty="0" smtClean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ไม่</a:t>
            </a:r>
            <a:r>
              <a:rPr lang="th-TH" sz="2000" b="1" dirty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มีโอกาสให้กลับมาสู่ระบบการศึกษาเมื่ออกไปทำงาน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217" y="189573"/>
            <a:ext cx="7965195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th-TH" sz="2400" b="1" dirty="0" smtClean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อุดมศึกษา</a:t>
            </a:r>
            <a:r>
              <a:rPr lang="th-TH" sz="2400" b="1" dirty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จะมี</a:t>
            </a:r>
            <a:r>
              <a:rPr lang="th-TH" sz="2400" b="1" dirty="0" smtClean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คำตอบใน</a:t>
            </a:r>
            <a:r>
              <a:rPr lang="th-TH" sz="2400" b="1" dirty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การสร้าง </a:t>
            </a:r>
            <a:r>
              <a:rPr lang="en-US" sz="2400" b="1" dirty="0" smtClean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workability-employability</a:t>
            </a:r>
            <a:r>
              <a:rPr lang="th-TH" sz="2400" b="1" dirty="0" smtClean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ของนักศึกษา </a:t>
            </a:r>
            <a:r>
              <a:rPr lang="th-TH" sz="2400" b="1" dirty="0">
                <a:solidFill>
                  <a:srgbClr val="0070C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อย่างไร  </a:t>
            </a:r>
          </a:p>
          <a:p>
            <a:pPr lvl="0">
              <a:lnSpc>
                <a:spcPts val="2000"/>
              </a:lnSpc>
            </a:pPr>
            <a:endParaRPr lang="th-TH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9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85800"/>
            <a:ext cx="90582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497" y="109716"/>
            <a:ext cx="88953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 smtClean="0">
                <a:latin typeface="BrowalliaUPC" pitchFamily="34" charset="-34"/>
                <a:cs typeface="BrowalliaUPC" pitchFamily="34" charset="-34"/>
              </a:rPr>
              <a:t>โครงสร้างการว่างงานในประเทศไทยไตรมาส</a:t>
            </a:r>
            <a:r>
              <a:rPr lang="en-US" sz="2800" b="1" dirty="0" smtClean="0">
                <a:latin typeface="BrowalliaUPC" pitchFamily="34" charset="-34"/>
                <a:cs typeface="BrowalliaUPC" pitchFamily="34" charset="-34"/>
              </a:rPr>
              <a:t> 2 </a:t>
            </a:r>
            <a:r>
              <a:rPr lang="th-TH" sz="2800" b="1" dirty="0" smtClean="0">
                <a:latin typeface="BrowalliaUPC" pitchFamily="34" charset="-34"/>
                <a:cs typeface="BrowalliaUPC" pitchFamily="34" charset="-34"/>
              </a:rPr>
              <a:t> ปี</a:t>
            </a:r>
            <a:r>
              <a:rPr lang="en-US" sz="2800" b="1" dirty="0" smtClean="0">
                <a:latin typeface="BrowalliaUPC" pitchFamily="34" charset="-34"/>
                <a:cs typeface="BrowalliaUPC" pitchFamily="34" charset="-34"/>
              </a:rPr>
              <a:t> 2550-2552 </a:t>
            </a:r>
            <a:r>
              <a:rPr lang="th-TH" sz="2800" b="1" dirty="0" smtClean="0">
                <a:latin typeface="BrowalliaUPC" pitchFamily="34" charset="-34"/>
                <a:cs typeface="BrowalliaUPC" pitchFamily="34" charset="-34"/>
              </a:rPr>
              <a:t>ตามระดับการศึกษา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4648200"/>
            <a:ext cx="66294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BrowalliaUPC" pitchFamily="34" charset="-34"/>
                <a:cs typeface="BrowalliaUPC" pitchFamily="34" charset="-34"/>
              </a:rPr>
              <a:t>ม.ต้นหรือ               ม.ปลาย            ปวช.               ปวส.          ป.ตรี             สูงกว่าปตรี</a:t>
            </a:r>
          </a:p>
          <a:p>
            <a:r>
              <a:rPr lang="th-TH" sz="2000" b="1" dirty="0" smtClean="0">
                <a:latin typeface="BrowalliaUPC" pitchFamily="34" charset="-34"/>
                <a:cs typeface="BrowalliaUPC" pitchFamily="34" charset="-34"/>
              </a:rPr>
              <a:t>ต่ำกว่า</a:t>
            </a:r>
          </a:p>
          <a:p>
            <a:r>
              <a:rPr lang="th-TH" sz="2000" b="1" dirty="0">
                <a:latin typeface="BrowalliaUPC" pitchFamily="34" charset="-34"/>
                <a:cs typeface="BrowalliaUPC" pitchFamily="34" charset="-34"/>
              </a:rPr>
              <a:t> </a:t>
            </a:r>
            <a:r>
              <a:rPr lang="th-TH" sz="2000" b="1" dirty="0" smtClean="0">
                <a:latin typeface="BrowalliaUPC" pitchFamily="34" charset="-34"/>
                <a:cs typeface="BrowalliaUPC" pitchFamily="34" charset="-34"/>
              </a:rPr>
              <a:t>                                                ระดับการศึกษา</a:t>
            </a:r>
            <a:endParaRPr lang="th-TH" sz="2000" b="1" dirty="0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325" y="5943600"/>
            <a:ext cx="8517075" cy="828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2800" b="1" dirty="0">
                <a:solidFill>
                  <a:srgbClr val="CC0000"/>
                </a:solidFill>
                <a:latin typeface="BrowalliaUPC" pitchFamily="34" charset="-34"/>
                <a:cs typeface="BrowalliaUPC" pitchFamily="34" charset="-34"/>
              </a:rPr>
              <a:t>เรียนมหาวิทยาลัยไปเพื่ออะไร  </a:t>
            </a:r>
          </a:p>
          <a:p>
            <a:pPr algn="ctr">
              <a:lnSpc>
                <a:spcPts val="2800"/>
              </a:lnSpc>
            </a:pPr>
            <a:r>
              <a:rPr lang="th-TH" sz="2800" b="1" dirty="0">
                <a:solidFill>
                  <a:srgbClr val="CC0000"/>
                </a:solidFill>
                <a:latin typeface="BrowalliaUPC" pitchFamily="34" charset="-34"/>
                <a:cs typeface="BrowalliaUPC" pitchFamily="34" charset="-34"/>
              </a:rPr>
              <a:t>ถ้าไม่ใช่ความต้องการของตลาด</a:t>
            </a:r>
            <a:r>
              <a:rPr lang="en-US" sz="2800" b="1" dirty="0">
                <a:solidFill>
                  <a:srgbClr val="CC0000"/>
                </a:solidFill>
                <a:latin typeface="BrowalliaUPC" pitchFamily="34" charset="-34"/>
                <a:cs typeface="BrowalliaUPC" pitchFamily="34" charset="-34"/>
              </a:rPr>
              <a:t>/</a:t>
            </a:r>
            <a:r>
              <a:rPr lang="th-TH" sz="2800" b="1" dirty="0">
                <a:solidFill>
                  <a:srgbClr val="CC0000"/>
                </a:solidFill>
                <a:latin typeface="BrowalliaUPC" pitchFamily="34" charset="-34"/>
                <a:cs typeface="BrowalliaUPC" pitchFamily="34" charset="-34"/>
              </a:rPr>
              <a:t>สังคม  </a:t>
            </a:r>
            <a:r>
              <a:rPr lang="th-TH" sz="2800" b="1" dirty="0" smtClean="0">
                <a:solidFill>
                  <a:srgbClr val="CC0000"/>
                </a:solidFill>
                <a:latin typeface="BrowalliaUPC" pitchFamily="34" charset="-34"/>
                <a:cs typeface="BrowalliaUPC" pitchFamily="34" charset="-34"/>
              </a:rPr>
              <a:t>ถ้าผู้จบไม่</a:t>
            </a:r>
            <a:r>
              <a:rPr lang="th-TH" sz="2800" b="1" dirty="0">
                <a:solidFill>
                  <a:srgbClr val="CC0000"/>
                </a:solidFill>
                <a:latin typeface="BrowalliaUPC" pitchFamily="34" charset="-34"/>
                <a:cs typeface="BrowalliaUPC" pitchFamily="34" charset="-34"/>
              </a:rPr>
              <a:t>มี </a:t>
            </a:r>
            <a:r>
              <a:rPr lang="en-US" sz="2800" b="1" dirty="0" smtClean="0">
                <a:solidFill>
                  <a:srgbClr val="CC0000"/>
                </a:solidFill>
                <a:latin typeface="BrowalliaUPC" pitchFamily="34" charset="-34"/>
                <a:cs typeface="BrowalliaUPC" pitchFamily="34" charset="-34"/>
              </a:rPr>
              <a:t>workability/employability</a:t>
            </a:r>
            <a:endParaRPr lang="th-TH" sz="2800" b="1" dirty="0">
              <a:solidFill>
                <a:srgbClr val="CC0000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50684"/>
            <a:ext cx="7696200" cy="873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sz="2800" b="1" dirty="0">
                <a:solidFill>
                  <a:srgbClr val="0000CC"/>
                </a:solidFill>
                <a:latin typeface="BrowalliaUPC" pitchFamily="34" charset="-34"/>
                <a:cs typeface="BrowalliaUPC" pitchFamily="34" charset="-34"/>
              </a:rPr>
              <a:t>ผู้จบมหาวิทยาลัย  ตกงานในอัตราสูงกว่าผู้จบปวช. ปวส. มัธยมปลาย</a:t>
            </a:r>
          </a:p>
          <a:p>
            <a:pPr algn="ctr">
              <a:lnSpc>
                <a:spcPts val="3000"/>
              </a:lnSpc>
            </a:pPr>
            <a:r>
              <a:rPr lang="th-TH" sz="2800" b="1" dirty="0">
                <a:solidFill>
                  <a:srgbClr val="0000CC"/>
                </a:solidFill>
                <a:latin typeface="BrowalliaUPC" pitchFamily="34" charset="-34"/>
                <a:cs typeface="BrowalliaUPC" pitchFamily="34" charset="-34"/>
              </a:rPr>
              <a:t>เสียเวลา </a:t>
            </a:r>
            <a:r>
              <a:rPr lang="en-US" sz="2800" b="1" dirty="0">
                <a:solidFill>
                  <a:srgbClr val="0000CC"/>
                </a:solidFill>
                <a:latin typeface="BrowalliaUPC" pitchFamily="34" charset="-34"/>
                <a:cs typeface="BrowalliaUPC" pitchFamily="34" charset="-34"/>
              </a:rPr>
              <a:t>4</a:t>
            </a:r>
            <a:r>
              <a:rPr lang="th-TH" sz="2800" b="1" dirty="0">
                <a:solidFill>
                  <a:srgbClr val="0000CC"/>
                </a:solidFill>
                <a:latin typeface="BrowalliaUPC" pitchFamily="34" charset="-34"/>
                <a:cs typeface="BrowalliaUPC" pitchFamily="34" charset="-34"/>
              </a:rPr>
              <a:t> ปี  เสียค่าใช้จ่าย(เป็นหนี้)  </a:t>
            </a:r>
            <a:r>
              <a:rPr lang="en-US" sz="2800" b="1" dirty="0" smtClean="0">
                <a:solidFill>
                  <a:srgbClr val="0000CC"/>
                </a:solidFill>
                <a:latin typeface="BrowalliaUPC" pitchFamily="34" charset="-34"/>
                <a:cs typeface="BrowalliaUPC" pitchFamily="34" charset="-34"/>
              </a:rPr>
              <a:t>3 - 4 </a:t>
            </a:r>
            <a:r>
              <a:rPr lang="th-TH" sz="2800" b="1" dirty="0">
                <a:solidFill>
                  <a:srgbClr val="0000CC"/>
                </a:solidFill>
                <a:latin typeface="BrowalliaUPC" pitchFamily="34" charset="-34"/>
                <a:cs typeface="BrowalliaUPC" pitchFamily="34" charset="-34"/>
              </a:rPr>
              <a:t>แสน</a:t>
            </a:r>
            <a:r>
              <a:rPr lang="th-TH" sz="2800" b="1" dirty="0" smtClean="0">
                <a:solidFill>
                  <a:srgbClr val="0000CC"/>
                </a:solidFill>
                <a:latin typeface="BrowalliaUPC" pitchFamily="34" charset="-34"/>
                <a:cs typeface="BrowalliaUPC" pitchFamily="34" charset="-34"/>
              </a:rPr>
              <a:t>บาท</a:t>
            </a:r>
            <a:endParaRPr lang="th-TH" sz="2800" b="1" dirty="0">
              <a:solidFill>
                <a:srgbClr val="0000CC"/>
              </a:solidFill>
              <a:latin typeface="BrowalliaUPC" pitchFamily="34" charset="-34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01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4704" y="-817800"/>
            <a:ext cx="12325350" cy="3257550"/>
          </a:xfrm>
          <a:prstGeom prst="rect">
            <a:avLst/>
          </a:prstGeom>
          <a:solidFill>
            <a:srgbClr val="FFC000">
              <a:alpha val="25000"/>
            </a:srgb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6672" y="2254332"/>
            <a:ext cx="11844552" cy="2151059"/>
          </a:xfrm>
          <a:prstGeom prst="rect">
            <a:avLst/>
          </a:prstGeom>
          <a:solidFill>
            <a:srgbClr val="FFC000">
              <a:alpha val="25000"/>
            </a:srgb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305" y="4276639"/>
            <a:ext cx="11844552" cy="2680753"/>
          </a:xfrm>
          <a:prstGeom prst="rect">
            <a:avLst/>
          </a:prstGeom>
          <a:solidFill>
            <a:srgbClr val="FFC000">
              <a:alpha val="25000"/>
            </a:srgbClr>
          </a:solidFill>
        </p:spPr>
      </p:pic>
      <p:sp>
        <p:nvSpPr>
          <p:cNvPr id="8" name="Rectangle 7"/>
          <p:cNvSpPr/>
          <p:nvPr/>
        </p:nvSpPr>
        <p:spPr>
          <a:xfrm>
            <a:off x="3590392" y="3279694"/>
            <a:ext cx="5446104" cy="182437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251520" y="3680321"/>
            <a:ext cx="8784976" cy="208111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251520" y="4040956"/>
            <a:ext cx="4896544" cy="208111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2699792" y="4532363"/>
            <a:ext cx="6192688" cy="17034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230898" y="4930606"/>
            <a:ext cx="6192688" cy="17034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4788024" y="5341542"/>
            <a:ext cx="4124402" cy="170340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accent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898" y="5733366"/>
            <a:ext cx="5133190" cy="182087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13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2133600" y="228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h-TH" sz="3600" b="1" dirty="0">
                <a:solidFill>
                  <a:prstClr val="white"/>
                </a:solidFill>
                <a:latin typeface="BrowalliaUPC" pitchFamily="34" charset="-34"/>
                <a:cs typeface="BrowalliaUPC" pitchFamily="34" charset="-34"/>
              </a:rPr>
              <a:t>โลกมีความหลากหลาย  </a:t>
            </a:r>
          </a:p>
        </p:txBody>
      </p:sp>
      <p:sp>
        <p:nvSpPr>
          <p:cNvPr id="2355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39DE38EC-B606-4BD6-93B8-EBDD0E7CFB42}" type="slidenum">
              <a:rPr lang="en-US" sz="1400" smtClean="0">
                <a:solidFill>
                  <a:prstClr val="black"/>
                </a:solidFill>
              </a:rPr>
              <a:pPr eaLnBrk="1" hangingPunct="1"/>
              <a:t>26</a:t>
            </a:fld>
            <a:endParaRPr 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219200"/>
            <a:ext cx="71215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755576" y="152400"/>
            <a:ext cx="7560840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600" b="1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หนึ่ง</a:t>
            </a:r>
            <a:r>
              <a:rPr lang="th-TH" sz="36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ปัญหามีหลาย</a:t>
            </a:r>
            <a:r>
              <a:rPr lang="th-TH" sz="3600" b="1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คำตอบ</a:t>
            </a:r>
          </a:p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 smtClean="0">
                <a:solidFill>
                  <a:srgbClr val="0070C0"/>
                </a:solidFill>
                <a:latin typeface="BrowalliaUPC" pitchFamily="34" charset="-34"/>
                <a:cs typeface="BrowalliaUPC" pitchFamily="34" charset="-34"/>
              </a:rPr>
              <a:t>ทำไมถึงประเมินมหาวิทยาลัยเหมือนกัน </a:t>
            </a:r>
            <a:r>
              <a:rPr lang="en-US" b="1" dirty="0" smtClean="0">
                <a:solidFill>
                  <a:srgbClr val="0070C0"/>
                </a:solidFill>
                <a:latin typeface="BrowalliaUPC" pitchFamily="34" charset="-34"/>
                <a:cs typeface="BrowalliaUPC" pitchFamily="34" charset="-34"/>
              </a:rPr>
              <a:t>?</a:t>
            </a:r>
          </a:p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 smtClean="0">
                <a:solidFill>
                  <a:srgbClr val="0070C0"/>
                </a:solidFill>
                <a:latin typeface="BrowalliaUPC" pitchFamily="34" charset="-34"/>
                <a:cs typeface="BrowalliaUPC" pitchFamily="34" charset="-34"/>
              </a:rPr>
              <a:t>มหาวิทยาลัย ควรมีอัตลักษณ์ที่เป็นเอกลักษณ์ของตนเอง</a:t>
            </a:r>
            <a:endParaRPr lang="th-TH" b="1" dirty="0">
              <a:solidFill>
                <a:srgbClr val="0070C0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458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832D48A9-1DD7-47DB-991C-E71F3EFAA366}" type="slidenum">
              <a:rPr lang="en-US" sz="1400" smtClean="0">
                <a:solidFill>
                  <a:prstClr val="black"/>
                </a:solidFill>
              </a:rPr>
              <a:pPr eaLnBrk="1" hangingPunct="1"/>
              <a:t>27</a:t>
            </a:fld>
            <a:endParaRPr 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9693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3000"/>
              </a:lnSpc>
            </a:pPr>
            <a:r>
              <a:rPr lang="th-TH" sz="3200" b="1" dirty="0"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3200" b="1" dirty="0" err="1"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3200" b="1" dirty="0">
                <a:latin typeface="BrowalliaUPC" pitchFamily="34" charset="-34"/>
                <a:cs typeface="BrowalliaUPC" pitchFamily="34" charset="-34"/>
              </a:rPr>
              <a:t> Thai Higher Education)</a:t>
            </a:r>
          </a:p>
        </p:txBody>
      </p:sp>
      <p:sp>
        <p:nvSpPr>
          <p:cNvPr id="3" name="Rectangle 2"/>
          <p:cNvSpPr/>
          <p:nvPr/>
        </p:nvSpPr>
        <p:spPr>
          <a:xfrm>
            <a:off x="547254" y="996315"/>
            <a:ext cx="8049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มองประเทศไทยในอนาคต </a:t>
            </a:r>
            <a:endParaRPr lang="th-TH" b="1" dirty="0" smtClean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บริหาร</a:t>
            </a:r>
            <a:r>
              <a:rPr lang="th-TH" b="1" dirty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การ</a:t>
            </a:r>
            <a:r>
              <a:rPr lang="th-TH" b="1" dirty="0" smtClean="0"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เปลี่ยนแปลง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>
                <a:latin typeface="Calibri" panose="020F0502020204030204" pitchFamily="34" charset="0"/>
                <a:ea typeface="Calibri" panose="020F0502020204030204" pitchFamily="34" charset="0"/>
              </a:rPr>
              <a:t>วางธรรมาภิบาลและระบบจัดการใน</a:t>
            </a:r>
            <a:r>
              <a:rPr lang="th-TH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มหาวิทยาลัย</a:t>
            </a:r>
            <a:endParaRPr lang="th-TH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254" y="2272129"/>
            <a:ext cx="69826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spcAft>
                <a:spcPts val="0"/>
              </a:spcAft>
            </a:pP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dirty="0">
              <a:solidFill>
                <a:srgbClr val="0070C0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สังคม</a:t>
            </a:r>
            <a:r>
              <a:rPr lang="th-TH" dirty="0" smtClean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สูงวัย </a:t>
            </a:r>
            <a:r>
              <a:rPr lang="en-US" dirty="0" smtClean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(</a:t>
            </a:r>
            <a:r>
              <a:rPr lang="en-US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a</a:t>
            </a:r>
            <a:r>
              <a:rPr lang="en-US" dirty="0" smtClean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ging society)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ความจำเป็นของการ</a:t>
            </a:r>
            <a:r>
              <a:rPr lang="th-TH" dirty="0" smtClean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พัฒนากำลังแรงงาน </a:t>
            </a:r>
            <a:r>
              <a:rPr lang="en-US" dirty="0" smtClean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(workforce)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อาเซียนและการอภิวัฒน์เอเชีย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ความเหลี่ยมล้ำ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เมกะโปรเจค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เขตเศรษฐกิจพิเศษ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เศรษฐกิจดิจิตอล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เส้นทางคมนาคมระหว่างประเทศ</a:t>
            </a:r>
            <a:endParaRPr lang="en-US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742950" lvl="1" indent="-285750" algn="thaiDist">
              <a:spcAft>
                <a:spcPts val="0"/>
              </a:spcAft>
              <a:buFont typeface="+mj-lt"/>
              <a:buAutoNum type="alphaLcPeriod"/>
            </a:pPr>
            <a:r>
              <a:rPr lang="th-TH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แนวคิดและทิศทางการปฏิรูปของ สปช.</a:t>
            </a:r>
            <a:endParaRPr lang="en-US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3030" y="6546623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111072" y="996315"/>
            <a:ext cx="3021982" cy="187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ทบทวนและเปลี่ยนแปลง </a:t>
            </a:r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:</a:t>
            </a:r>
            <a:endParaRPr lang="th-TH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-JS Synjai" pitchFamily="2" charset="2"/>
              <a:cs typeface="+mn-cs"/>
            </a:endParaRPr>
          </a:p>
          <a:p>
            <a:pPr algn="ctr"/>
            <a:r>
              <a:rPr lang="th-T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-JS Synjai" pitchFamily="2" charset="2"/>
                <a:cs typeface="+mn-cs"/>
              </a:rPr>
              <a:t>มองประโยชน์ให้พ้นตัว</a:t>
            </a:r>
          </a:p>
          <a:p>
            <a:pPr algn="ctr"/>
            <a:r>
              <a:rPr lang="th-T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-JS Synjai" pitchFamily="2" charset="2"/>
                <a:cs typeface="+mn-cs"/>
              </a:rPr>
              <a:t>มองภารกิจให้เหนือองค์กร</a:t>
            </a:r>
          </a:p>
          <a:p>
            <a:pPr algn="ctr"/>
            <a:r>
              <a:rPr lang="th-TH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-JS Synjai" pitchFamily="2" charset="2"/>
                <a:cs typeface="+mn-cs"/>
              </a:rPr>
              <a:t>มองให้เห็นประเทศชาติ</a:t>
            </a:r>
            <a:endParaRPr lang="th-TH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-JS Synjai" pitchFamily="2" charset="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 Placeholder 3"/>
          <p:cNvSpPr txBox="1">
            <a:spLocks noGrp="1"/>
          </p:cNvSpPr>
          <p:nvPr/>
        </p:nvSpPr>
        <p:spPr bwMode="auto">
          <a:xfrm>
            <a:off x="7239000" y="6678613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CB7B0993-7A45-474B-B245-6AC8170489E5}" type="slidenum">
              <a:rPr lang="en-US" sz="2400" i="1">
                <a:solidFill>
                  <a:prstClr val="black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itchFamily="34" charset="-34"/>
              </a:rPr>
              <a:pPr algn="r" eaLnBrk="0" hangingPunct="0">
                <a:defRPr/>
              </a:pPr>
              <a:t>29</a:t>
            </a:fld>
            <a:endParaRPr lang="th-TH" sz="1800" i="1">
              <a:solidFill>
                <a:prstClr val="black"/>
              </a:solidFill>
              <a:effectDag name="">
                <a:cont type="tree" name="">
                  <a:effect ref="fillLine"/>
                  <a:outerShdw dist="38100" dir="13500000" algn="br">
                    <a:srgbClr val="6858FF"/>
                  </a:outerShdw>
                </a:cont>
                <a:cont type="tree" name="">
                  <a:effect ref="fillLine"/>
                  <a:outerShdw dist="38100" dir="2700000" algn="tl">
                    <a:srgbClr val="0E0286"/>
                  </a:outerShdw>
                </a:cont>
                <a:effect ref="fillLine"/>
              </a:effectDag>
              <a:latin typeface="BrowalliaUPC" pitchFamily="34" charset="-34"/>
            </a:endParaRPr>
          </a:p>
        </p:txBody>
      </p:sp>
      <p:sp>
        <p:nvSpPr>
          <p:cNvPr id="114" name="Rectangle 42"/>
          <p:cNvSpPr>
            <a:spLocks noChangeArrowheads="1"/>
          </p:cNvSpPr>
          <p:nvPr/>
        </p:nvSpPr>
        <p:spPr bwMode="auto">
          <a:xfrm>
            <a:off x="381490" y="2662799"/>
            <a:ext cx="1584325" cy="2089150"/>
          </a:xfrm>
          <a:prstGeom prst="rect">
            <a:avLst/>
          </a:prstGeom>
          <a:solidFill>
            <a:srgbClr val="0066CC"/>
          </a:solidFill>
          <a:ln w="28575" algn="ctr">
            <a:noFill/>
            <a:miter lim="800000"/>
            <a:headEnd/>
            <a:tailEnd type="none" w="lg" len="lg"/>
          </a:ln>
          <a:effectLst>
            <a:glow rad="139700">
              <a:srgbClr val="6EA0B0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100" kern="0">
              <a:solidFill>
                <a:prstClr val="black"/>
              </a:solidFill>
            </a:endParaRPr>
          </a:p>
        </p:txBody>
      </p:sp>
      <p:sp>
        <p:nvSpPr>
          <p:cNvPr id="115" name="Rectangle 43"/>
          <p:cNvSpPr>
            <a:spLocks noChangeArrowheads="1"/>
          </p:cNvSpPr>
          <p:nvPr/>
        </p:nvSpPr>
        <p:spPr bwMode="auto">
          <a:xfrm>
            <a:off x="381490" y="346636"/>
            <a:ext cx="1584325" cy="2089150"/>
          </a:xfrm>
          <a:prstGeom prst="rect">
            <a:avLst/>
          </a:prstGeom>
          <a:solidFill>
            <a:srgbClr val="0066CC"/>
          </a:solidFill>
          <a:ln w="28575" algn="ctr">
            <a:noFill/>
            <a:miter lim="800000"/>
            <a:headEnd/>
            <a:tailEnd type="none" w="lg" len="lg"/>
          </a:ln>
          <a:effectLst>
            <a:glow rad="139700">
              <a:srgbClr val="6EA0B0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100" kern="0">
              <a:solidFill>
                <a:prstClr val="black"/>
              </a:solidFill>
            </a:endParaRPr>
          </a:p>
        </p:txBody>
      </p:sp>
      <p:sp>
        <p:nvSpPr>
          <p:cNvPr id="116" name="Oval 2"/>
          <p:cNvSpPr>
            <a:spLocks noChangeArrowheads="1"/>
          </p:cNvSpPr>
          <p:nvPr/>
        </p:nvSpPr>
        <p:spPr bwMode="auto">
          <a:xfrm>
            <a:off x="2640013" y="360455"/>
            <a:ext cx="6361112" cy="6361112"/>
          </a:xfrm>
          <a:prstGeom prst="ellipse">
            <a:avLst/>
          </a:prstGeom>
          <a:gradFill rotWithShape="1">
            <a:gsLst>
              <a:gs pos="0">
                <a:srgbClr val="9E9273">
                  <a:tint val="73000"/>
                  <a:satMod val="150000"/>
                </a:srgbClr>
              </a:gs>
              <a:gs pos="25000">
                <a:srgbClr val="9E9273">
                  <a:tint val="96000"/>
                  <a:shade val="80000"/>
                  <a:satMod val="105000"/>
                </a:srgbClr>
              </a:gs>
              <a:gs pos="38000">
                <a:srgbClr val="9E9273">
                  <a:tint val="96000"/>
                  <a:shade val="59000"/>
                  <a:satMod val="120000"/>
                </a:srgbClr>
              </a:gs>
              <a:gs pos="55000">
                <a:srgbClr val="9E9273">
                  <a:shade val="57000"/>
                  <a:satMod val="120000"/>
                </a:srgbClr>
              </a:gs>
              <a:gs pos="80000">
                <a:srgbClr val="9E9273">
                  <a:shade val="56000"/>
                  <a:satMod val="145000"/>
                </a:srgbClr>
              </a:gs>
              <a:gs pos="88000">
                <a:srgbClr val="9E9273">
                  <a:shade val="63000"/>
                  <a:satMod val="160000"/>
                </a:srgbClr>
              </a:gs>
              <a:gs pos="100000">
                <a:srgbClr val="9E9273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  <a:headEnd/>
            <a:tailEnd/>
          </a:ln>
          <a:effectLst>
            <a:glow rad="228600">
              <a:srgbClr val="CCAF0A">
                <a:satMod val="175000"/>
                <a:alpha val="40000"/>
              </a:srgbClr>
            </a:glow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>
              <a:solidFill>
                <a:prstClr val="white"/>
              </a:solidFill>
              <a:latin typeface="Arial"/>
              <a:cs typeface="LilyUPC" panose="020B0604020202020204" pitchFamily="34" charset="-34"/>
            </a:endParaRPr>
          </a:p>
        </p:txBody>
      </p:sp>
      <p:grpSp>
        <p:nvGrpSpPr>
          <p:cNvPr id="117" name="Group 3"/>
          <p:cNvGrpSpPr>
            <a:grpSpLocks/>
          </p:cNvGrpSpPr>
          <p:nvPr/>
        </p:nvGrpSpPr>
        <p:grpSpPr bwMode="auto">
          <a:xfrm>
            <a:off x="2271713" y="533400"/>
            <a:ext cx="1728787" cy="1628775"/>
            <a:chOff x="212" y="1477"/>
            <a:chExt cx="1234" cy="1163"/>
          </a:xfrm>
        </p:grpSpPr>
        <p:pic>
          <p:nvPicPr>
            <p:cNvPr id="118" name="Picture 4" descr="glob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3" y="1709"/>
              <a:ext cx="608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  <p:pic>
          <p:nvPicPr>
            <p:cNvPr id="119" name="Picture 5" descr="Magnifying Glass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5117F"/>
                </a:clrFrom>
                <a:clrTo>
                  <a:srgbClr val="05117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" y="1477"/>
              <a:ext cx="904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12" y="2356"/>
              <a:ext cx="1234" cy="2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defRPr/>
              </a:pPr>
              <a:r>
                <a:rPr lang="th-TH" sz="1800" b="1" kern="10" dirty="0">
                  <a:ln w="9525">
                    <a:noFill/>
                    <a:round/>
                    <a:headEnd/>
                    <a:tailEnd type="none" w="lg" len="lg"/>
                  </a:ln>
                  <a:gradFill rotWithShape="1">
                    <a:gsLst>
                      <a:gs pos="0">
                        <a:srgbClr val="FC9FCB"/>
                      </a:gs>
                      <a:gs pos="13000">
                        <a:srgbClr val="F8B049"/>
                      </a:gs>
                      <a:gs pos="21001">
                        <a:srgbClr val="F8B049"/>
                      </a:gs>
                      <a:gs pos="63000">
                        <a:srgbClr val="FEE7F2"/>
                      </a:gs>
                      <a:gs pos="67000">
                        <a:srgbClr val="F952A0"/>
                      </a:gs>
                      <a:gs pos="69000">
                        <a:srgbClr val="C50849"/>
                      </a:gs>
                      <a:gs pos="82001">
                        <a:srgbClr val="B43E85"/>
                      </a:gs>
                      <a:gs pos="100000">
                        <a:srgbClr val="F8B049"/>
                      </a:gs>
                    </a:gsLst>
                    <a:lin ang="5400000" scaled="1"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ngsana New"/>
                </a:rPr>
                <a:t>มองโลก</a:t>
              </a:r>
            </a:p>
          </p:txBody>
        </p:sp>
      </p:grpSp>
      <p:sp>
        <p:nvSpPr>
          <p:cNvPr id="121" name="Rectangle 7"/>
          <p:cNvSpPr>
            <a:spLocks noChangeArrowheads="1"/>
          </p:cNvSpPr>
          <p:nvPr/>
        </p:nvSpPr>
        <p:spPr bwMode="auto">
          <a:xfrm>
            <a:off x="301625" y="1643623"/>
            <a:ext cx="1624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Economics </a:t>
            </a:r>
          </a:p>
        </p:txBody>
      </p:sp>
      <p:sp>
        <p:nvSpPr>
          <p:cNvPr id="122" name="Rectangle 8"/>
          <p:cNvSpPr>
            <a:spLocks noChangeArrowheads="1"/>
          </p:cNvSpPr>
          <p:nvPr/>
        </p:nvSpPr>
        <p:spPr bwMode="auto">
          <a:xfrm>
            <a:off x="301625" y="770778"/>
            <a:ext cx="10302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Social </a:t>
            </a:r>
          </a:p>
        </p:txBody>
      </p:sp>
      <p:sp>
        <p:nvSpPr>
          <p:cNvPr id="123" name="Rectangle 9"/>
          <p:cNvSpPr>
            <a:spLocks noChangeArrowheads="1"/>
          </p:cNvSpPr>
          <p:nvPr/>
        </p:nvSpPr>
        <p:spPr bwMode="auto">
          <a:xfrm>
            <a:off x="301625" y="1225270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buFont typeface="Monotype Sorts" pitchFamily="2" charset="2"/>
              <a:buNone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Technology</a:t>
            </a:r>
          </a:p>
        </p:txBody>
      </p:sp>
      <p:sp>
        <p:nvSpPr>
          <p:cNvPr id="124" name="Rectangle 10"/>
          <p:cNvSpPr>
            <a:spLocks noChangeArrowheads="1"/>
          </p:cNvSpPr>
          <p:nvPr/>
        </p:nvSpPr>
        <p:spPr bwMode="auto">
          <a:xfrm>
            <a:off x="301625" y="2088870"/>
            <a:ext cx="1187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buFont typeface="Monotype Sorts" pitchFamily="2" charset="2"/>
              <a:buNone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Politics</a:t>
            </a:r>
          </a:p>
        </p:txBody>
      </p:sp>
      <p:sp>
        <p:nvSpPr>
          <p:cNvPr id="125" name="Rectangle 11"/>
          <p:cNvSpPr>
            <a:spLocks noChangeArrowheads="1"/>
          </p:cNvSpPr>
          <p:nvPr/>
        </p:nvSpPr>
        <p:spPr bwMode="auto">
          <a:xfrm>
            <a:off x="365125" y="331788"/>
            <a:ext cx="189071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buFont typeface="Monotype Sorts" pitchFamily="2" charset="2"/>
              <a:buNone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International</a:t>
            </a:r>
          </a:p>
        </p:txBody>
      </p:sp>
      <p:sp>
        <p:nvSpPr>
          <p:cNvPr id="126" name="Rectangle 12"/>
          <p:cNvSpPr>
            <a:spLocks noChangeArrowheads="1"/>
          </p:cNvSpPr>
          <p:nvPr/>
        </p:nvSpPr>
        <p:spPr bwMode="auto">
          <a:xfrm>
            <a:off x="301625" y="2677553"/>
            <a:ext cx="1439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Customer</a:t>
            </a:r>
          </a:p>
        </p:txBody>
      </p:sp>
      <p:sp>
        <p:nvSpPr>
          <p:cNvPr id="127" name="Rectangle 13"/>
          <p:cNvSpPr>
            <a:spLocks noChangeArrowheads="1"/>
          </p:cNvSpPr>
          <p:nvPr/>
        </p:nvSpPr>
        <p:spPr bwMode="auto">
          <a:xfrm>
            <a:off x="301625" y="3070599"/>
            <a:ext cx="1439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buFont typeface="Monotype Sorts" pitchFamily="2" charset="2"/>
              <a:buNone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Competitor</a:t>
            </a:r>
          </a:p>
        </p:txBody>
      </p:sp>
      <p:sp>
        <p:nvSpPr>
          <p:cNvPr id="128" name="Rectangle 14"/>
          <p:cNvSpPr>
            <a:spLocks noChangeArrowheads="1"/>
          </p:cNvSpPr>
          <p:nvPr/>
        </p:nvSpPr>
        <p:spPr bwMode="auto">
          <a:xfrm>
            <a:off x="301625" y="4402138"/>
            <a:ext cx="1439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buFont typeface="Monotype Sorts" pitchFamily="2" charset="2"/>
              <a:buNone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S</a:t>
            </a:r>
            <a:r>
              <a:rPr lang="en-US" sz="2000" b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upplier</a:t>
            </a:r>
          </a:p>
        </p:txBody>
      </p:sp>
      <p:sp>
        <p:nvSpPr>
          <p:cNvPr id="129" name="Rectangle 15"/>
          <p:cNvSpPr>
            <a:spLocks noChangeArrowheads="1"/>
          </p:cNvSpPr>
          <p:nvPr/>
        </p:nvSpPr>
        <p:spPr bwMode="auto">
          <a:xfrm>
            <a:off x="301625" y="3977715"/>
            <a:ext cx="1944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Stake-holder</a:t>
            </a:r>
          </a:p>
        </p:txBody>
      </p:sp>
      <p:sp>
        <p:nvSpPr>
          <p:cNvPr id="130" name="Rectangle 16"/>
          <p:cNvSpPr>
            <a:spLocks noChangeArrowheads="1"/>
          </p:cNvSpPr>
          <p:nvPr/>
        </p:nvSpPr>
        <p:spPr bwMode="auto">
          <a:xfrm>
            <a:off x="301625" y="3526118"/>
            <a:ext cx="1439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C8C3"/>
              </a:buClr>
              <a:buSzPct val="50000"/>
              <a:defRPr/>
            </a:pPr>
            <a:r>
              <a:rPr lang="en-US" sz="2000" b="1" i="1" dirty="0">
                <a:ln>
                  <a:solidFill>
                    <a:srgbClr val="FF99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UPC" pitchFamily="18" charset="-34"/>
              </a:rPr>
              <a:t>Alliance</a:t>
            </a:r>
          </a:p>
        </p:txBody>
      </p:sp>
      <p:sp>
        <p:nvSpPr>
          <p:cNvPr id="131" name="Oval 17"/>
          <p:cNvSpPr>
            <a:spLocks noChangeArrowheads="1"/>
          </p:cNvSpPr>
          <p:nvPr/>
        </p:nvSpPr>
        <p:spPr bwMode="auto">
          <a:xfrm>
            <a:off x="3502025" y="1314450"/>
            <a:ext cx="4538663" cy="4538663"/>
          </a:xfrm>
          <a:prstGeom prst="ellipse">
            <a:avLst/>
          </a:prstGeom>
          <a:solidFill>
            <a:srgbClr val="D4D2D0">
              <a:alpha val="43137"/>
            </a:srgbClr>
          </a:solidFill>
          <a:ln w="31750">
            <a:solidFill>
              <a:srgbClr val="D4D2D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 smtClean="0">
              <a:solidFill>
                <a:prstClr val="white"/>
              </a:solidFill>
            </a:endParaRPr>
          </a:p>
        </p:txBody>
      </p:sp>
      <p:grpSp>
        <p:nvGrpSpPr>
          <p:cNvPr id="132" name="Group 18"/>
          <p:cNvGrpSpPr>
            <a:grpSpLocks/>
          </p:cNvGrpSpPr>
          <p:nvPr/>
        </p:nvGrpSpPr>
        <p:grpSpPr bwMode="auto">
          <a:xfrm>
            <a:off x="3502025" y="1314543"/>
            <a:ext cx="4538663" cy="4538662"/>
            <a:chOff x="2214" y="693"/>
            <a:chExt cx="2859" cy="2859"/>
          </a:xfrm>
          <a:solidFill>
            <a:srgbClr val="CCAF0A">
              <a:lumMod val="75000"/>
            </a:srgbClr>
          </a:solidFill>
          <a:effectLst>
            <a:glow rad="139700">
              <a:srgbClr val="CCAF0A">
                <a:satMod val="175000"/>
                <a:alpha val="40000"/>
              </a:srgbClr>
            </a:glow>
          </a:effectLst>
        </p:grpSpPr>
        <p:sp>
          <p:nvSpPr>
            <p:cNvPr id="133" name="Oval 19"/>
            <p:cNvSpPr>
              <a:spLocks noChangeArrowheads="1"/>
            </p:cNvSpPr>
            <p:nvPr/>
          </p:nvSpPr>
          <p:spPr bwMode="auto">
            <a:xfrm>
              <a:off x="2214" y="693"/>
              <a:ext cx="2859" cy="2859"/>
            </a:xfrm>
            <a:prstGeom prst="ellipse">
              <a:avLst/>
            </a:prstGeom>
            <a:grpFill/>
            <a:ln>
              <a:noFill/>
              <a:headEnd/>
              <a:tailEnd/>
            </a:ln>
            <a:effectLst>
              <a:glow rad="76200">
                <a:srgbClr val="9E9273">
                  <a:tint val="30000"/>
                  <a:shade val="95000"/>
                  <a:satMod val="300000"/>
                  <a:alpha val="50000"/>
                </a:srgbClr>
              </a:glow>
            </a:effectLst>
            <a:scene3d>
              <a:camera prst="orthographicFront" fov="0">
                <a:rot lat="0" lon="0" rev="0"/>
              </a:camera>
              <a:lightRig rig="harsh" dir="t">
                <a:rot lat="6000000" lon="6000000" rev="0"/>
              </a:lightRig>
            </a:scene3d>
            <a:sp3d contourW="10000" prstMaterial="metal">
              <a:bevelT w="20000" h="9000" prst="softRound"/>
              <a:contourClr>
                <a:srgbClr val="9E9273">
                  <a:shade val="30000"/>
                  <a:satMod val="200000"/>
                </a:srgbClr>
              </a:contourClr>
            </a:sp3d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prstClr val="white"/>
                </a:solidFill>
                <a:latin typeface="Arial"/>
                <a:cs typeface="LilyUPC" panose="020B0604020202020204" pitchFamily="34" charset="-34"/>
              </a:endParaRPr>
            </a:p>
          </p:txBody>
        </p:sp>
        <p:sp>
          <p:nvSpPr>
            <p:cNvPr id="134" name="Line 20"/>
            <p:cNvSpPr>
              <a:spLocks noChangeShapeType="1"/>
            </p:cNvSpPr>
            <p:nvPr/>
          </p:nvSpPr>
          <p:spPr bwMode="auto">
            <a:xfrm rot="5400000" flipH="1" flipV="1">
              <a:off x="2496" y="1008"/>
              <a:ext cx="256" cy="256"/>
            </a:xfrm>
            <a:prstGeom prst="line">
              <a:avLst/>
            </a:prstGeom>
            <a:grpFill/>
            <a:ln w="101600">
              <a:solidFill>
                <a:sysClr val="window" lastClr="FFFFFF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kern="0">
                <a:solidFill>
                  <a:prstClr val="white"/>
                </a:solidFill>
              </a:endParaRPr>
            </a:p>
          </p:txBody>
        </p:sp>
      </p:grpSp>
      <p:sp>
        <p:nvSpPr>
          <p:cNvPr id="135" name="Line 21"/>
          <p:cNvSpPr>
            <a:spLocks noChangeShapeType="1"/>
          </p:cNvSpPr>
          <p:nvPr/>
        </p:nvSpPr>
        <p:spPr bwMode="auto">
          <a:xfrm flipH="1" flipV="1">
            <a:off x="4216400" y="1801905"/>
            <a:ext cx="406400" cy="4064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>
              <a:solidFill>
                <a:prstClr val="white"/>
              </a:solidFill>
            </a:endParaRPr>
          </a:p>
        </p:txBody>
      </p:sp>
      <p:sp>
        <p:nvSpPr>
          <p:cNvPr id="136" name="Oval 27"/>
          <p:cNvSpPr>
            <a:spLocks noChangeArrowheads="1"/>
          </p:cNvSpPr>
          <p:nvPr/>
        </p:nvSpPr>
        <p:spPr bwMode="auto">
          <a:xfrm>
            <a:off x="4510088" y="2297205"/>
            <a:ext cx="2547937" cy="2547938"/>
          </a:xfrm>
          <a:prstGeom prst="ellipse">
            <a:avLst/>
          </a:prstGeom>
          <a:solidFill>
            <a:srgbClr val="CCAF0A"/>
          </a:solidFill>
          <a:ln>
            <a:noFill/>
            <a:headEnd/>
            <a:tailEnd/>
          </a:ln>
          <a:effectLst>
            <a:glow rad="63500">
              <a:srgbClr val="CCAF0A">
                <a:satMod val="175000"/>
                <a:alpha val="40000"/>
              </a:srgbClr>
            </a:glow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CCAF0A">
                <a:shade val="30000"/>
                <a:satMod val="200000"/>
              </a:srgbClr>
            </a:contourClr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>
              <a:solidFill>
                <a:prstClr val="white"/>
              </a:solidFill>
              <a:latin typeface="Arial"/>
              <a:cs typeface="LilyUPC" panose="020B0604020202020204" pitchFamily="34" charset="-34"/>
            </a:endParaRPr>
          </a:p>
        </p:txBody>
      </p:sp>
      <p:grpSp>
        <p:nvGrpSpPr>
          <p:cNvPr id="137" name="Group 28"/>
          <p:cNvGrpSpPr>
            <a:grpSpLocks/>
          </p:cNvGrpSpPr>
          <p:nvPr/>
        </p:nvGrpSpPr>
        <p:grpSpPr bwMode="auto">
          <a:xfrm>
            <a:off x="4894263" y="1749425"/>
            <a:ext cx="1655762" cy="1323975"/>
            <a:chOff x="1317" y="1493"/>
            <a:chExt cx="3312" cy="2489"/>
          </a:xfrm>
        </p:grpSpPr>
        <p:pic>
          <p:nvPicPr>
            <p:cNvPr id="138" name="Picture 29" descr="Building in city Brow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1" y="2126"/>
              <a:ext cx="1839" cy="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139" name="Picture 30" descr="Magnifying Glass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5117F"/>
                </a:clrFrom>
                <a:clrTo>
                  <a:srgbClr val="05117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17" y="1493"/>
              <a:ext cx="2379" cy="1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0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1382" y="3190"/>
              <a:ext cx="3247" cy="7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th-TH" sz="1800" b="1" kern="10">
                  <a:ln w="9525">
                    <a:solidFill>
                      <a:srgbClr val="000000"/>
                    </a:solidFill>
                    <a:round/>
                    <a:headEnd/>
                    <a:tailEnd type="none" w="lg" len="lg"/>
                  </a:ln>
                  <a:gradFill rotWithShape="1">
                    <a:gsLst>
                      <a:gs pos="0">
                        <a:srgbClr val="FC9FCB"/>
                      </a:gs>
                      <a:gs pos="13000">
                        <a:srgbClr val="F8B049"/>
                      </a:gs>
                      <a:gs pos="21001">
                        <a:srgbClr val="F8B049"/>
                      </a:gs>
                      <a:gs pos="63000">
                        <a:srgbClr val="FEE7F2"/>
                      </a:gs>
                      <a:gs pos="67000">
                        <a:srgbClr val="F952A0"/>
                      </a:gs>
                      <a:gs pos="69000">
                        <a:srgbClr val="C50849"/>
                      </a:gs>
                      <a:gs pos="82001">
                        <a:srgbClr val="B43E85"/>
                      </a:gs>
                      <a:gs pos="100000">
                        <a:srgbClr val="F8B049"/>
                      </a:gs>
                    </a:gsLst>
                    <a:lin ang="5400000" scaled="1"/>
                  </a:gradFill>
                  <a:latin typeface="Angsana New"/>
                  <a:cs typeface="Angsana New"/>
                </a:rPr>
                <a:t>มององค์กร</a:t>
              </a:r>
            </a:p>
          </p:txBody>
        </p:sp>
      </p:grpSp>
      <p:sp>
        <p:nvSpPr>
          <p:cNvPr id="141" name="Line 32"/>
          <p:cNvSpPr>
            <a:spLocks noChangeShapeType="1"/>
          </p:cNvSpPr>
          <p:nvPr/>
        </p:nvSpPr>
        <p:spPr bwMode="auto">
          <a:xfrm flipH="1" flipV="1">
            <a:off x="7137400" y="1751105"/>
            <a:ext cx="406400" cy="4064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 type="stealth" w="med" len="med"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kern="0">
              <a:solidFill>
                <a:prstClr val="white"/>
              </a:solidFill>
            </a:endParaRPr>
          </a:p>
        </p:txBody>
      </p:sp>
      <p:sp>
        <p:nvSpPr>
          <p:cNvPr id="142" name="WordArt 33"/>
          <p:cNvSpPr>
            <a:spLocks noChangeArrowheads="1" noChangeShapeType="1" noTextEdit="1"/>
          </p:cNvSpPr>
          <p:nvPr/>
        </p:nvSpPr>
        <p:spPr bwMode="auto">
          <a:xfrm>
            <a:off x="3222625" y="2132105"/>
            <a:ext cx="4997450" cy="423227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1525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1800" b="1" kern="10" spc="50" dirty="0">
                <a:ln w="11430"/>
                <a:gradFill>
                  <a:gsLst>
                    <a:gs pos="25000">
                      <a:srgbClr val="CCAF0A">
                        <a:satMod val="155000"/>
                      </a:srgbClr>
                    </a:gs>
                    <a:gs pos="100000">
                      <a:srgbClr val="CCAF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Database &amp; Business Intelligence</a:t>
            </a:r>
            <a:endParaRPr lang="th-TH" sz="1800" b="1" kern="10" spc="50" dirty="0">
              <a:ln w="11430"/>
              <a:gradFill>
                <a:gsLst>
                  <a:gs pos="25000">
                    <a:srgbClr val="CCAF0A">
                      <a:satMod val="155000"/>
                    </a:srgbClr>
                  </a:gs>
                  <a:gs pos="100000">
                    <a:srgbClr val="CCAF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3" name="WordArt 34"/>
          <p:cNvSpPr>
            <a:spLocks noChangeArrowheads="1" noChangeShapeType="1" noTextEdit="1"/>
          </p:cNvSpPr>
          <p:nvPr/>
        </p:nvSpPr>
        <p:spPr bwMode="auto">
          <a:xfrm rot="748373">
            <a:off x="3275381" y="832172"/>
            <a:ext cx="5144536" cy="4520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49710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b="1" kern="10" spc="50" dirty="0">
                <a:ln w="11430"/>
                <a:gradFill>
                  <a:gsLst>
                    <a:gs pos="25000">
                      <a:srgbClr val="CCAF0A">
                        <a:satMod val="155000"/>
                      </a:srgbClr>
                    </a:gs>
                    <a:gs pos="100000">
                      <a:srgbClr val="CCAF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Strategic Thinking &amp; Strategic Management</a:t>
            </a:r>
            <a:endParaRPr lang="th-TH" b="1" kern="10" spc="50" dirty="0">
              <a:ln w="11430"/>
              <a:gradFill>
                <a:gsLst>
                  <a:gs pos="25000">
                    <a:srgbClr val="CCAF0A">
                      <a:satMod val="155000"/>
                    </a:srgbClr>
                  </a:gs>
                  <a:gs pos="100000">
                    <a:srgbClr val="CCAF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4" name="AutoShape 39"/>
          <p:cNvSpPr>
            <a:spLocks noChangeArrowheads="1"/>
          </p:cNvSpPr>
          <p:nvPr/>
        </p:nvSpPr>
        <p:spPr bwMode="auto">
          <a:xfrm>
            <a:off x="2130114" y="4319680"/>
            <a:ext cx="1762234" cy="342900"/>
          </a:xfrm>
          <a:prstGeom prst="rightArrow">
            <a:avLst>
              <a:gd name="adj1" fmla="val 50000"/>
              <a:gd name="adj2" fmla="val 82407"/>
            </a:avLst>
          </a:prstGeom>
          <a:solidFill>
            <a:srgbClr val="CCAF0A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100" kern="0">
              <a:solidFill>
                <a:prstClr val="black"/>
              </a:solidFill>
            </a:endParaRPr>
          </a:p>
        </p:txBody>
      </p:sp>
      <p:grpSp>
        <p:nvGrpSpPr>
          <p:cNvPr id="145" name="Group 46"/>
          <p:cNvGrpSpPr>
            <a:grpSpLocks/>
          </p:cNvGrpSpPr>
          <p:nvPr/>
        </p:nvGrpSpPr>
        <p:grpSpPr bwMode="auto">
          <a:xfrm>
            <a:off x="6962775" y="1981200"/>
            <a:ext cx="1728788" cy="1892300"/>
            <a:chOff x="4553" y="3128"/>
            <a:chExt cx="1089" cy="1192"/>
          </a:xfrm>
        </p:grpSpPr>
        <p:pic>
          <p:nvPicPr>
            <p:cNvPr id="146" name="Picture 47" descr="thaimap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46" y="3128"/>
              <a:ext cx="775" cy="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  <p:grpSp>
          <p:nvGrpSpPr>
            <p:cNvPr id="147" name="Group 48"/>
            <p:cNvGrpSpPr>
              <a:grpSpLocks/>
            </p:cNvGrpSpPr>
            <p:nvPr/>
          </p:nvGrpSpPr>
          <p:grpSpPr bwMode="auto">
            <a:xfrm>
              <a:off x="4553" y="3296"/>
              <a:ext cx="1089" cy="751"/>
              <a:chOff x="1292" y="391"/>
              <a:chExt cx="3312" cy="2561"/>
            </a:xfrm>
          </p:grpSpPr>
          <p:pic>
            <p:nvPicPr>
              <p:cNvPr id="148" name="Picture 49" descr="Magnifying Glass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05117F"/>
                  </a:clrFrom>
                  <a:clrTo>
                    <a:srgbClr val="05117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92" y="391"/>
                <a:ext cx="2379" cy="1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"/>
              </a:effectLst>
            </p:spPr>
          </p:pic>
          <p:sp>
            <p:nvSpPr>
              <p:cNvPr id="149" name="WordArt 5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357" y="2160"/>
                <a:ext cx="3247" cy="79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>
                  <a:defRPr/>
                </a:pPr>
                <a:r>
                  <a:rPr lang="th-TH" b="1" kern="10" dirty="0">
                    <a:ln w="9525">
                      <a:noFill/>
                      <a:round/>
                      <a:headEnd/>
                      <a:tailEnd type="none" w="lg" len="lg"/>
                    </a:ln>
                    <a:gradFill rotWithShape="1"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1"/>
                    </a:gra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ilyUPC" panose="020B0604020202020204" pitchFamily="34" charset="-34"/>
                    <a:ea typeface="+mn-cs"/>
                  </a:rPr>
                  <a:t>มองประเทศ</a:t>
                </a:r>
              </a:p>
            </p:txBody>
          </p:sp>
        </p:grpSp>
      </p:grpSp>
      <p:grpSp>
        <p:nvGrpSpPr>
          <p:cNvPr id="150" name="Group 52"/>
          <p:cNvGrpSpPr>
            <a:grpSpLocks/>
          </p:cNvGrpSpPr>
          <p:nvPr/>
        </p:nvGrpSpPr>
        <p:grpSpPr bwMode="auto">
          <a:xfrm>
            <a:off x="5130800" y="4279900"/>
            <a:ext cx="1328738" cy="815975"/>
            <a:chOff x="506" y="3653"/>
            <a:chExt cx="837" cy="514"/>
          </a:xfrm>
        </p:grpSpPr>
        <p:pic>
          <p:nvPicPr>
            <p:cNvPr id="151" name="Picture 53" descr="รูปคน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8" y="3653"/>
              <a:ext cx="408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506" y="3765"/>
              <a:ext cx="837" cy="402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0"/>
                </a:avLst>
              </a:prstTxWarp>
            </a:bodyPr>
            <a:lstStyle/>
            <a:p>
              <a:r>
                <a:rPr lang="th-TH" b="1" kern="10">
                  <a:ln w="9525">
                    <a:solidFill>
                      <a:srgbClr val="000000"/>
                    </a:solidFill>
                    <a:round/>
                    <a:headEnd/>
                    <a:tailEnd type="none" w="lg" len="lg"/>
                  </a:ln>
                  <a:gradFill rotWithShape="1">
                    <a:gsLst>
                      <a:gs pos="0">
                        <a:srgbClr val="FC9FCB"/>
                      </a:gs>
                      <a:gs pos="13000">
                        <a:srgbClr val="F8B049"/>
                      </a:gs>
                      <a:gs pos="21001">
                        <a:srgbClr val="F8B049"/>
                      </a:gs>
                      <a:gs pos="63000">
                        <a:srgbClr val="FEE7F2"/>
                      </a:gs>
                      <a:gs pos="67000">
                        <a:srgbClr val="F952A0"/>
                      </a:gs>
                      <a:gs pos="69000">
                        <a:srgbClr val="C50849"/>
                      </a:gs>
                      <a:gs pos="82001">
                        <a:srgbClr val="B43E85"/>
                      </a:gs>
                      <a:gs pos="100000">
                        <a:srgbClr val="F8B049"/>
                      </a:gs>
                    </a:gsLst>
                    <a:lin ang="5400000" scaled="1"/>
                  </a:gradFill>
                  <a:latin typeface="Angsana New"/>
                  <a:cs typeface="Angsana New"/>
                </a:rPr>
                <a:t>มองตนเอง</a:t>
              </a:r>
            </a:p>
          </p:txBody>
        </p:sp>
      </p:grpSp>
      <p:pic>
        <p:nvPicPr>
          <p:cNvPr id="153" name="Picture 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94188" y="1593850"/>
            <a:ext cx="2865437" cy="1966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4" name="Picture 5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5475" y="3689350"/>
            <a:ext cx="2546350" cy="19462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5" name="Picture 53"/>
          <p:cNvPicPr>
            <a:picLocks noChangeAspect="1" noChangeArrowheads="1"/>
          </p:cNvPicPr>
          <p:nvPr/>
        </p:nvPicPr>
        <p:blipFill>
          <a:blip r:embed="rId10" cstate="print"/>
          <a:srcRect l="11028" t="10968" r="12711"/>
          <a:stretch>
            <a:fillRect/>
          </a:stretch>
        </p:blipFill>
        <p:spPr bwMode="auto">
          <a:xfrm>
            <a:off x="6834188" y="3673475"/>
            <a:ext cx="1838325" cy="139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6" name="Picture 5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2233613"/>
            <a:ext cx="1866900" cy="150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7" name="WordArt 55"/>
          <p:cNvSpPr>
            <a:spLocks noChangeArrowheads="1" noChangeShapeType="1" noTextEdit="1"/>
          </p:cNvSpPr>
          <p:nvPr/>
        </p:nvSpPr>
        <p:spPr bwMode="auto">
          <a:xfrm>
            <a:off x="2011363" y="3706905"/>
            <a:ext cx="20113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SWOT</a:t>
            </a:r>
          </a:p>
          <a:p>
            <a:pPr algn="ctr">
              <a:defRPr/>
            </a:pPr>
            <a:r>
              <a:rPr lang="en-US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Analysis</a:t>
            </a:r>
            <a:endParaRPr lang="th-TH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07907" y="5026983"/>
            <a:ext cx="1452642" cy="18235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2700"/>
              </a:lnSpc>
              <a:defRPr/>
            </a:pPr>
            <a:r>
              <a:rPr lang="th-TH" sz="3200" b="1" kern="1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Gungsuh"/>
                <a:ea typeface="Gungsuh"/>
              </a:rPr>
              <a:t>ให้รอบรู้</a:t>
            </a:r>
          </a:p>
          <a:p>
            <a:pPr>
              <a:lnSpc>
                <a:spcPts val="2700"/>
              </a:lnSpc>
              <a:defRPr/>
            </a:pPr>
            <a:r>
              <a:rPr lang="th-TH" sz="3200" b="1" kern="1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Gungsuh"/>
                <a:ea typeface="Gungsuh"/>
              </a:rPr>
              <a:t>ให้รอบตัว</a:t>
            </a:r>
          </a:p>
          <a:p>
            <a:pPr>
              <a:lnSpc>
                <a:spcPts val="2700"/>
              </a:lnSpc>
              <a:defRPr/>
            </a:pPr>
            <a:r>
              <a:rPr lang="th-TH" sz="3200" b="1" kern="1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Gungsuh"/>
                <a:ea typeface="Gungsuh"/>
              </a:rPr>
              <a:t>ให้รอบทิศ</a:t>
            </a:r>
          </a:p>
          <a:p>
            <a:pPr>
              <a:lnSpc>
                <a:spcPts val="2700"/>
              </a:lnSpc>
              <a:defRPr/>
            </a:pPr>
            <a:r>
              <a:rPr lang="th-TH" sz="3200" b="1" kern="1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Gungsuh"/>
                <a:ea typeface="Gungsuh"/>
              </a:rPr>
              <a:t>ให้รอบคอบ</a:t>
            </a:r>
          </a:p>
          <a:p>
            <a:pPr>
              <a:lnSpc>
                <a:spcPts val="2700"/>
              </a:lnSpc>
              <a:defRPr/>
            </a:pPr>
            <a:r>
              <a:rPr lang="th-TH" sz="3200" b="1" kern="1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Gungsuh"/>
                <a:ea typeface="Gungsuh"/>
              </a:rPr>
              <a:t>ให้รอบด้าน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422592" y="5026983"/>
            <a:ext cx="694421" cy="18235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รู้</a:t>
            </a:r>
          </a:p>
          <a:p>
            <a:pPr algn="r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มอง</a:t>
            </a:r>
          </a:p>
          <a:p>
            <a:pPr algn="r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ฟัง</a:t>
            </a:r>
          </a:p>
          <a:p>
            <a:pPr algn="r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คิด</a:t>
            </a:r>
          </a:p>
          <a:p>
            <a:pPr algn="r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kern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ตอบ</a:t>
            </a:r>
          </a:p>
        </p:txBody>
      </p:sp>
      <p:sp>
        <p:nvSpPr>
          <p:cNvPr id="160" name="WordArt 55"/>
          <p:cNvSpPr>
            <a:spLocks noChangeArrowheads="1" noChangeShapeType="1" noTextEdit="1"/>
          </p:cNvSpPr>
          <p:nvPr/>
        </p:nvSpPr>
        <p:spPr bwMode="auto">
          <a:xfrm>
            <a:off x="4805961" y="3306743"/>
            <a:ext cx="1979333" cy="6913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"/>
                <a:ea typeface="Gungsuh"/>
              </a:rPr>
              <a:t>Good Governance</a:t>
            </a:r>
          </a:p>
          <a:p>
            <a:pPr algn="ctr"/>
            <a:r>
              <a:rPr lang="en-US" kern="1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"/>
                <a:ea typeface="Gungsuh"/>
              </a:rPr>
              <a:t>&amp; </a:t>
            </a:r>
            <a:r>
              <a:rPr lang="en-US" kern="1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ngsuh"/>
                <a:ea typeface="Gungsuh"/>
              </a:rPr>
              <a:t>Change Management</a:t>
            </a:r>
            <a:endParaRPr lang="th-TH" kern="1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ngsuh"/>
              <a:ea typeface="Gungsuh"/>
            </a:endParaRPr>
          </a:p>
        </p:txBody>
      </p:sp>
    </p:spTree>
    <p:extLst>
      <p:ext uri="{BB962C8B-B14F-4D97-AF65-F5344CB8AC3E}">
        <p14:creationId xmlns:p14="http://schemas.microsoft.com/office/powerpoint/2010/main" val="32173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08229 0.1078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44222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92379" y="1101925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 smtClean="0">
                <a:solidFill>
                  <a:prstClr val="black"/>
                </a:solidFill>
              </a:rPr>
              <a:t>KMUTNB</a:t>
            </a:r>
            <a:endParaRPr lang="th-TH" sz="1600" b="1" kern="0" dirty="0" smtClean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82417" y="1598866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 smtClean="0">
                <a:solidFill>
                  <a:prstClr val="black"/>
                </a:solidFill>
              </a:rPr>
              <a:t>KMITL</a:t>
            </a:r>
            <a:endParaRPr lang="th-TH" sz="1600" b="1" kern="0" dirty="0" smtClean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04396" y="2166623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KMUTT - </a:t>
            </a:r>
            <a:r>
              <a:rPr lang="en-US" sz="16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Bangmod</a:t>
            </a:r>
            <a:endParaRPr lang="th-TH" sz="16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85229" y="2905447"/>
            <a:ext cx="2451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KMUTT - </a:t>
            </a:r>
            <a:r>
              <a:rPr lang="en-US" sz="16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Bangkhuntien</a:t>
            </a:r>
            <a:endParaRPr lang="th-TH" sz="16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7915" y="2335900"/>
            <a:ext cx="2156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KMUTT - </a:t>
            </a:r>
            <a:r>
              <a:rPr lang="en-US" sz="16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Ratchaburi</a:t>
            </a:r>
            <a:endParaRPr lang="th-TH" sz="16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78925" y="2709556"/>
            <a:ext cx="5251581" cy="102655"/>
            <a:chOff x="878925" y="2709556"/>
            <a:chExt cx="5251581" cy="102655"/>
          </a:xfrm>
        </p:grpSpPr>
        <p:cxnSp>
          <p:nvCxnSpPr>
            <p:cNvPr id="40" name="Straight Connector 39"/>
            <p:cNvCxnSpPr/>
            <p:nvPr/>
          </p:nvCxnSpPr>
          <p:spPr>
            <a:xfrm flipH="1" flipV="1">
              <a:off x="949569" y="2743200"/>
              <a:ext cx="5180937" cy="69011"/>
            </a:xfrm>
            <a:prstGeom prst="line">
              <a:avLst/>
            </a:prstGeom>
            <a:noFill/>
            <a:ln w="25400" cap="flat" cmpd="sng" algn="ctr">
              <a:solidFill>
                <a:srgbClr val="FA0000"/>
              </a:solidFill>
              <a:prstDash val="solid"/>
            </a:ln>
            <a:effectLst/>
          </p:spPr>
        </p:cxnSp>
        <p:sp>
          <p:nvSpPr>
            <p:cNvPr id="41" name="Flowchart: Connector 40"/>
            <p:cNvSpPr/>
            <p:nvPr/>
          </p:nvSpPr>
          <p:spPr>
            <a:xfrm>
              <a:off x="878925" y="2709556"/>
              <a:ext cx="69011" cy="69011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 sz="1800" kern="0" smtClean="0">
                <a:solidFill>
                  <a:prstClr val="white"/>
                </a:solidFill>
                <a:latin typeface="Arial"/>
                <a:cs typeface="LilyUPC" panose="020B0604020202020204" pitchFamily="34" charset="-3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3438" y="2421147"/>
            <a:ext cx="290109" cy="417928"/>
            <a:chOff x="6093438" y="2421147"/>
            <a:chExt cx="290109" cy="417928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6130506" y="2421147"/>
              <a:ext cx="253041" cy="391064"/>
            </a:xfrm>
            <a:prstGeom prst="line">
              <a:avLst/>
            </a:prstGeom>
            <a:noFill/>
            <a:ln w="25400" cap="flat" cmpd="sng" algn="ctr">
              <a:solidFill>
                <a:srgbClr val="FA0000"/>
              </a:solidFill>
              <a:prstDash val="solid"/>
            </a:ln>
            <a:effectLst/>
          </p:spPr>
        </p:cxnSp>
        <p:sp>
          <p:nvSpPr>
            <p:cNvPr id="44" name="Flowchart: Connector 43"/>
            <p:cNvSpPr/>
            <p:nvPr/>
          </p:nvSpPr>
          <p:spPr>
            <a:xfrm>
              <a:off x="6093438" y="2770064"/>
              <a:ext cx="69011" cy="69011"/>
            </a:xfrm>
            <a:prstGeom prst="flowChartConnector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 sz="1800" kern="0" smtClean="0">
                <a:solidFill>
                  <a:prstClr val="white"/>
                </a:solidFill>
                <a:latin typeface="Arial"/>
                <a:cs typeface="LilyUPC" panose="020B0604020202020204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" y="4621089"/>
            <a:ext cx="9144000" cy="2222705"/>
            <a:chOff x="1" y="4621089"/>
            <a:chExt cx="9144000" cy="22227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5" b="59223"/>
            <a:stretch/>
          </p:blipFill>
          <p:spPr>
            <a:xfrm>
              <a:off x="1" y="4969050"/>
              <a:ext cx="9144000" cy="187474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57067" y="4621089"/>
              <a:ext cx="20297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 smtClean="0">
                  <a:solidFill>
                    <a:prstClr val="black"/>
                  </a:solidFill>
                </a:rPr>
                <a:t>KMUTT - </a:t>
              </a:r>
              <a:r>
                <a:rPr lang="en-US" sz="1600" b="1" kern="0" dirty="0" err="1" smtClean="0">
                  <a:solidFill>
                    <a:prstClr val="black"/>
                  </a:solidFill>
                </a:rPr>
                <a:t>Bangmod</a:t>
              </a:r>
              <a:endParaRPr lang="th-TH" sz="1600" b="1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273122" y="4621089"/>
              <a:ext cx="24513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 smtClean="0">
                  <a:solidFill>
                    <a:prstClr val="black"/>
                  </a:solidFill>
                </a:rPr>
                <a:t>KMUTT - </a:t>
              </a:r>
              <a:r>
                <a:rPr lang="en-US" sz="1600" b="1" kern="0" dirty="0" err="1" smtClean="0">
                  <a:solidFill>
                    <a:prstClr val="black"/>
                  </a:solidFill>
                </a:rPr>
                <a:t>Bangkhuntien</a:t>
              </a:r>
              <a:endParaRPr lang="th-TH" sz="1600" b="1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75524" y="4621089"/>
              <a:ext cx="21563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 smtClean="0">
                  <a:solidFill>
                    <a:prstClr val="black"/>
                  </a:solidFill>
                </a:rPr>
                <a:t>KMUTT - </a:t>
              </a:r>
              <a:r>
                <a:rPr lang="en-US" sz="1600" b="1" kern="0" dirty="0" err="1" smtClean="0">
                  <a:solidFill>
                    <a:prstClr val="black"/>
                  </a:solidFill>
                </a:rPr>
                <a:t>Ratchaburi</a:t>
              </a:r>
              <a:endParaRPr lang="th-TH" sz="1600" b="1" kern="0" dirty="0" smtClean="0">
                <a:solidFill>
                  <a:prstClr val="black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380921" y="4621089"/>
              <a:ext cx="13692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 smtClean="0">
                  <a:solidFill>
                    <a:prstClr val="black"/>
                  </a:solidFill>
                </a:rPr>
                <a:t>KMUTT - KX</a:t>
              </a:r>
              <a:endParaRPr lang="th-TH" sz="1600" b="1" kern="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53704" y="3511530"/>
            <a:ext cx="1739579" cy="523220"/>
            <a:chOff x="6551719" y="3536738"/>
            <a:chExt cx="1739579" cy="523220"/>
          </a:xfrm>
        </p:grpSpPr>
        <p:sp>
          <p:nvSpPr>
            <p:cNvPr id="7" name="Flowchart: Terminator 6"/>
            <p:cNvSpPr/>
            <p:nvPr/>
          </p:nvSpPr>
          <p:spPr>
            <a:xfrm>
              <a:off x="6561337" y="3536738"/>
              <a:ext cx="1720343" cy="52322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551719" y="3536738"/>
              <a:ext cx="1739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กรณีศึกษา มจธ.</a:t>
              </a:r>
              <a:endPara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2182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1112838"/>
            <a:ext cx="3910012" cy="37131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626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5213" y="2876550"/>
            <a:ext cx="2822575" cy="3067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62636" name="Picture 12"/>
          <p:cNvPicPr>
            <a:picLocks noChangeAspect="1" noChangeArrowheads="1"/>
          </p:cNvPicPr>
          <p:nvPr/>
        </p:nvPicPr>
        <p:blipFill>
          <a:blip r:embed="rId6" cstate="print"/>
          <a:srcRect r="-47" b="342"/>
          <a:stretch>
            <a:fillRect/>
          </a:stretch>
        </p:blipFill>
        <p:spPr bwMode="auto">
          <a:xfrm>
            <a:off x="404813" y="4783138"/>
            <a:ext cx="3533775" cy="5667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6263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2575" y="815975"/>
            <a:ext cx="2914650" cy="3067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6263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9850" y="2370138"/>
            <a:ext cx="3041650" cy="31035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62650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3750" y="136525"/>
            <a:ext cx="27559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1562651" name="Picture 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988" y="5597525"/>
            <a:ext cx="3389312" cy="12604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810000" y="5041900"/>
            <a:ext cx="1295400" cy="581025"/>
            <a:chOff x="3810000" y="5041764"/>
            <a:chExt cx="1295400" cy="580564"/>
          </a:xfrm>
        </p:grpSpPr>
        <p:pic>
          <p:nvPicPr>
            <p:cNvPr id="29716" name="Picture 7" descr="num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10000" y="5041764"/>
              <a:ext cx="315745" cy="580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7" name="Picture 15" descr="num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064000" y="5072320"/>
              <a:ext cx="397228" cy="5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8" name="Picture 13" descr="num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68801" y="5041764"/>
              <a:ext cx="436696" cy="580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9" name="Picture 6" descr="num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722814" y="5072320"/>
              <a:ext cx="382586" cy="5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045200" y="1400175"/>
            <a:ext cx="1320800" cy="581025"/>
            <a:chOff x="6045200" y="1400635"/>
            <a:chExt cx="1320800" cy="580564"/>
          </a:xfrm>
        </p:grpSpPr>
        <p:pic>
          <p:nvPicPr>
            <p:cNvPr id="29712" name="Picture 7" descr="num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45200" y="1400635"/>
              <a:ext cx="315745" cy="580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15" descr="num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299200" y="1431191"/>
              <a:ext cx="397228" cy="5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4" name="Picture 14" descr="num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42100" y="1409700"/>
              <a:ext cx="388519" cy="571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5" name="Picture 6" descr="num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83414" y="1431191"/>
              <a:ext cx="382586" cy="5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480300" y="2984500"/>
            <a:ext cx="1333500" cy="581025"/>
            <a:chOff x="7480300" y="2984364"/>
            <a:chExt cx="1333500" cy="580564"/>
          </a:xfrm>
        </p:grpSpPr>
        <p:pic>
          <p:nvPicPr>
            <p:cNvPr id="29708" name="Picture 7" descr="num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80300" y="2984364"/>
              <a:ext cx="315745" cy="580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9" name="Picture 15" descr="num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734300" y="3014920"/>
              <a:ext cx="397228" cy="5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15" descr="num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077200" y="3014920"/>
              <a:ext cx="397228" cy="5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6" descr="num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431214" y="3014920"/>
              <a:ext cx="382586" cy="5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390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6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6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6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56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6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56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9105930" y="-87527"/>
            <a:ext cx="18249930" cy="4752699"/>
            <a:chOff x="-9105930" y="-87527"/>
            <a:chExt cx="18249930" cy="47526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87527"/>
              <a:ext cx="9144000" cy="4752698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05930" y="-87526"/>
              <a:ext cx="9144000" cy="475269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799" y="1451669"/>
            <a:ext cx="593911" cy="657109"/>
          </a:xfrm>
          <a:prstGeom prst="rect">
            <a:avLst/>
          </a:prstGeom>
        </p:spPr>
      </p:pic>
      <p:grpSp>
        <p:nvGrpSpPr>
          <p:cNvPr id="93" name="Group 29"/>
          <p:cNvGrpSpPr>
            <a:grpSpLocks/>
          </p:cNvGrpSpPr>
          <p:nvPr/>
        </p:nvGrpSpPr>
        <p:grpSpPr bwMode="auto">
          <a:xfrm>
            <a:off x="-249238" y="308003"/>
            <a:ext cx="9120188" cy="5438775"/>
            <a:chOff x="-256" y="622"/>
            <a:chExt cx="5745" cy="3426"/>
          </a:xfrm>
        </p:grpSpPr>
        <p:pic>
          <p:nvPicPr>
            <p:cNvPr id="94" name="Picture 30" descr="HJ 9 Era Ma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/>
            </a:blip>
            <a:srcRect/>
            <a:stretch>
              <a:fillRect/>
            </a:stretch>
          </p:blipFill>
          <p:spPr bwMode="auto">
            <a:xfrm>
              <a:off x="-256" y="622"/>
              <a:ext cx="5745" cy="3426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>
              <a:softEdge rad="317500"/>
            </a:effectLst>
          </p:spPr>
        </p:pic>
        <p:pic>
          <p:nvPicPr>
            <p:cNvPr id="95" name="Picture 31" descr="Fengsui log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lum contrast="40000"/>
            </a:blip>
            <a:srcRect/>
            <a:stretch>
              <a:fillRect/>
            </a:stretch>
          </p:blipFill>
          <p:spPr bwMode="auto">
            <a:xfrm>
              <a:off x="-158" y="753"/>
              <a:ext cx="816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6" name="Freeform 32"/>
          <p:cNvSpPr>
            <a:spLocks/>
          </p:cNvSpPr>
          <p:nvPr/>
        </p:nvSpPr>
        <p:spPr bwMode="auto">
          <a:xfrm>
            <a:off x="5575306" y="984250"/>
            <a:ext cx="2413000" cy="3924300"/>
          </a:xfrm>
          <a:custGeom>
            <a:avLst/>
            <a:gdLst>
              <a:gd name="T0" fmla="*/ 2147483647 w 1520"/>
              <a:gd name="T1" fmla="*/ 0 h 2472"/>
              <a:gd name="T2" fmla="*/ 2147483647 w 1520"/>
              <a:gd name="T3" fmla="*/ 2147483647 h 2472"/>
              <a:gd name="T4" fmla="*/ 2147483647 w 1520"/>
              <a:gd name="T5" fmla="*/ 2147483647 h 2472"/>
              <a:gd name="T6" fmla="*/ 2147483647 w 1520"/>
              <a:gd name="T7" fmla="*/ 2147483647 h 2472"/>
              <a:gd name="T8" fmla="*/ 2147483647 w 1520"/>
              <a:gd name="T9" fmla="*/ 2147483647 h 2472"/>
              <a:gd name="T10" fmla="*/ 2147483647 w 1520"/>
              <a:gd name="T11" fmla="*/ 2147483647 h 2472"/>
              <a:gd name="T12" fmla="*/ 2147483647 w 1520"/>
              <a:gd name="T13" fmla="*/ 2147483647 h 2472"/>
              <a:gd name="T14" fmla="*/ 2147483647 w 1520"/>
              <a:gd name="T15" fmla="*/ 2147483647 h 2472"/>
              <a:gd name="T16" fmla="*/ 2147483647 w 1520"/>
              <a:gd name="T17" fmla="*/ 2147483647 h 2472"/>
              <a:gd name="T18" fmla="*/ 2147483647 w 1520"/>
              <a:gd name="T19" fmla="*/ 2147483647 h 2472"/>
              <a:gd name="T20" fmla="*/ 2147483647 w 1520"/>
              <a:gd name="T21" fmla="*/ 2147483647 h 2472"/>
              <a:gd name="T22" fmla="*/ 2147483647 w 1520"/>
              <a:gd name="T23" fmla="*/ 2147483647 h 2472"/>
              <a:gd name="T24" fmla="*/ 2147483647 w 1520"/>
              <a:gd name="T25" fmla="*/ 2147483647 h 2472"/>
              <a:gd name="T26" fmla="*/ 2147483647 w 1520"/>
              <a:gd name="T27" fmla="*/ 2147483647 h 2472"/>
              <a:gd name="T28" fmla="*/ 2147483647 w 1520"/>
              <a:gd name="T29" fmla="*/ 2147483647 h 2472"/>
              <a:gd name="T30" fmla="*/ 2147483647 w 1520"/>
              <a:gd name="T31" fmla="*/ 2147483647 h 2472"/>
              <a:gd name="T32" fmla="*/ 2147483647 w 1520"/>
              <a:gd name="T33" fmla="*/ 2147483647 h 2472"/>
              <a:gd name="T34" fmla="*/ 2147483647 w 1520"/>
              <a:gd name="T35" fmla="*/ 2147483647 h 2472"/>
              <a:gd name="T36" fmla="*/ 2147483647 w 1520"/>
              <a:gd name="T37" fmla="*/ 2147483647 h 2472"/>
              <a:gd name="T38" fmla="*/ 2147483647 w 1520"/>
              <a:gd name="T39" fmla="*/ 2147483647 h 2472"/>
              <a:gd name="T40" fmla="*/ 2147483647 w 1520"/>
              <a:gd name="T41" fmla="*/ 2147483647 h 2472"/>
              <a:gd name="T42" fmla="*/ 2147483647 w 1520"/>
              <a:gd name="T43" fmla="*/ 0 h 247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20"/>
              <a:gd name="T67" fmla="*/ 0 h 2472"/>
              <a:gd name="T68" fmla="*/ 1520 w 1520"/>
              <a:gd name="T69" fmla="*/ 2472 h 247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20" h="2472">
                <a:moveTo>
                  <a:pt x="343" y="0"/>
                </a:moveTo>
                <a:cubicBezTo>
                  <a:pt x="430" y="10"/>
                  <a:pt x="539" y="63"/>
                  <a:pt x="631" y="108"/>
                </a:cubicBezTo>
                <a:cubicBezTo>
                  <a:pt x="723" y="153"/>
                  <a:pt x="798" y="200"/>
                  <a:pt x="895" y="270"/>
                </a:cubicBezTo>
                <a:cubicBezTo>
                  <a:pt x="992" y="340"/>
                  <a:pt x="1135" y="451"/>
                  <a:pt x="1213" y="528"/>
                </a:cubicBezTo>
                <a:cubicBezTo>
                  <a:pt x="1291" y="605"/>
                  <a:pt x="1322" y="665"/>
                  <a:pt x="1363" y="732"/>
                </a:cubicBezTo>
                <a:cubicBezTo>
                  <a:pt x="1404" y="799"/>
                  <a:pt x="1434" y="856"/>
                  <a:pt x="1459" y="930"/>
                </a:cubicBezTo>
                <a:cubicBezTo>
                  <a:pt x="1484" y="1004"/>
                  <a:pt x="1510" y="1087"/>
                  <a:pt x="1513" y="1176"/>
                </a:cubicBezTo>
                <a:cubicBezTo>
                  <a:pt x="1516" y="1265"/>
                  <a:pt x="1520" y="1346"/>
                  <a:pt x="1477" y="1464"/>
                </a:cubicBezTo>
                <a:cubicBezTo>
                  <a:pt x="1434" y="1582"/>
                  <a:pt x="1370" y="1751"/>
                  <a:pt x="1255" y="1884"/>
                </a:cubicBezTo>
                <a:cubicBezTo>
                  <a:pt x="1140" y="2017"/>
                  <a:pt x="952" y="2164"/>
                  <a:pt x="787" y="2262"/>
                </a:cubicBezTo>
                <a:cubicBezTo>
                  <a:pt x="622" y="2360"/>
                  <a:pt x="393" y="2439"/>
                  <a:pt x="265" y="2472"/>
                </a:cubicBezTo>
                <a:lnTo>
                  <a:pt x="19" y="2460"/>
                </a:lnTo>
                <a:cubicBezTo>
                  <a:pt x="0" y="2448"/>
                  <a:pt x="74" y="2457"/>
                  <a:pt x="151" y="2400"/>
                </a:cubicBezTo>
                <a:cubicBezTo>
                  <a:pt x="228" y="2343"/>
                  <a:pt x="384" y="2225"/>
                  <a:pt x="481" y="2118"/>
                </a:cubicBezTo>
                <a:cubicBezTo>
                  <a:pt x="578" y="2011"/>
                  <a:pt x="673" y="1910"/>
                  <a:pt x="733" y="1758"/>
                </a:cubicBezTo>
                <a:cubicBezTo>
                  <a:pt x="793" y="1606"/>
                  <a:pt x="832" y="1359"/>
                  <a:pt x="841" y="1206"/>
                </a:cubicBezTo>
                <a:cubicBezTo>
                  <a:pt x="850" y="1053"/>
                  <a:pt x="825" y="955"/>
                  <a:pt x="787" y="840"/>
                </a:cubicBezTo>
                <a:cubicBezTo>
                  <a:pt x="749" y="725"/>
                  <a:pt x="676" y="611"/>
                  <a:pt x="613" y="516"/>
                </a:cubicBezTo>
                <a:cubicBezTo>
                  <a:pt x="550" y="421"/>
                  <a:pt x="482" y="341"/>
                  <a:pt x="409" y="270"/>
                </a:cubicBezTo>
                <a:cubicBezTo>
                  <a:pt x="336" y="199"/>
                  <a:pt x="225" y="127"/>
                  <a:pt x="175" y="90"/>
                </a:cubicBezTo>
                <a:cubicBezTo>
                  <a:pt x="125" y="53"/>
                  <a:pt x="81" y="63"/>
                  <a:pt x="109" y="48"/>
                </a:cubicBezTo>
                <a:lnTo>
                  <a:pt x="343" y="0"/>
                </a:lnTo>
                <a:close/>
              </a:path>
            </a:pathLst>
          </a:custGeom>
          <a:solidFill>
            <a:srgbClr val="00B050">
              <a:alpha val="39999"/>
            </a:srgbClr>
          </a:solidFill>
          <a:ln w="12700" cap="rnd">
            <a:solidFill>
              <a:srgbClr val="00354E"/>
            </a:solidFill>
            <a:prstDash val="sysDot"/>
            <a:round/>
            <a:headEnd/>
            <a:tailEnd type="none" w="lg" len="lg"/>
          </a:ln>
        </p:spPr>
        <p:txBody>
          <a:bodyPr/>
          <a:lstStyle/>
          <a:p>
            <a:endParaRPr lang="th-TH">
              <a:solidFill>
                <a:srgbClr val="FFFFFF"/>
              </a:solidFill>
            </a:endParaRPr>
          </a:p>
        </p:txBody>
      </p:sp>
      <p:sp>
        <p:nvSpPr>
          <p:cNvPr id="97" name="Freeform 33"/>
          <p:cNvSpPr>
            <a:spLocks/>
          </p:cNvSpPr>
          <p:nvPr/>
        </p:nvSpPr>
        <p:spPr bwMode="auto">
          <a:xfrm>
            <a:off x="3500438" y="1165225"/>
            <a:ext cx="1257300" cy="3695700"/>
          </a:xfrm>
          <a:custGeom>
            <a:avLst/>
            <a:gdLst>
              <a:gd name="T0" fmla="*/ 2147483647 w 792"/>
              <a:gd name="T1" fmla="*/ 2147483647 h 2328"/>
              <a:gd name="T2" fmla="*/ 2147483647 w 792"/>
              <a:gd name="T3" fmla="*/ 2147483647 h 2328"/>
              <a:gd name="T4" fmla="*/ 2147483647 w 792"/>
              <a:gd name="T5" fmla="*/ 2147483647 h 2328"/>
              <a:gd name="T6" fmla="*/ 2147483647 w 792"/>
              <a:gd name="T7" fmla="*/ 2147483647 h 2328"/>
              <a:gd name="T8" fmla="*/ 2147483647 w 792"/>
              <a:gd name="T9" fmla="*/ 2147483647 h 2328"/>
              <a:gd name="T10" fmla="*/ 2147483647 w 792"/>
              <a:gd name="T11" fmla="*/ 2147483647 h 2328"/>
              <a:gd name="T12" fmla="*/ 2147483647 w 792"/>
              <a:gd name="T13" fmla="*/ 2147483647 h 2328"/>
              <a:gd name="T14" fmla="*/ 2147483647 w 792"/>
              <a:gd name="T15" fmla="*/ 2147483647 h 2328"/>
              <a:gd name="T16" fmla="*/ 2147483647 w 792"/>
              <a:gd name="T17" fmla="*/ 2147483647 h 2328"/>
              <a:gd name="T18" fmla="*/ 2147483647 w 792"/>
              <a:gd name="T19" fmla="*/ 2147483647 h 2328"/>
              <a:gd name="T20" fmla="*/ 2147483647 w 792"/>
              <a:gd name="T21" fmla="*/ 2147483647 h 2328"/>
              <a:gd name="T22" fmla="*/ 2147483647 w 792"/>
              <a:gd name="T23" fmla="*/ 2147483647 h 2328"/>
              <a:gd name="T24" fmla="*/ 2147483647 w 792"/>
              <a:gd name="T25" fmla="*/ 2147483647 h 2328"/>
              <a:gd name="T26" fmla="*/ 0 w 792"/>
              <a:gd name="T27" fmla="*/ 2147483647 h 2328"/>
              <a:gd name="T28" fmla="*/ 2147483647 w 792"/>
              <a:gd name="T29" fmla="*/ 2147483647 h 2328"/>
              <a:gd name="T30" fmla="*/ 2147483647 w 792"/>
              <a:gd name="T31" fmla="*/ 2147483647 h 2328"/>
              <a:gd name="T32" fmla="*/ 2147483647 w 792"/>
              <a:gd name="T33" fmla="*/ 2147483647 h 2328"/>
              <a:gd name="T34" fmla="*/ 2147483647 w 792"/>
              <a:gd name="T35" fmla="*/ 0 h 2328"/>
              <a:gd name="T36" fmla="*/ 2147483647 w 792"/>
              <a:gd name="T37" fmla="*/ 2147483647 h 2328"/>
              <a:gd name="T38" fmla="*/ 2147483647 w 792"/>
              <a:gd name="T39" fmla="*/ 2147483647 h 232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92"/>
              <a:gd name="T61" fmla="*/ 0 h 2328"/>
              <a:gd name="T62" fmla="*/ 792 w 792"/>
              <a:gd name="T63" fmla="*/ 2328 h 232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92" h="2328">
                <a:moveTo>
                  <a:pt x="677" y="4"/>
                </a:moveTo>
                <a:lnTo>
                  <a:pt x="723" y="186"/>
                </a:lnTo>
                <a:lnTo>
                  <a:pt x="768" y="458"/>
                </a:lnTo>
                <a:lnTo>
                  <a:pt x="792" y="762"/>
                </a:lnTo>
                <a:lnTo>
                  <a:pt x="792" y="1080"/>
                </a:lnTo>
                <a:lnTo>
                  <a:pt x="786" y="1428"/>
                </a:lnTo>
                <a:lnTo>
                  <a:pt x="750" y="1842"/>
                </a:lnTo>
                <a:lnTo>
                  <a:pt x="726" y="2070"/>
                </a:lnTo>
                <a:lnTo>
                  <a:pt x="642" y="2328"/>
                </a:lnTo>
                <a:lnTo>
                  <a:pt x="240" y="2328"/>
                </a:lnTo>
                <a:lnTo>
                  <a:pt x="138" y="2088"/>
                </a:lnTo>
                <a:lnTo>
                  <a:pt x="66" y="1842"/>
                </a:lnTo>
                <a:lnTo>
                  <a:pt x="12" y="1452"/>
                </a:lnTo>
                <a:lnTo>
                  <a:pt x="0" y="1170"/>
                </a:lnTo>
                <a:lnTo>
                  <a:pt x="12" y="846"/>
                </a:lnTo>
                <a:lnTo>
                  <a:pt x="48" y="504"/>
                </a:lnTo>
                <a:lnTo>
                  <a:pt x="120" y="192"/>
                </a:lnTo>
                <a:lnTo>
                  <a:pt x="198" y="0"/>
                </a:lnTo>
                <a:lnTo>
                  <a:pt x="510" y="6"/>
                </a:lnTo>
                <a:lnTo>
                  <a:pt x="677" y="4"/>
                </a:lnTo>
                <a:close/>
              </a:path>
            </a:pathLst>
          </a:custGeom>
          <a:solidFill>
            <a:srgbClr val="FF6600">
              <a:alpha val="39999"/>
            </a:srgbClr>
          </a:solidFill>
          <a:ln w="12700">
            <a:solidFill>
              <a:srgbClr val="FF66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th-TH">
              <a:solidFill>
                <a:srgbClr val="FFFFFF"/>
              </a:solidFill>
            </a:endParaRPr>
          </a:p>
        </p:txBody>
      </p:sp>
      <p:sp>
        <p:nvSpPr>
          <p:cNvPr id="98" name="Freeform 44"/>
          <p:cNvSpPr>
            <a:spLocks/>
          </p:cNvSpPr>
          <p:nvPr/>
        </p:nvSpPr>
        <p:spPr bwMode="auto">
          <a:xfrm>
            <a:off x="550863" y="965200"/>
            <a:ext cx="2336800" cy="3930650"/>
          </a:xfrm>
          <a:custGeom>
            <a:avLst/>
            <a:gdLst>
              <a:gd name="T0" fmla="*/ 2147483647 w 1472"/>
              <a:gd name="T1" fmla="*/ 0 h 2476"/>
              <a:gd name="T2" fmla="*/ 2147483647 w 1472"/>
              <a:gd name="T3" fmla="*/ 2147483647 h 2476"/>
              <a:gd name="T4" fmla="*/ 2147483647 w 1472"/>
              <a:gd name="T5" fmla="*/ 2147483647 h 2476"/>
              <a:gd name="T6" fmla="*/ 2147483647 w 1472"/>
              <a:gd name="T7" fmla="*/ 2147483647 h 2476"/>
              <a:gd name="T8" fmla="*/ 2147483647 w 1472"/>
              <a:gd name="T9" fmla="*/ 2147483647 h 2476"/>
              <a:gd name="T10" fmla="*/ 2147483647 w 1472"/>
              <a:gd name="T11" fmla="*/ 2147483647 h 2476"/>
              <a:gd name="T12" fmla="*/ 0 w 1472"/>
              <a:gd name="T13" fmla="*/ 2147483647 h 2476"/>
              <a:gd name="T14" fmla="*/ 2147483647 w 1472"/>
              <a:gd name="T15" fmla="*/ 2147483647 h 2476"/>
              <a:gd name="T16" fmla="*/ 2147483647 w 1472"/>
              <a:gd name="T17" fmla="*/ 2147483647 h 2476"/>
              <a:gd name="T18" fmla="*/ 2147483647 w 1472"/>
              <a:gd name="T19" fmla="*/ 2147483647 h 2476"/>
              <a:gd name="T20" fmla="*/ 2147483647 w 1472"/>
              <a:gd name="T21" fmla="*/ 2147483647 h 2476"/>
              <a:gd name="T22" fmla="*/ 2147483647 w 1472"/>
              <a:gd name="T23" fmla="*/ 2147483647 h 2476"/>
              <a:gd name="T24" fmla="*/ 2147483647 w 1472"/>
              <a:gd name="T25" fmla="*/ 2147483647 h 2476"/>
              <a:gd name="T26" fmla="*/ 2147483647 w 1472"/>
              <a:gd name="T27" fmla="*/ 2147483647 h 2476"/>
              <a:gd name="T28" fmla="*/ 2147483647 w 1472"/>
              <a:gd name="T29" fmla="*/ 2147483647 h 2476"/>
              <a:gd name="T30" fmla="*/ 2147483647 w 1472"/>
              <a:gd name="T31" fmla="*/ 2147483647 h 2476"/>
              <a:gd name="T32" fmla="*/ 2147483647 w 1472"/>
              <a:gd name="T33" fmla="*/ 2147483647 h 2476"/>
              <a:gd name="T34" fmla="*/ 2147483647 w 1472"/>
              <a:gd name="T35" fmla="*/ 2147483647 h 2476"/>
              <a:gd name="T36" fmla="*/ 2147483647 w 1472"/>
              <a:gd name="T37" fmla="*/ 2147483647 h 2476"/>
              <a:gd name="T38" fmla="*/ 2147483647 w 1472"/>
              <a:gd name="T39" fmla="*/ 2147483647 h 2476"/>
              <a:gd name="T40" fmla="*/ 2147483647 w 1472"/>
              <a:gd name="T41" fmla="*/ 2147483647 h 2476"/>
              <a:gd name="T42" fmla="*/ 2147483647 w 1472"/>
              <a:gd name="T43" fmla="*/ 2147483647 h 2476"/>
              <a:gd name="T44" fmla="*/ 2147483647 w 1472"/>
              <a:gd name="T45" fmla="*/ 0 h 24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72"/>
              <a:gd name="T70" fmla="*/ 0 h 2476"/>
              <a:gd name="T71" fmla="*/ 1472 w 1472"/>
              <a:gd name="T72" fmla="*/ 2476 h 24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72" h="2476">
                <a:moveTo>
                  <a:pt x="1198" y="0"/>
                </a:moveTo>
                <a:cubicBezTo>
                  <a:pt x="1113" y="18"/>
                  <a:pt x="953" y="93"/>
                  <a:pt x="856" y="138"/>
                </a:cubicBezTo>
                <a:cubicBezTo>
                  <a:pt x="759" y="183"/>
                  <a:pt x="706" y="208"/>
                  <a:pt x="616" y="270"/>
                </a:cubicBezTo>
                <a:cubicBezTo>
                  <a:pt x="526" y="332"/>
                  <a:pt x="394" y="435"/>
                  <a:pt x="316" y="510"/>
                </a:cubicBezTo>
                <a:cubicBezTo>
                  <a:pt x="238" y="585"/>
                  <a:pt x="190" y="651"/>
                  <a:pt x="146" y="719"/>
                </a:cubicBezTo>
                <a:cubicBezTo>
                  <a:pt x="102" y="787"/>
                  <a:pt x="77" y="844"/>
                  <a:pt x="52" y="919"/>
                </a:cubicBezTo>
                <a:cubicBezTo>
                  <a:pt x="28" y="994"/>
                  <a:pt x="0" y="1063"/>
                  <a:pt x="0" y="1167"/>
                </a:cubicBezTo>
                <a:cubicBezTo>
                  <a:pt x="0" y="1271"/>
                  <a:pt x="9" y="1424"/>
                  <a:pt x="52" y="1542"/>
                </a:cubicBezTo>
                <a:cubicBezTo>
                  <a:pt x="95" y="1660"/>
                  <a:pt x="148" y="1761"/>
                  <a:pt x="256" y="1878"/>
                </a:cubicBezTo>
                <a:cubicBezTo>
                  <a:pt x="364" y="1995"/>
                  <a:pt x="540" y="2144"/>
                  <a:pt x="700" y="2244"/>
                </a:cubicBezTo>
                <a:cubicBezTo>
                  <a:pt x="860" y="2344"/>
                  <a:pt x="1088" y="2439"/>
                  <a:pt x="1214" y="2476"/>
                </a:cubicBezTo>
                <a:lnTo>
                  <a:pt x="1454" y="2464"/>
                </a:lnTo>
                <a:cubicBezTo>
                  <a:pt x="1472" y="2452"/>
                  <a:pt x="1410" y="2462"/>
                  <a:pt x="1325" y="2403"/>
                </a:cubicBezTo>
                <a:cubicBezTo>
                  <a:pt x="1240" y="2344"/>
                  <a:pt x="1051" y="2214"/>
                  <a:pt x="946" y="2112"/>
                </a:cubicBezTo>
                <a:cubicBezTo>
                  <a:pt x="841" y="2010"/>
                  <a:pt x="757" y="1891"/>
                  <a:pt x="694" y="1788"/>
                </a:cubicBezTo>
                <a:cubicBezTo>
                  <a:pt x="631" y="1685"/>
                  <a:pt x="595" y="1592"/>
                  <a:pt x="568" y="1494"/>
                </a:cubicBezTo>
                <a:cubicBezTo>
                  <a:pt x="541" y="1396"/>
                  <a:pt x="522" y="1315"/>
                  <a:pt x="532" y="1200"/>
                </a:cubicBezTo>
                <a:cubicBezTo>
                  <a:pt x="542" y="1085"/>
                  <a:pt x="581" y="924"/>
                  <a:pt x="628" y="804"/>
                </a:cubicBezTo>
                <a:cubicBezTo>
                  <a:pt x="675" y="684"/>
                  <a:pt x="741" y="573"/>
                  <a:pt x="814" y="480"/>
                </a:cubicBezTo>
                <a:cubicBezTo>
                  <a:pt x="887" y="387"/>
                  <a:pt x="983" y="314"/>
                  <a:pt x="1066" y="246"/>
                </a:cubicBezTo>
                <a:cubicBezTo>
                  <a:pt x="1149" y="178"/>
                  <a:pt x="1258" y="109"/>
                  <a:pt x="1312" y="72"/>
                </a:cubicBezTo>
                <a:cubicBezTo>
                  <a:pt x="1366" y="35"/>
                  <a:pt x="1409" y="36"/>
                  <a:pt x="1390" y="24"/>
                </a:cubicBezTo>
                <a:lnTo>
                  <a:pt x="1198" y="0"/>
                </a:lnTo>
                <a:close/>
              </a:path>
            </a:pathLst>
          </a:custGeom>
          <a:solidFill>
            <a:srgbClr val="FFCC99">
              <a:alpha val="59999"/>
            </a:srgbClr>
          </a:solidFill>
          <a:ln w="12700" cap="rnd">
            <a:solidFill>
              <a:srgbClr val="00354E"/>
            </a:solidFill>
            <a:prstDash val="sysDot"/>
            <a:round/>
            <a:headEnd/>
            <a:tailEnd type="none" w="lg" len="lg"/>
          </a:ln>
        </p:spPr>
        <p:txBody>
          <a:bodyPr/>
          <a:lstStyle/>
          <a:p>
            <a:endParaRPr lang="th-TH">
              <a:solidFill>
                <a:srgbClr val="FFFFFF"/>
              </a:solidFill>
            </a:endParaRPr>
          </a:p>
        </p:txBody>
      </p:sp>
      <p:sp>
        <p:nvSpPr>
          <p:cNvPr id="99" name="Freeform 45"/>
          <p:cNvSpPr>
            <a:spLocks/>
          </p:cNvSpPr>
          <p:nvPr/>
        </p:nvSpPr>
        <p:spPr bwMode="auto">
          <a:xfrm>
            <a:off x="1398588" y="1022378"/>
            <a:ext cx="1949450" cy="3857625"/>
          </a:xfrm>
          <a:custGeom>
            <a:avLst/>
            <a:gdLst>
              <a:gd name="T0" fmla="*/ 2147483647 w 1228"/>
              <a:gd name="T1" fmla="*/ 0 h 2430"/>
              <a:gd name="T2" fmla="*/ 2147483647 w 1228"/>
              <a:gd name="T3" fmla="*/ 2147483647 h 2430"/>
              <a:gd name="T4" fmla="*/ 2147483647 w 1228"/>
              <a:gd name="T5" fmla="*/ 2147483647 h 2430"/>
              <a:gd name="T6" fmla="*/ 2147483647 w 1228"/>
              <a:gd name="T7" fmla="*/ 2147483647 h 2430"/>
              <a:gd name="T8" fmla="*/ 2147483647 w 1228"/>
              <a:gd name="T9" fmla="*/ 2147483647 h 2430"/>
              <a:gd name="T10" fmla="*/ 2147483647 w 1228"/>
              <a:gd name="T11" fmla="*/ 2147483647 h 2430"/>
              <a:gd name="T12" fmla="*/ 0 w 1228"/>
              <a:gd name="T13" fmla="*/ 2147483647 h 2430"/>
              <a:gd name="T14" fmla="*/ 2147483647 w 1228"/>
              <a:gd name="T15" fmla="*/ 2147483647 h 2430"/>
              <a:gd name="T16" fmla="*/ 2147483647 w 1228"/>
              <a:gd name="T17" fmla="*/ 2147483647 h 2430"/>
              <a:gd name="T18" fmla="*/ 2147483647 w 1228"/>
              <a:gd name="T19" fmla="*/ 2147483647 h 2430"/>
              <a:gd name="T20" fmla="*/ 2147483647 w 1228"/>
              <a:gd name="T21" fmla="*/ 2147483647 h 2430"/>
              <a:gd name="T22" fmla="*/ 2147483647 w 1228"/>
              <a:gd name="T23" fmla="*/ 2147483647 h 2430"/>
              <a:gd name="T24" fmla="*/ 2147483647 w 1228"/>
              <a:gd name="T25" fmla="*/ 2147483647 h 2430"/>
              <a:gd name="T26" fmla="*/ 2147483647 w 1228"/>
              <a:gd name="T27" fmla="*/ 2147483647 h 2430"/>
              <a:gd name="T28" fmla="*/ 2147483647 w 1228"/>
              <a:gd name="T29" fmla="*/ 2147483647 h 2430"/>
              <a:gd name="T30" fmla="*/ 2147483647 w 1228"/>
              <a:gd name="T31" fmla="*/ 2147483647 h 2430"/>
              <a:gd name="T32" fmla="*/ 2147483647 w 1228"/>
              <a:gd name="T33" fmla="*/ 2147483647 h 2430"/>
              <a:gd name="T34" fmla="*/ 2147483647 w 1228"/>
              <a:gd name="T35" fmla="*/ 2147483647 h 2430"/>
              <a:gd name="T36" fmla="*/ 2147483647 w 1228"/>
              <a:gd name="T37" fmla="*/ 2147483647 h 2430"/>
              <a:gd name="T38" fmla="*/ 2147483647 w 1228"/>
              <a:gd name="T39" fmla="*/ 2147483647 h 2430"/>
              <a:gd name="T40" fmla="*/ 2147483647 w 1228"/>
              <a:gd name="T41" fmla="*/ 2147483647 h 2430"/>
              <a:gd name="T42" fmla="*/ 2147483647 w 1228"/>
              <a:gd name="T43" fmla="*/ 2147483647 h 2430"/>
              <a:gd name="T44" fmla="*/ 2147483647 w 1228"/>
              <a:gd name="T45" fmla="*/ 2147483647 h 2430"/>
              <a:gd name="T46" fmla="*/ 2147483647 w 1228"/>
              <a:gd name="T47" fmla="*/ 0 h 24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28"/>
              <a:gd name="T73" fmla="*/ 0 h 2430"/>
              <a:gd name="T74" fmla="*/ 1228 w 1228"/>
              <a:gd name="T75" fmla="*/ 2430 h 243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28" h="2430">
                <a:moveTo>
                  <a:pt x="868" y="0"/>
                </a:moveTo>
                <a:cubicBezTo>
                  <a:pt x="785" y="15"/>
                  <a:pt x="701" y="88"/>
                  <a:pt x="640" y="126"/>
                </a:cubicBezTo>
                <a:cubicBezTo>
                  <a:pt x="579" y="164"/>
                  <a:pt x="556" y="180"/>
                  <a:pt x="502" y="228"/>
                </a:cubicBezTo>
                <a:cubicBezTo>
                  <a:pt x="448" y="276"/>
                  <a:pt x="378" y="338"/>
                  <a:pt x="316" y="414"/>
                </a:cubicBezTo>
                <a:cubicBezTo>
                  <a:pt x="254" y="490"/>
                  <a:pt x="174" y="604"/>
                  <a:pt x="130" y="684"/>
                </a:cubicBezTo>
                <a:cubicBezTo>
                  <a:pt x="86" y="764"/>
                  <a:pt x="74" y="814"/>
                  <a:pt x="52" y="894"/>
                </a:cubicBezTo>
                <a:cubicBezTo>
                  <a:pt x="30" y="974"/>
                  <a:pt x="0" y="1054"/>
                  <a:pt x="0" y="1161"/>
                </a:cubicBezTo>
                <a:cubicBezTo>
                  <a:pt x="0" y="1268"/>
                  <a:pt x="11" y="1417"/>
                  <a:pt x="52" y="1536"/>
                </a:cubicBezTo>
                <a:cubicBezTo>
                  <a:pt x="93" y="1655"/>
                  <a:pt x="177" y="1783"/>
                  <a:pt x="244" y="1878"/>
                </a:cubicBezTo>
                <a:cubicBezTo>
                  <a:pt x="311" y="1973"/>
                  <a:pt x="378" y="2035"/>
                  <a:pt x="454" y="2106"/>
                </a:cubicBezTo>
                <a:cubicBezTo>
                  <a:pt x="530" y="2177"/>
                  <a:pt x="620" y="2250"/>
                  <a:pt x="700" y="2304"/>
                </a:cubicBezTo>
                <a:cubicBezTo>
                  <a:pt x="780" y="2358"/>
                  <a:pt x="848" y="2410"/>
                  <a:pt x="934" y="2430"/>
                </a:cubicBezTo>
                <a:lnTo>
                  <a:pt x="1216" y="2424"/>
                </a:lnTo>
                <a:cubicBezTo>
                  <a:pt x="1228" y="2390"/>
                  <a:pt x="1060" y="2288"/>
                  <a:pt x="1006" y="2226"/>
                </a:cubicBezTo>
                <a:cubicBezTo>
                  <a:pt x="952" y="2164"/>
                  <a:pt x="936" y="2125"/>
                  <a:pt x="892" y="2052"/>
                </a:cubicBezTo>
                <a:cubicBezTo>
                  <a:pt x="848" y="1979"/>
                  <a:pt x="778" y="1875"/>
                  <a:pt x="742" y="1788"/>
                </a:cubicBezTo>
                <a:cubicBezTo>
                  <a:pt x="706" y="1701"/>
                  <a:pt x="692" y="1615"/>
                  <a:pt x="676" y="1530"/>
                </a:cubicBezTo>
                <a:cubicBezTo>
                  <a:pt x="660" y="1445"/>
                  <a:pt x="645" y="1399"/>
                  <a:pt x="646" y="1278"/>
                </a:cubicBezTo>
                <a:cubicBezTo>
                  <a:pt x="647" y="1157"/>
                  <a:pt x="654" y="938"/>
                  <a:pt x="682" y="804"/>
                </a:cubicBezTo>
                <a:cubicBezTo>
                  <a:pt x="710" y="670"/>
                  <a:pt x="775" y="558"/>
                  <a:pt x="814" y="474"/>
                </a:cubicBezTo>
                <a:cubicBezTo>
                  <a:pt x="853" y="390"/>
                  <a:pt x="873" y="360"/>
                  <a:pt x="916" y="300"/>
                </a:cubicBezTo>
                <a:cubicBezTo>
                  <a:pt x="959" y="240"/>
                  <a:pt x="1035" y="158"/>
                  <a:pt x="1072" y="114"/>
                </a:cubicBezTo>
                <a:cubicBezTo>
                  <a:pt x="1109" y="70"/>
                  <a:pt x="1172" y="55"/>
                  <a:pt x="1138" y="36"/>
                </a:cubicBezTo>
                <a:lnTo>
                  <a:pt x="868" y="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  <a:ln w="12700" cap="rnd">
            <a:solidFill>
              <a:srgbClr val="00354E"/>
            </a:solidFill>
            <a:prstDash val="sysDot"/>
            <a:round/>
            <a:headEnd/>
            <a:tailEnd type="none" w="lg" len="lg"/>
          </a:ln>
        </p:spPr>
        <p:txBody>
          <a:bodyPr/>
          <a:lstStyle/>
          <a:p>
            <a:endParaRPr lang="th-TH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12899" y="4150874"/>
            <a:ext cx="2973388" cy="707886"/>
          </a:xfrm>
          <a:prstGeom prst="rect">
            <a:avLst/>
          </a:prstGeom>
          <a:gradFill rotWithShape="1">
            <a:gsLst>
              <a:gs pos="0">
                <a:srgbClr val="AAB8CA">
                  <a:shade val="51000"/>
                  <a:satMod val="130000"/>
                </a:srgbClr>
              </a:gs>
              <a:gs pos="80000">
                <a:srgbClr val="AAB8CA">
                  <a:shade val="93000"/>
                  <a:satMod val="130000"/>
                </a:srgbClr>
              </a:gs>
              <a:gs pos="100000">
                <a:srgbClr val="AAB8C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Browallia New"/>
              </a:rPr>
              <a:t>U.S.A.</a:t>
            </a:r>
            <a:endParaRPr lang="th-TH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  <a:cs typeface="Browallia New"/>
            </a:endParaRPr>
          </a:p>
        </p:txBody>
      </p:sp>
      <p:sp>
        <p:nvSpPr>
          <p:cNvPr id="101" name="Freeform 100"/>
          <p:cNvSpPr>
            <a:spLocks noChangeArrowheads="1"/>
          </p:cNvSpPr>
          <p:nvPr/>
        </p:nvSpPr>
        <p:spPr bwMode="auto">
          <a:xfrm>
            <a:off x="5062543" y="1046191"/>
            <a:ext cx="1855787" cy="3830637"/>
          </a:xfrm>
          <a:custGeom>
            <a:avLst/>
            <a:gdLst>
              <a:gd name="T0" fmla="*/ 159150 w 1855305"/>
              <a:gd name="T1" fmla="*/ 66300 h 3829878"/>
              <a:gd name="T2" fmla="*/ 676389 w 1855305"/>
              <a:gd name="T3" fmla="*/ 0 h 3829878"/>
              <a:gd name="T4" fmla="*/ 848800 w 1855305"/>
              <a:gd name="T5" fmla="*/ 132599 h 3829878"/>
              <a:gd name="T6" fmla="*/ 1180365 w 1855305"/>
              <a:gd name="T7" fmla="*/ 384541 h 3829878"/>
              <a:gd name="T8" fmla="*/ 1472138 w 1855305"/>
              <a:gd name="T9" fmla="*/ 716043 h 3829878"/>
              <a:gd name="T10" fmla="*/ 1724127 w 1855305"/>
              <a:gd name="T11" fmla="*/ 1127105 h 3829878"/>
              <a:gd name="T12" fmla="*/ 1856751 w 1855305"/>
              <a:gd name="T13" fmla="*/ 1591206 h 3829878"/>
              <a:gd name="T14" fmla="*/ 1830225 w 1855305"/>
              <a:gd name="T15" fmla="*/ 2095088 h 3829878"/>
              <a:gd name="T16" fmla="*/ 1763914 w 1855305"/>
              <a:gd name="T17" fmla="*/ 2492890 h 3829878"/>
              <a:gd name="T18" fmla="*/ 1591500 w 1855305"/>
              <a:gd name="T19" fmla="*/ 2930471 h 3829878"/>
              <a:gd name="T20" fmla="*/ 1273202 w 1855305"/>
              <a:gd name="T21" fmla="*/ 3328270 h 3829878"/>
              <a:gd name="T22" fmla="*/ 795752 w 1855305"/>
              <a:gd name="T23" fmla="*/ 3739333 h 3829878"/>
              <a:gd name="T24" fmla="*/ 623339 w 1855305"/>
              <a:gd name="T25" fmla="*/ 3832153 h 3829878"/>
              <a:gd name="T26" fmla="*/ 0 w 1855305"/>
              <a:gd name="T27" fmla="*/ 3818895 h 3829878"/>
              <a:gd name="T28" fmla="*/ 159150 w 1855305"/>
              <a:gd name="T29" fmla="*/ 3646515 h 3829878"/>
              <a:gd name="T30" fmla="*/ 344827 w 1855305"/>
              <a:gd name="T31" fmla="*/ 3394573 h 3829878"/>
              <a:gd name="T32" fmla="*/ 477451 w 1855305"/>
              <a:gd name="T33" fmla="*/ 3142631 h 3829878"/>
              <a:gd name="T34" fmla="*/ 636600 w 1855305"/>
              <a:gd name="T35" fmla="*/ 2731570 h 3829878"/>
              <a:gd name="T36" fmla="*/ 702915 w 1855305"/>
              <a:gd name="T37" fmla="*/ 2293989 h 3829878"/>
              <a:gd name="T38" fmla="*/ 729438 w 1855305"/>
              <a:gd name="T39" fmla="*/ 1935968 h 3829878"/>
              <a:gd name="T40" fmla="*/ 702915 w 1855305"/>
              <a:gd name="T41" fmla="*/ 1577947 h 3829878"/>
              <a:gd name="T42" fmla="*/ 596813 w 1855305"/>
              <a:gd name="T43" fmla="*/ 1021023 h 3829878"/>
              <a:gd name="T44" fmla="*/ 397875 w 1855305"/>
              <a:gd name="T45" fmla="*/ 490621 h 3829878"/>
              <a:gd name="T46" fmla="*/ 225464 w 1855305"/>
              <a:gd name="T47" fmla="*/ 212161 h 3829878"/>
              <a:gd name="T48" fmla="*/ 159150 w 1855305"/>
              <a:gd name="T49" fmla="*/ 66300 h 38298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855305"/>
              <a:gd name="T76" fmla="*/ 0 h 3829878"/>
              <a:gd name="T77" fmla="*/ 1855305 w 1855305"/>
              <a:gd name="T78" fmla="*/ 3829878 h 382987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855305" h="3829878">
                <a:moveTo>
                  <a:pt x="159027" y="66261"/>
                </a:moveTo>
                <a:lnTo>
                  <a:pt x="675861" y="0"/>
                </a:lnTo>
                <a:lnTo>
                  <a:pt x="848140" y="132521"/>
                </a:lnTo>
                <a:lnTo>
                  <a:pt x="1179444" y="384313"/>
                </a:lnTo>
                <a:lnTo>
                  <a:pt x="1470992" y="715617"/>
                </a:lnTo>
                <a:lnTo>
                  <a:pt x="1722783" y="1126435"/>
                </a:lnTo>
                <a:lnTo>
                  <a:pt x="1855305" y="1590261"/>
                </a:lnTo>
                <a:lnTo>
                  <a:pt x="1828800" y="2093843"/>
                </a:lnTo>
                <a:lnTo>
                  <a:pt x="1762540" y="2491408"/>
                </a:lnTo>
                <a:lnTo>
                  <a:pt x="1590261" y="2928730"/>
                </a:lnTo>
                <a:lnTo>
                  <a:pt x="1272209" y="3326295"/>
                </a:lnTo>
                <a:lnTo>
                  <a:pt x="795131" y="3737113"/>
                </a:lnTo>
                <a:lnTo>
                  <a:pt x="622853" y="3829878"/>
                </a:lnTo>
                <a:lnTo>
                  <a:pt x="0" y="3816626"/>
                </a:lnTo>
                <a:lnTo>
                  <a:pt x="159027" y="3644348"/>
                </a:lnTo>
                <a:lnTo>
                  <a:pt x="344557" y="3392556"/>
                </a:lnTo>
                <a:lnTo>
                  <a:pt x="477079" y="3140765"/>
                </a:lnTo>
                <a:lnTo>
                  <a:pt x="636105" y="2729948"/>
                </a:lnTo>
                <a:lnTo>
                  <a:pt x="702366" y="2292626"/>
                </a:lnTo>
                <a:lnTo>
                  <a:pt x="728870" y="1934817"/>
                </a:lnTo>
                <a:lnTo>
                  <a:pt x="702366" y="1577008"/>
                </a:lnTo>
                <a:lnTo>
                  <a:pt x="596348" y="1020417"/>
                </a:lnTo>
                <a:lnTo>
                  <a:pt x="397566" y="490330"/>
                </a:lnTo>
                <a:lnTo>
                  <a:pt x="225287" y="212035"/>
                </a:lnTo>
                <a:lnTo>
                  <a:pt x="159027" y="66261"/>
                </a:lnTo>
                <a:close/>
              </a:path>
            </a:pathLst>
          </a:custGeom>
          <a:solidFill>
            <a:srgbClr val="0070C0">
              <a:alpha val="39999"/>
            </a:srgbClr>
          </a:solidFill>
          <a:ln w="12700" algn="ctr">
            <a:noFill/>
            <a:round/>
            <a:headEnd/>
            <a:tailEnd type="none" w="lg" len="lg"/>
          </a:ln>
        </p:spPr>
        <p:txBody>
          <a:bodyPr wrap="none" anchor="ctr"/>
          <a:lstStyle/>
          <a:p>
            <a:pPr algn="ctr"/>
            <a:endParaRPr lang="th-TH">
              <a:solidFill>
                <a:srgbClr val="FFFFFF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823137" y="4150874"/>
            <a:ext cx="2781300" cy="707886"/>
          </a:xfrm>
          <a:prstGeom prst="rect">
            <a:avLst/>
          </a:prstGeom>
          <a:gradFill rotWithShape="1">
            <a:gsLst>
              <a:gs pos="0">
                <a:srgbClr val="AAB8CA">
                  <a:shade val="51000"/>
                  <a:satMod val="130000"/>
                </a:srgbClr>
              </a:gs>
              <a:gs pos="80000">
                <a:srgbClr val="AAB8CA">
                  <a:shade val="93000"/>
                  <a:satMod val="130000"/>
                </a:srgbClr>
              </a:gs>
              <a:gs pos="100000">
                <a:srgbClr val="AAB8C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/>
          <a:lstStyle/>
          <a:p>
            <a:pPr marL="742950" indent="-742950" algn="ctr">
              <a:defRPr/>
            </a:pP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Browallia New"/>
              </a:rPr>
              <a:t>Chindia</a:t>
            </a:r>
            <a:endParaRPr lang="th-TH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  <a:cs typeface="Browallia New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114423" y="4150874"/>
            <a:ext cx="2673350" cy="707886"/>
          </a:xfrm>
          <a:prstGeom prst="rect">
            <a:avLst/>
          </a:prstGeom>
          <a:gradFill rotWithShape="1">
            <a:gsLst>
              <a:gs pos="0">
                <a:srgbClr val="AAB8CA">
                  <a:shade val="51000"/>
                  <a:satMod val="130000"/>
                </a:srgbClr>
              </a:gs>
              <a:gs pos="80000">
                <a:srgbClr val="AAB8CA">
                  <a:shade val="93000"/>
                  <a:satMod val="130000"/>
                </a:srgbClr>
              </a:gs>
              <a:gs pos="100000">
                <a:srgbClr val="AAB8C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Browallia New"/>
              </a:rPr>
              <a:t>U.S.E.</a:t>
            </a:r>
            <a:endParaRPr lang="th-TH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  <a:cs typeface="Browallia New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745084" y="1809631"/>
            <a:ext cx="188545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rgbClr val="00FFFF">
                        <a:tint val="70000"/>
                        <a:satMod val="245000"/>
                      </a:srgbClr>
                    </a:gs>
                    <a:gs pos="75000">
                      <a:srgbClr val="00FFF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FFF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3</a:t>
            </a:r>
            <a:r>
              <a:rPr lang="en-US" sz="3600" b="1" baseline="30000" dirty="0">
                <a:ln w="11430"/>
                <a:gradFill>
                  <a:gsLst>
                    <a:gs pos="0">
                      <a:srgbClr val="00FFFF">
                        <a:tint val="70000"/>
                        <a:satMod val="245000"/>
                      </a:srgbClr>
                    </a:gs>
                    <a:gs pos="75000">
                      <a:srgbClr val="00FFF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FFF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rd</a:t>
            </a:r>
            <a:r>
              <a:rPr lang="en-US" sz="3600" b="1" dirty="0">
                <a:ln w="11430"/>
                <a:gradFill>
                  <a:gsLst>
                    <a:gs pos="0">
                      <a:srgbClr val="00FFFF">
                        <a:tint val="70000"/>
                        <a:satMod val="245000"/>
                      </a:srgbClr>
                    </a:gs>
                    <a:gs pos="75000">
                      <a:srgbClr val="00FFFF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FFFF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 Wave</a:t>
            </a:r>
            <a:endParaRPr lang="th-TH" sz="3600" b="1" dirty="0">
              <a:ln w="11430"/>
              <a:gradFill>
                <a:gsLst>
                  <a:gs pos="0">
                    <a:srgbClr val="00FFFF">
                      <a:tint val="70000"/>
                      <a:satMod val="245000"/>
                    </a:srgbClr>
                  </a:gs>
                  <a:gs pos="75000">
                    <a:srgbClr val="00FFFF">
                      <a:tint val="90000"/>
                      <a:shade val="60000"/>
                      <a:satMod val="240000"/>
                    </a:srgbClr>
                  </a:gs>
                  <a:gs pos="100000">
                    <a:srgbClr val="00FFFF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rlow Solid Italic" pitchFamily="82" charset="0"/>
              <a:cs typeface="Browallia New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707688" y="1812735"/>
            <a:ext cx="20297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C00000"/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rgbClr val="FF3399"/>
                    </a:gs>
                    <a:gs pos="75000">
                      <a:srgbClr val="FF3300"/>
                    </a:gs>
                    <a:gs pos="100000">
                      <a:srgbClr val="FF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2</a:t>
            </a:r>
            <a:r>
              <a:rPr lang="en-US" sz="3600" b="1" baseline="30000" dirty="0">
                <a:ln w="11430"/>
                <a:gradFill>
                  <a:gsLst>
                    <a:gs pos="0">
                      <a:srgbClr val="FF3399"/>
                    </a:gs>
                    <a:gs pos="75000">
                      <a:srgbClr val="FF3300"/>
                    </a:gs>
                    <a:gs pos="100000">
                      <a:srgbClr val="FF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nd</a:t>
            </a:r>
            <a:r>
              <a:rPr lang="en-US" sz="3600" b="1" dirty="0">
                <a:ln w="11430"/>
                <a:gradFill>
                  <a:gsLst>
                    <a:gs pos="0">
                      <a:srgbClr val="FF3399"/>
                    </a:gs>
                    <a:gs pos="75000">
                      <a:srgbClr val="FF3300"/>
                    </a:gs>
                    <a:gs pos="100000">
                      <a:srgbClr val="FF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 Wave </a:t>
            </a:r>
            <a:endParaRPr lang="th-TH" sz="3600" b="1" dirty="0">
              <a:ln w="11430"/>
              <a:gradFill>
                <a:gsLst>
                  <a:gs pos="0">
                    <a:srgbClr val="FF3399"/>
                  </a:gs>
                  <a:gs pos="75000">
                    <a:srgbClr val="FF3300"/>
                  </a:gs>
                  <a:gs pos="100000">
                    <a:srgbClr val="FF0000"/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rlow Solid Italic" pitchFamily="82" charset="0"/>
              <a:cs typeface="Browallia New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808641" y="1804558"/>
            <a:ext cx="181492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rgbClr val="92D050"/>
                    </a:gs>
                    <a:gs pos="75000">
                      <a:srgbClr val="00CC00"/>
                    </a:gs>
                    <a:gs pos="100000">
                      <a:srgbClr val="00B05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1</a:t>
            </a:r>
            <a:r>
              <a:rPr lang="en-US" sz="3600" b="1" baseline="30000" dirty="0">
                <a:ln w="11430"/>
                <a:gradFill>
                  <a:gsLst>
                    <a:gs pos="0">
                      <a:srgbClr val="92D050"/>
                    </a:gs>
                    <a:gs pos="75000">
                      <a:srgbClr val="00CC00"/>
                    </a:gs>
                    <a:gs pos="100000">
                      <a:srgbClr val="00B05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st</a:t>
            </a:r>
            <a:r>
              <a:rPr lang="en-US" sz="3600" b="1" dirty="0">
                <a:ln w="11430"/>
                <a:gradFill>
                  <a:gsLst>
                    <a:gs pos="0">
                      <a:srgbClr val="92D050"/>
                    </a:gs>
                    <a:gs pos="75000">
                      <a:srgbClr val="00CC00"/>
                    </a:gs>
                    <a:gs pos="100000">
                      <a:srgbClr val="00B05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Arial" charset="0"/>
              </a:rPr>
              <a:t> Wave</a:t>
            </a:r>
            <a:endParaRPr lang="th-TH" sz="3600" b="1" dirty="0">
              <a:ln w="11430"/>
              <a:gradFill>
                <a:gsLst>
                  <a:gs pos="0">
                    <a:srgbClr val="92D050"/>
                  </a:gs>
                  <a:gs pos="75000">
                    <a:srgbClr val="00CC00"/>
                  </a:gs>
                  <a:gs pos="100000">
                    <a:srgbClr val="00B050"/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arlow Solid Italic" pitchFamily="82" charset="0"/>
              <a:cs typeface="Browallia New"/>
            </a:endParaRPr>
          </a:p>
        </p:txBody>
      </p:sp>
      <p:grpSp>
        <p:nvGrpSpPr>
          <p:cNvPr id="110" name="Group 85"/>
          <p:cNvGrpSpPr>
            <a:grpSpLocks/>
          </p:cNvGrpSpPr>
          <p:nvPr/>
        </p:nvGrpSpPr>
        <p:grpSpPr bwMode="auto">
          <a:xfrm>
            <a:off x="7581900" y="896938"/>
            <a:ext cx="1366838" cy="3344862"/>
            <a:chOff x="7659211" y="807299"/>
            <a:chExt cx="1367331" cy="3343575"/>
          </a:xfrm>
        </p:grpSpPr>
        <p:pic>
          <p:nvPicPr>
            <p:cNvPr id="111" name="Picture 4" descr="Bio Alvin Toffler"/>
            <p:cNvPicPr>
              <a:picLocks noChangeAspect="1" noChangeArrowheads="1"/>
            </p:cNvPicPr>
            <p:nvPr/>
          </p:nvPicPr>
          <p:blipFill>
            <a:blip r:embed="rId7" cstate="print"/>
            <a:srcRect l="62515" t="13211" r="3911" b="34056"/>
            <a:stretch>
              <a:fillRect/>
            </a:stretch>
          </p:blipFill>
          <p:spPr bwMode="auto">
            <a:xfrm>
              <a:off x="7693459" y="807299"/>
              <a:ext cx="1298835" cy="1960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2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59211" y="2712048"/>
              <a:ext cx="1367331" cy="1438826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</p:grpSp>
      <p:sp>
        <p:nvSpPr>
          <p:cNvPr id="113" name="Text Box 8"/>
          <p:cNvSpPr txBox="1">
            <a:spLocks noChangeArrowheads="1"/>
          </p:cNvSpPr>
          <p:nvPr/>
        </p:nvSpPr>
        <p:spPr bwMode="auto">
          <a:xfrm>
            <a:off x="-19050" y="5413403"/>
            <a:ext cx="7848600" cy="51911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ค.ศ. 1300 </a:t>
            </a:r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คลื่นลูกที่หนึ่ง “ปฏิวัติเกษตรกรรม” สร้างความมั่งคั่ง</a:t>
            </a:r>
          </a:p>
        </p:txBody>
      </p:sp>
      <p:sp>
        <p:nvSpPr>
          <p:cNvPr id="114" name="Text Box 9"/>
          <p:cNvSpPr txBox="1">
            <a:spLocks noChangeArrowheads="1"/>
          </p:cNvSpPr>
          <p:nvPr/>
        </p:nvSpPr>
        <p:spPr bwMode="auto">
          <a:xfrm>
            <a:off x="-19048" y="5800753"/>
            <a:ext cx="7993063" cy="51911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ค.ศ. 1</a:t>
            </a:r>
            <a:r>
              <a:rPr kumimoji="1"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80</a:t>
            </a: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0 </a:t>
            </a:r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คลื่นลูกที่สอง “ปฏิวัติอุตสาหกรรม” สร้างความมั่งคั่ง</a:t>
            </a:r>
          </a:p>
        </p:txBody>
      </p:sp>
      <p:sp>
        <p:nvSpPr>
          <p:cNvPr id="115" name="Text Box 10"/>
          <p:cNvSpPr txBox="1">
            <a:spLocks noChangeArrowheads="1"/>
          </p:cNvSpPr>
          <p:nvPr/>
        </p:nvSpPr>
        <p:spPr bwMode="auto">
          <a:xfrm>
            <a:off x="-19044" y="6156353"/>
            <a:ext cx="8424863" cy="51911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ค.ศ. 1</a:t>
            </a:r>
            <a:r>
              <a:rPr kumimoji="1"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965</a:t>
            </a: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คลื่นลูกที่สาม “ปฏิวัติสารสนเทศ” </a:t>
            </a:r>
            <a:r>
              <a:rPr lang="th-TH" b="1" u="sng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องค์ความรู้ สร้างความมั่งคั่ง</a:t>
            </a:r>
          </a:p>
        </p:txBody>
      </p:sp>
      <p:sp>
        <p:nvSpPr>
          <p:cNvPr id="116" name="Text Box 11"/>
          <p:cNvSpPr txBox="1">
            <a:spLocks noChangeArrowheads="1"/>
          </p:cNvSpPr>
          <p:nvPr/>
        </p:nvSpPr>
        <p:spPr bwMode="auto">
          <a:xfrm>
            <a:off x="-19044" y="6445278"/>
            <a:ext cx="8424863" cy="51911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ค.ศ. </a:t>
            </a:r>
            <a:r>
              <a:rPr kumimoji="1"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2004</a:t>
            </a: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 ยุคที่แปด ตามศาสตร์ “ฮวงจุ้ย” ตะวันออกจะรุ่งเรืองต่อเนื่อง </a:t>
            </a:r>
            <a:r>
              <a:rPr kumimoji="1" lang="en-US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20 </a:t>
            </a:r>
            <a:r>
              <a:rPr kumimoji="1" lang="th-TH" b="1" dirty="0">
                <a:solidFill>
                  <a:prstClr val="black"/>
                </a:solidFill>
                <a:latin typeface="Browallia New" pitchFamily="34" charset="-34"/>
                <a:cs typeface="Browallia New" pitchFamily="34" charset="-34"/>
              </a:rPr>
              <a:t>ปี</a:t>
            </a:r>
            <a:endParaRPr lang="th-TH" b="1" dirty="0">
              <a:solidFill>
                <a:prstClr val="black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17" name="Picture 47" descr="thaimap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00000">
            <a:off x="6652277" y="2438250"/>
            <a:ext cx="311778" cy="52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grpSp>
        <p:nvGrpSpPr>
          <p:cNvPr id="107" name="Group 83"/>
          <p:cNvGrpSpPr>
            <a:grpSpLocks/>
          </p:cNvGrpSpPr>
          <p:nvPr/>
        </p:nvGrpSpPr>
        <p:grpSpPr bwMode="auto">
          <a:xfrm>
            <a:off x="5778527" y="2684698"/>
            <a:ext cx="1861407" cy="1089025"/>
            <a:chOff x="3447893" y="3925803"/>
            <a:chExt cx="1859948" cy="1089110"/>
          </a:xfrm>
        </p:grpSpPr>
        <p:pic>
          <p:nvPicPr>
            <p:cNvPr id="108" name="Picture 6" descr="QuestionMark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43350" y="3925803"/>
              <a:ext cx="1030287" cy="1089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TextBox 108"/>
            <p:cNvSpPr txBox="1"/>
            <p:nvPr/>
          </p:nvSpPr>
          <p:spPr>
            <a:xfrm>
              <a:off x="3447893" y="4234950"/>
              <a:ext cx="1859948" cy="646381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sz="3600" b="1" dirty="0">
                  <a:ln w="11430"/>
                  <a:gradFill>
                    <a:gsLst>
                      <a:gs pos="0">
                        <a:srgbClr val="CCAF0A">
                          <a:tint val="70000"/>
                          <a:satMod val="245000"/>
                        </a:srgbClr>
                      </a:gs>
                      <a:gs pos="75000">
                        <a:srgbClr val="CCAF0A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CAF0A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Harlow Solid Italic" pitchFamily="82" charset="0"/>
                  <a:cs typeface="Arial" charset="0"/>
                </a:rPr>
                <a:t>4</a:t>
              </a:r>
              <a:r>
                <a:rPr lang="en-US" sz="3600" b="1" baseline="30000" dirty="0">
                  <a:ln w="11430"/>
                  <a:gradFill>
                    <a:gsLst>
                      <a:gs pos="0">
                        <a:srgbClr val="CCAF0A">
                          <a:tint val="70000"/>
                          <a:satMod val="245000"/>
                        </a:srgbClr>
                      </a:gs>
                      <a:gs pos="75000">
                        <a:srgbClr val="CCAF0A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CAF0A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Harlow Solid Italic" pitchFamily="82" charset="0"/>
                  <a:cs typeface="Arial" charset="0"/>
                </a:rPr>
                <a:t>th</a:t>
              </a:r>
              <a:r>
                <a:rPr lang="en-US" sz="3600" b="1" dirty="0">
                  <a:ln w="11430"/>
                  <a:gradFill>
                    <a:gsLst>
                      <a:gs pos="0">
                        <a:srgbClr val="CCAF0A">
                          <a:tint val="70000"/>
                          <a:satMod val="245000"/>
                        </a:srgbClr>
                      </a:gs>
                      <a:gs pos="75000">
                        <a:srgbClr val="CCAF0A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CAF0A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Harlow Solid Italic" pitchFamily="82" charset="0"/>
                  <a:cs typeface="Arial" charset="0"/>
                </a:rPr>
                <a:t> Wave</a:t>
              </a:r>
              <a:endParaRPr lang="th-TH" sz="36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arlow Solid Italic" pitchFamily="82" charset="0"/>
                <a:cs typeface="Browallia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005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5418E-6 L 0.29566 -4.6541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32 -4.65418E-6 L 0.54532 -4.6541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532 -4.65418E-6 L 0.90139 -4.65418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139 -4.65418E-6 L 0.99514 -4.65418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1" grpId="0" animBg="1"/>
      <p:bldP spid="106" grpId="0"/>
      <p:bldP spid="105" grpId="0"/>
      <p:bldP spid="104" grpId="0"/>
      <p:bldP spid="113" grpId="0"/>
      <p:bldP spid="114" grpId="0"/>
      <p:bldP spid="115" grpId="0"/>
      <p:bldP spid="1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0" descr="HJ 9 Era Map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13029"/>
          <a:stretch/>
        </p:blipFill>
        <p:spPr bwMode="auto">
          <a:xfrm>
            <a:off x="0" y="-159220"/>
            <a:ext cx="9120188" cy="4730155"/>
          </a:xfrm>
          <a:prstGeom prst="flowChartAlternateProcess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pSp>
        <p:nvGrpSpPr>
          <p:cNvPr id="33" name="Group 32"/>
          <p:cNvGrpSpPr/>
          <p:nvPr/>
        </p:nvGrpSpPr>
        <p:grpSpPr>
          <a:xfrm rot="1295413">
            <a:off x="2713391" y="3170592"/>
            <a:ext cx="3382018" cy="3382018"/>
            <a:chOff x="2634868" y="1124744"/>
            <a:chExt cx="3382018" cy="3382018"/>
          </a:xfrm>
        </p:grpSpPr>
        <p:sp>
          <p:nvSpPr>
            <p:cNvPr id="9" name="Oval 8"/>
            <p:cNvSpPr/>
            <p:nvPr/>
          </p:nvSpPr>
          <p:spPr>
            <a:xfrm>
              <a:off x="3628235" y="2118111"/>
              <a:ext cx="1395283" cy="1395283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131370" y="1621246"/>
              <a:ext cx="2389013" cy="2389013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>
              <a:stCxn id="11" idx="0"/>
              <a:endCxn id="8" idx="0"/>
            </p:cNvCxnSpPr>
            <p:nvPr/>
          </p:nvCxnSpPr>
          <p:spPr>
            <a:xfrm>
              <a:off x="4325877" y="1124744"/>
              <a:ext cx="0" cy="1491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8" idx="6"/>
              <a:endCxn id="11" idx="6"/>
            </p:cNvCxnSpPr>
            <p:nvPr/>
          </p:nvCxnSpPr>
          <p:spPr>
            <a:xfrm>
              <a:off x="4525203" y="2815753"/>
              <a:ext cx="14916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8" idx="5"/>
              <a:endCxn id="11" idx="5"/>
            </p:cNvCxnSpPr>
            <p:nvPr/>
          </p:nvCxnSpPr>
          <p:spPr>
            <a:xfrm>
              <a:off x="4466822" y="2956698"/>
              <a:ext cx="1054779" cy="10547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1" idx="7"/>
              <a:endCxn id="8" idx="7"/>
            </p:cNvCxnSpPr>
            <p:nvPr/>
          </p:nvCxnSpPr>
          <p:spPr>
            <a:xfrm flipH="1">
              <a:off x="4466822" y="1620029"/>
              <a:ext cx="1054779" cy="10547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8" idx="1"/>
              <a:endCxn id="11" idx="1"/>
            </p:cNvCxnSpPr>
            <p:nvPr/>
          </p:nvCxnSpPr>
          <p:spPr>
            <a:xfrm flipH="1" flipV="1">
              <a:off x="3130153" y="1620029"/>
              <a:ext cx="1054779" cy="10547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8" idx="2"/>
              <a:endCxn id="11" idx="2"/>
            </p:cNvCxnSpPr>
            <p:nvPr/>
          </p:nvCxnSpPr>
          <p:spPr>
            <a:xfrm flipH="1">
              <a:off x="2634868" y="2815753"/>
              <a:ext cx="14916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8" idx="3"/>
              <a:endCxn id="11" idx="3"/>
            </p:cNvCxnSpPr>
            <p:nvPr/>
          </p:nvCxnSpPr>
          <p:spPr>
            <a:xfrm flipH="1">
              <a:off x="3130153" y="2956698"/>
              <a:ext cx="1054779" cy="10547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8" idx="4"/>
              <a:endCxn id="11" idx="4"/>
            </p:cNvCxnSpPr>
            <p:nvPr/>
          </p:nvCxnSpPr>
          <p:spPr>
            <a:xfrm>
              <a:off x="4325877" y="3015079"/>
              <a:ext cx="0" cy="1491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126551" y="2616427"/>
              <a:ext cx="398652" cy="398652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634868" y="1124744"/>
              <a:ext cx="3382018" cy="3382018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4132230" y="3351471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328747" y="5378862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5368809" y="4567713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99612" y="5378862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328747" y="3716866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962761" y="4567713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99612" y="3716866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25203" y="5363056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75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W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72416" y="6325461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th-TH" sz="24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0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W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89407" y="6297820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15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E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81631" y="5353256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60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E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58017" y="4015028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120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W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06512" y="2991898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165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W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10262" y="2921043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150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E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880026" y="3988942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105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E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4187676" y="3191884"/>
            <a:ext cx="436727" cy="3357335"/>
          </a:xfrm>
          <a:prstGeom prst="line">
            <a:avLst/>
          </a:prstGeom>
          <a:ln>
            <a:solidFill>
              <a:srgbClr val="FF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4132230" y="4567713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132230" y="5704739"/>
            <a:ext cx="576064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9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6" name="Picture 31" descr="Fengsui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-185459" y="-2388593"/>
            <a:ext cx="1295400" cy="9906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480625" y="6482493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0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/>
          </p:nvPr>
        </p:nvGraphicFramePr>
        <p:xfrm>
          <a:off x="6888039" y="4404979"/>
          <a:ext cx="2234349" cy="19208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4783"/>
                <a:gridCol w="744783"/>
                <a:gridCol w="744783"/>
              </a:tblGrid>
              <a:tr h="640270">
                <a:tc>
                  <a:txBody>
                    <a:bodyPr/>
                    <a:lstStyle/>
                    <a:p>
                      <a:endParaRPr lang="th-TH" sz="1300" dirty="0"/>
                    </a:p>
                  </a:txBody>
                  <a:tcPr marL="45832" marR="45832" marT="22916" marB="22916"/>
                </a:tc>
                <a:tc>
                  <a:txBody>
                    <a:bodyPr/>
                    <a:lstStyle/>
                    <a:p>
                      <a:endParaRPr lang="th-TH" sz="1300"/>
                    </a:p>
                  </a:txBody>
                  <a:tcPr marL="45832" marR="45832" marT="22916" marB="22916"/>
                </a:tc>
                <a:tc>
                  <a:txBody>
                    <a:bodyPr/>
                    <a:lstStyle/>
                    <a:p>
                      <a:endParaRPr lang="th-TH" sz="1300"/>
                    </a:p>
                  </a:txBody>
                  <a:tcPr marL="45832" marR="45832" marT="22916" marB="22916"/>
                </a:tc>
              </a:tr>
              <a:tr h="640270">
                <a:tc>
                  <a:txBody>
                    <a:bodyPr/>
                    <a:lstStyle/>
                    <a:p>
                      <a:endParaRPr lang="th-TH" sz="1300"/>
                    </a:p>
                  </a:txBody>
                  <a:tcPr marL="45832" marR="45832" marT="22916" marB="22916"/>
                </a:tc>
                <a:tc>
                  <a:txBody>
                    <a:bodyPr/>
                    <a:lstStyle/>
                    <a:p>
                      <a:endParaRPr lang="th-TH" sz="1300"/>
                    </a:p>
                  </a:txBody>
                  <a:tcPr marL="45832" marR="45832" marT="22916" marB="22916"/>
                </a:tc>
                <a:tc>
                  <a:txBody>
                    <a:bodyPr/>
                    <a:lstStyle/>
                    <a:p>
                      <a:endParaRPr lang="th-TH" sz="1300"/>
                    </a:p>
                  </a:txBody>
                  <a:tcPr marL="45832" marR="45832" marT="22916" marB="22916"/>
                </a:tc>
              </a:tr>
              <a:tr h="640270">
                <a:tc>
                  <a:txBody>
                    <a:bodyPr/>
                    <a:lstStyle/>
                    <a:p>
                      <a:endParaRPr lang="th-TH" sz="1300"/>
                    </a:p>
                  </a:txBody>
                  <a:tcPr marL="45832" marR="45832" marT="22916" marB="22916"/>
                </a:tc>
                <a:tc>
                  <a:txBody>
                    <a:bodyPr/>
                    <a:lstStyle/>
                    <a:p>
                      <a:endParaRPr lang="th-TH" sz="1300" dirty="0"/>
                    </a:p>
                  </a:txBody>
                  <a:tcPr marL="45832" marR="45832" marT="22916" marB="22916"/>
                </a:tc>
                <a:tc>
                  <a:txBody>
                    <a:bodyPr/>
                    <a:lstStyle/>
                    <a:p>
                      <a:endParaRPr lang="th-TH" sz="1300" dirty="0"/>
                    </a:p>
                  </a:txBody>
                  <a:tcPr marL="45832" marR="45832" marT="22916" marB="22916"/>
                </a:tc>
              </a:tr>
            </a:tbl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7756685" y="5084115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5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99994" y="4464323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6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99994" y="5084115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7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482897" y="4464323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8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56685" y="5727313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9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756685" y="4464323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1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99994" y="5727313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2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82897" y="5084115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3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82897" y="5727313"/>
            <a:ext cx="53174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4</a:t>
            </a:r>
            <a:endParaRPr lang="th-TH" dirty="0">
              <a:solidFill>
                <a:prstClr val="white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7265865" y="4181775"/>
            <a:ext cx="487638" cy="282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274277" y="4188809"/>
            <a:ext cx="0" cy="1528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6390528" y="5329598"/>
            <a:ext cx="605262" cy="391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75" idx="1"/>
          </p:cNvCxnSpPr>
          <p:nvPr/>
        </p:nvCxnSpPr>
        <p:spPr>
          <a:xfrm>
            <a:off x="6399890" y="5329598"/>
            <a:ext cx="2083007" cy="16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76" idx="0"/>
          </p:cNvCxnSpPr>
          <p:nvPr/>
        </p:nvCxnSpPr>
        <p:spPr>
          <a:xfrm>
            <a:off x="8748768" y="5607335"/>
            <a:ext cx="1" cy="119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8288429" y="5607335"/>
            <a:ext cx="181850" cy="113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7509684" y="4945906"/>
            <a:ext cx="243819" cy="15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7337783" y="4964137"/>
            <a:ext cx="1" cy="119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6428840" y="4746871"/>
            <a:ext cx="566950" cy="35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6428840" y="4755015"/>
            <a:ext cx="2041439" cy="7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8016759" y="4200388"/>
            <a:ext cx="487638" cy="282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8028991" y="4192993"/>
            <a:ext cx="0" cy="1528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590808" y="977173"/>
            <a:ext cx="13112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800"/>
              </a:spcAft>
            </a:pP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ยุค </a:t>
            </a:r>
            <a:r>
              <a:rPr lang="en-US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</a:t>
            </a: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อินเดีย </a:t>
            </a: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ปากีสถาน เนปาล อัฟกานิสถาน บังคลาเทศ รัสเซีย มองโกลเลีย จีนตะวันตก พม่า </a:t>
            </a: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ไทย กัมพูชา มาเลเซีย </a:t>
            </a: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สิงคโปร์</a:t>
            </a:r>
            <a:endParaRPr lang="en-US" sz="20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235" y="1959287"/>
            <a:ext cx="1163338" cy="804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ยุค </a:t>
            </a:r>
            <a:r>
              <a:rPr lang="en-US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6 </a:t>
            </a: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แคนาดา </a:t>
            </a: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สหรัฐอเมริกาฝั่งตะวันตก</a:t>
            </a:r>
            <a:endParaRPr lang="en-US" sz="20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14388" y="2980675"/>
            <a:ext cx="1163338" cy="804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ยุค </a:t>
            </a:r>
            <a:r>
              <a:rPr lang="en-US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7 </a:t>
            </a: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แคนาดา </a:t>
            </a: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สหรัฐ</a:t>
            </a: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อเมริกาปานามา คิวบา</a:t>
            </a:r>
            <a:endParaRPr lang="en-US" sz="20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1466" y="894922"/>
            <a:ext cx="1222173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ยุค </a:t>
            </a:r>
            <a:r>
              <a:rPr lang="en-US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 </a:t>
            </a:r>
            <a:r>
              <a:rPr lang="th-TH" sz="2000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จีน เกาหลี ญี่ปุ่น ฮ่องกง ไต้หวัน รัสเซีย มองโกลเลีย เวียดนาม ฟิลิปปินส์ อินโดนีเซีย ลาว กัมพูชา</a:t>
            </a:r>
            <a:endParaRPr lang="en-US" sz="20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742185" y="1410263"/>
            <a:ext cx="114722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ยุค </a:t>
            </a:r>
            <a:r>
              <a:rPr lang="en-US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9</a:t>
            </a: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สหภาพยุโรป</a:t>
            </a:r>
          </a:p>
          <a:p>
            <a:pPr algn="ctr">
              <a:lnSpc>
                <a:spcPts val="1800"/>
              </a:lnSpc>
              <a:spcAft>
                <a:spcPts val="800"/>
              </a:spcAft>
            </a:pPr>
            <a:r>
              <a:rPr lang="th-TH" sz="2000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และแอฟริกา</a:t>
            </a:r>
            <a:endParaRPr lang="en-US" sz="20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919272" y="2829644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180</a:t>
            </a:r>
            <a:r>
              <a:rPr lang="th-TH" sz="2400" baseline="30000" dirty="0" smtClean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๐</a:t>
            </a:r>
            <a:endParaRPr lang="en-US" sz="2400" baseline="30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015325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1" grpId="0" animBg="1"/>
      <p:bldP spid="5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2" grpId="0"/>
      <p:bldP spid="3" grpId="0"/>
      <p:bldP spid="89" grpId="0"/>
      <p:bldP spid="4" grpId="0"/>
      <p:bldP spid="9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301625" y="5768975"/>
            <a:ext cx="357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China : Factory of the world</a:t>
            </a:r>
            <a:endParaRPr lang="th-TH" sz="2000" b="1" dirty="0">
              <a:solidFill>
                <a:prstClr val="black"/>
              </a:solidFill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387350" y="6121400"/>
            <a:ext cx="4538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India : Service provider of the world</a:t>
            </a:r>
            <a:endParaRPr lang="th-TH" sz="2000" b="1" dirty="0">
              <a:solidFill>
                <a:prstClr val="black"/>
              </a:solidFill>
            </a:endParaRPr>
          </a:p>
        </p:txBody>
      </p:sp>
      <p:pic>
        <p:nvPicPr>
          <p:cNvPr id="7" name="Picture 2" descr="http://www.bloggang.com/data/kanapo/picture/1184651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5036" y="185671"/>
            <a:ext cx="2761028" cy="4102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-1588" y="1268413"/>
            <a:ext cx="4927601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th-TH" sz="3600" b="1" u="sng" dirty="0" smtClean="0">
                <a:solidFill>
                  <a:srgbClr val="0070C0"/>
                </a:solidFill>
                <a:latin typeface="Angsana New" pitchFamily="18" charset="-34"/>
              </a:rPr>
              <a:t>อดีตนายก</a:t>
            </a:r>
            <a:r>
              <a:rPr lang="th-TH" sz="3600" b="1" u="sng" dirty="0">
                <a:solidFill>
                  <a:srgbClr val="0070C0"/>
                </a:solidFill>
                <a:latin typeface="Angsana New" pitchFamily="18" charset="-34"/>
              </a:rPr>
              <a:t>ฯเหวินเจียเป่าของจีน</a:t>
            </a:r>
          </a:p>
          <a:p>
            <a:pPr algn="ctr"/>
            <a:r>
              <a:rPr lang="th-TH" sz="3600" dirty="0">
                <a:solidFill>
                  <a:srgbClr val="0070C0"/>
                </a:solidFill>
                <a:latin typeface="Angsana New" pitchFamily="18" charset="-34"/>
              </a:rPr>
              <a:t>ไปเยือนบังกาลอร์ซึ่งเป็นเมือง</a:t>
            </a:r>
          </a:p>
          <a:p>
            <a:pPr algn="ctr"/>
            <a:r>
              <a:rPr lang="th-TH" sz="3600" dirty="0">
                <a:solidFill>
                  <a:srgbClr val="0070C0"/>
                </a:solidFill>
                <a:latin typeface="Angsana New" pitchFamily="18" charset="-34"/>
              </a:rPr>
              <a:t>โด่งดังทางไอทีของอินเดีย</a:t>
            </a:r>
          </a:p>
          <a:p>
            <a:pPr algn="ctr"/>
            <a:r>
              <a:rPr lang="th-TH" sz="3600" b="1" dirty="0">
                <a:solidFill>
                  <a:srgbClr val="0070C0"/>
                </a:solidFill>
                <a:latin typeface="Angsana New" pitchFamily="18" charset="-34"/>
              </a:rPr>
              <a:t>ประกาศว่าจีนกับอินเดียจะเป็น</a:t>
            </a:r>
            <a:r>
              <a:rPr lang="en-US" sz="3600" b="1" dirty="0">
                <a:solidFill>
                  <a:srgbClr val="0070C0"/>
                </a:solidFill>
                <a:latin typeface="Angsana New" pitchFamily="18" charset="-34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Angsana New" pitchFamily="18" charset="-34"/>
              </a:rPr>
              <a:t>“</a:t>
            </a:r>
            <a:r>
              <a:rPr lang="th-TH" sz="3600" b="1" u="sng" dirty="0">
                <a:solidFill>
                  <a:srgbClr val="0070C0"/>
                </a:solidFill>
                <a:latin typeface="Angsana New" pitchFamily="18" charset="-34"/>
              </a:rPr>
              <a:t>สองเสาหลักแห่งพลังทางเศรษฐกิจแห่งศตวรรษที่ ๒๑</a:t>
            </a:r>
            <a:r>
              <a:rPr lang="en-US" sz="3600" b="1" dirty="0">
                <a:solidFill>
                  <a:srgbClr val="0070C0"/>
                </a:solidFill>
                <a:latin typeface="Angsana New" pitchFamily="18" charset="-34"/>
              </a:rPr>
              <a:t>”</a:t>
            </a:r>
            <a:endParaRPr lang="th-TH" sz="3600" b="1" dirty="0">
              <a:solidFill>
                <a:srgbClr val="0070C0"/>
              </a:solidFill>
              <a:latin typeface="Angsana New" pitchFamily="18" charset="-34"/>
            </a:endParaRPr>
          </a:p>
          <a:p>
            <a:pPr algn="ctr"/>
            <a:r>
              <a:rPr lang="th-TH" sz="3600" b="1" dirty="0">
                <a:solidFill>
                  <a:srgbClr val="0070C0"/>
                </a:solidFill>
                <a:latin typeface="Angsana New" pitchFamily="18" charset="-34"/>
              </a:rPr>
              <a:t>โดยที่จีนจะเน้นเรื่อง</a:t>
            </a:r>
            <a:r>
              <a:rPr lang="en-US" sz="3600" b="1" dirty="0">
                <a:solidFill>
                  <a:srgbClr val="0070C0"/>
                </a:solidFill>
                <a:latin typeface="Angsana New" pitchFamily="18" charset="-34"/>
              </a:rPr>
              <a:t> </a:t>
            </a:r>
            <a:r>
              <a:rPr lang="en-US" sz="3600" b="1" u="sng" dirty="0">
                <a:solidFill>
                  <a:srgbClr val="0070C0"/>
                </a:solidFill>
                <a:latin typeface="Angsana New" pitchFamily="18" charset="-34"/>
              </a:rPr>
              <a:t>hardware </a:t>
            </a:r>
            <a:endParaRPr lang="th-TH" sz="3600" b="1" u="sng" dirty="0">
              <a:solidFill>
                <a:srgbClr val="0070C0"/>
              </a:solidFill>
              <a:latin typeface="Angsana New" pitchFamily="18" charset="-34"/>
            </a:endParaRPr>
          </a:p>
          <a:p>
            <a:pPr algn="ctr"/>
            <a:r>
              <a:rPr lang="th-TH" sz="3600" b="1" dirty="0">
                <a:solidFill>
                  <a:srgbClr val="0070C0"/>
                </a:solidFill>
                <a:latin typeface="Angsana New" pitchFamily="18" charset="-34"/>
              </a:rPr>
              <a:t>และอินเดียมุ่งไปทางด้าน </a:t>
            </a:r>
            <a:r>
              <a:rPr lang="en-US" sz="3600" b="1" u="sng" dirty="0">
                <a:solidFill>
                  <a:srgbClr val="0070C0"/>
                </a:solidFill>
                <a:latin typeface="Angsana New" pitchFamily="18" charset="-34"/>
              </a:rPr>
              <a:t>software</a:t>
            </a:r>
            <a:endParaRPr lang="en-US" sz="3600" dirty="0">
              <a:solidFill>
                <a:srgbClr val="0070C0"/>
              </a:solidFill>
              <a:latin typeface="Angsana New" pitchFamily="18" charset="-34"/>
            </a:endParaRPr>
          </a:p>
        </p:txBody>
      </p:sp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5395913" y="5532438"/>
            <a:ext cx="37353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th-TH" sz="2400" b="1">
                <a:solidFill>
                  <a:prstClr val="white"/>
                </a:solidFill>
                <a:latin typeface="Angsana New" pitchFamily="18" charset="-34"/>
              </a:rPr>
              <a:t>แหล่งข้อมูล </a:t>
            </a:r>
            <a:r>
              <a:rPr lang="en-US" sz="2400" b="1">
                <a:solidFill>
                  <a:prstClr val="white"/>
                </a:solidFill>
                <a:latin typeface="Angsana New" pitchFamily="18" charset="-34"/>
              </a:rPr>
              <a:t>:</a:t>
            </a:r>
            <a:r>
              <a:rPr lang="th-TH" sz="2400" b="1">
                <a:solidFill>
                  <a:prstClr val="white"/>
                </a:solidFill>
                <a:latin typeface="Angsana New" pitchFamily="18" charset="-34"/>
              </a:rPr>
              <a:t> สุทธิชัย หยุ่น </a:t>
            </a:r>
            <a:r>
              <a:rPr lang="en-US" sz="2400" b="1">
                <a:solidFill>
                  <a:prstClr val="white"/>
                </a:solidFill>
                <a:latin typeface="Angsana New" pitchFamily="18" charset="-34"/>
              </a:rPr>
              <a:t>nation group </a:t>
            </a:r>
          </a:p>
          <a:p>
            <a:pPr algn="r"/>
            <a:r>
              <a:rPr lang="th-TH" sz="2400" b="1">
                <a:solidFill>
                  <a:prstClr val="white"/>
                </a:solidFill>
                <a:latin typeface="Angsana New" pitchFamily="18" charset="-34"/>
              </a:rPr>
              <a:t>              	    นิติภูมิ  เนาวรัตน์</a:t>
            </a:r>
          </a:p>
        </p:txBody>
      </p:sp>
      <p:pic>
        <p:nvPicPr>
          <p:cNvPr id="10" name="Picture 10" descr="China and India cov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2091" y="2211541"/>
            <a:ext cx="2413000" cy="32173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itle 5"/>
          <p:cNvSpPr txBox="1">
            <a:spLocks/>
          </p:cNvSpPr>
          <p:nvPr/>
        </p:nvSpPr>
        <p:spPr bwMode="auto">
          <a:xfrm>
            <a:off x="12700" y="12700"/>
            <a:ext cx="5041900" cy="12065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China + India</a:t>
            </a:r>
            <a:r>
              <a:rPr lang="th-TH" sz="3200" b="1" kern="0" dirty="0">
                <a:solidFill>
                  <a:prstClr val="black"/>
                </a:solidFill>
              </a:rPr>
              <a:t/>
            </a:r>
            <a:br>
              <a:rPr lang="th-TH" sz="3200" b="1" kern="0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The China-India (</a:t>
            </a:r>
            <a:r>
              <a:rPr lang="en-US" sz="3200" b="1" dirty="0" err="1">
                <a:solidFill>
                  <a:prstClr val="black"/>
                </a:solidFill>
                <a:latin typeface="Angsana New" pitchFamily="18" charset="-34"/>
              </a:rPr>
              <a:t>Chindia</a:t>
            </a:r>
            <a:r>
              <a:rPr lang="en-US" sz="3200" b="1" dirty="0">
                <a:solidFill>
                  <a:prstClr val="black"/>
                </a:solidFill>
                <a:latin typeface="Angsana New" pitchFamily="18" charset="-34"/>
              </a:rPr>
              <a:t>) Century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3954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5" descr="china-india-map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938" y="1155700"/>
            <a:ext cx="5453062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://www.kidsdomain.com/holiday/winter/color/dragon90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5163" y="1346200"/>
            <a:ext cx="1912937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tiger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905319" y="3662878"/>
            <a:ext cx="2519677" cy="1385196"/>
          </a:xfrm>
          <a:prstGeom prst="rect">
            <a:avLst/>
          </a:prstGeom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-90055" y="50800"/>
            <a:ext cx="2006600" cy="2336800"/>
            <a:chOff x="-76200" y="50800"/>
            <a:chExt cx="2006600" cy="2336800"/>
          </a:xfrm>
        </p:grpSpPr>
        <p:sp>
          <p:nvSpPr>
            <p:cNvPr id="22559" name="Rectangle 49"/>
            <p:cNvSpPr>
              <a:spLocks noChangeArrowheads="1"/>
            </p:cNvSpPr>
            <p:nvPr/>
          </p:nvSpPr>
          <p:spPr bwMode="auto">
            <a:xfrm>
              <a:off x="-76200" y="76200"/>
              <a:ext cx="2006600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ประชากรของ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จีน </a:t>
              </a:r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1,300 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ล้าน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อินเดีย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 </a:t>
              </a:r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1,065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ล้าน</a:t>
              </a:r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 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ก็เกิน </a:t>
              </a:r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1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 ใน </a:t>
              </a:r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3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 ของประชากรโลก</a:t>
              </a:r>
              <a:endParaRPr lang="th-TH" b="1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50800" y="50800"/>
              <a:ext cx="1841500" cy="233680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8100" y="5118100"/>
            <a:ext cx="4648200" cy="1814513"/>
            <a:chOff x="0" y="5117405"/>
            <a:chExt cx="4648200" cy="1815882"/>
          </a:xfrm>
        </p:grpSpPr>
        <p:sp>
          <p:nvSpPr>
            <p:cNvPr id="22555" name="Rectangle 52"/>
            <p:cNvSpPr>
              <a:spLocks noChangeArrowheads="1"/>
            </p:cNvSpPr>
            <p:nvPr/>
          </p:nvSpPr>
          <p:spPr bwMode="auto">
            <a:xfrm>
              <a:off x="25400" y="5117405"/>
              <a:ext cx="461010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ตลาดอาหารสำเร็จรูปของ “จินเดีย” จะมีมูลค่า </a:t>
              </a:r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US$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 </a:t>
              </a:r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480 billion 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หรือหนึ่งเท่าครึ่งของตลาดสหรัฐฯวันนี้ หรือ </a:t>
              </a:r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5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 เท่าครึ่งของตลาดสหราชอาณาจักรวันนี้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0" y="5130800"/>
              <a:ext cx="4648200" cy="172720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7213600" y="1155700"/>
            <a:ext cx="2044700" cy="3873500"/>
            <a:chOff x="7213600" y="1143000"/>
            <a:chExt cx="2044700" cy="3873500"/>
          </a:xfrm>
        </p:grpSpPr>
        <p:sp>
          <p:nvSpPr>
            <p:cNvPr id="22551" name="Rectangle 55"/>
            <p:cNvSpPr>
              <a:spLocks noChangeArrowheads="1"/>
            </p:cNvSpPr>
            <p:nvPr/>
          </p:nvSpPr>
          <p:spPr bwMode="auto">
            <a:xfrm>
              <a:off x="7213600" y="1309638"/>
              <a:ext cx="2044700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“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จินเดีย</a:t>
              </a:r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” 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ที่มี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อำนาจซื้อ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จริง ๆ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 อยู่ที่ประมาณ </a:t>
              </a:r>
            </a:p>
            <a:p>
              <a:pPr algn="ctr"/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600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 ล้านคน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เท่ากับ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ตลาดสหรัฐฯ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กับสหภาพยุโรปรวมกันทีเดียว</a:t>
              </a:r>
              <a:endParaRPr lang="en-US" b="1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404100" y="1143000"/>
              <a:ext cx="1701800" cy="387350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24245" y="2416175"/>
            <a:ext cx="1879600" cy="2678113"/>
            <a:chOff x="38100" y="2403376"/>
            <a:chExt cx="1879600" cy="2677656"/>
          </a:xfrm>
        </p:grpSpPr>
        <p:sp>
          <p:nvSpPr>
            <p:cNvPr id="22547" name="Rectangle 58"/>
            <p:cNvSpPr>
              <a:spLocks noChangeArrowheads="1"/>
            </p:cNvSpPr>
            <p:nvPr/>
          </p:nvSpPr>
          <p:spPr bwMode="auto">
            <a:xfrm>
              <a:off x="38100" y="2403376"/>
              <a:ext cx="1879600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ภายในปี </a:t>
              </a:r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2020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จำนวนประชากร “จินเดีย</a:t>
              </a:r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” 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ที่มี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โทรศัพท์มือถือ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จะเท่ากับ </a:t>
              </a:r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1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ใน </a:t>
              </a:r>
              <a:r>
                <a:rPr lang="en-US" b="1" u="sng">
                  <a:solidFill>
                    <a:srgbClr val="0070C0"/>
                  </a:solidFill>
                  <a:latin typeface="AngsanaUPC" pitchFamily="18" charset="-34"/>
                </a:rPr>
                <a:t>3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 ของโลก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50800" y="2425700"/>
              <a:ext cx="1854200" cy="2628900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955800" y="50800"/>
            <a:ext cx="7188200" cy="1054100"/>
            <a:chOff x="1955800" y="50800"/>
            <a:chExt cx="7188200" cy="1054100"/>
          </a:xfrm>
        </p:grpSpPr>
        <p:sp>
          <p:nvSpPr>
            <p:cNvPr id="22543" name="Rectangle 61"/>
            <p:cNvSpPr>
              <a:spLocks noChangeArrowheads="1"/>
            </p:cNvSpPr>
            <p:nvPr/>
          </p:nvSpPr>
          <p:spPr bwMode="auto">
            <a:xfrm>
              <a:off x="1955800" y="114300"/>
              <a:ext cx="71882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จีน 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แข็งแกร่งทางด้านการผลิตและโครงสร้างพื้นฐาน</a:t>
              </a:r>
            </a:p>
            <a:p>
              <a:pPr algn="ctr"/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อินเดีย </a:t>
              </a:r>
              <a:r>
                <a:rPr lang="th-TH" b="1" u="sng">
                  <a:solidFill>
                    <a:srgbClr val="0070C0"/>
                  </a:solidFill>
                  <a:latin typeface="AngsanaUPC" pitchFamily="18" charset="-34"/>
                </a:rPr>
                <a:t>เก่งเรื่องบริการและไอทีในด้านเทคโนโลยีสารสนเทศ</a:t>
              </a:r>
              <a:endParaRPr lang="th-TH" b="1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1955800" y="50800"/>
              <a:ext cx="7150100" cy="1054100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4662488" y="5091113"/>
            <a:ext cx="4572000" cy="1766887"/>
            <a:chOff x="4662690" y="5091016"/>
            <a:chExt cx="4572000" cy="1766984"/>
          </a:xfrm>
        </p:grpSpPr>
        <p:sp>
          <p:nvSpPr>
            <p:cNvPr id="22539" name="Rectangle 64"/>
            <p:cNvSpPr>
              <a:spLocks noChangeArrowheads="1"/>
            </p:cNvSpPr>
            <p:nvPr/>
          </p:nvSpPr>
          <p:spPr bwMode="auto">
            <a:xfrm>
              <a:off x="4662690" y="5091016"/>
              <a:ext cx="4572000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จำนวนเงินกู้ผ่านระบบธนาคารของ “จินเดีย”จะเท่ากับ </a:t>
              </a:r>
              <a:r>
                <a:rPr lang="en-US" b="1">
                  <a:solidFill>
                    <a:srgbClr val="0070C0"/>
                  </a:solidFill>
                  <a:latin typeface="AngsanaUPC" pitchFamily="18" charset="-34"/>
                </a:rPr>
                <a:t>9</a:t>
              </a:r>
              <a:r>
                <a:rPr lang="th-TH" b="1">
                  <a:solidFill>
                    <a:srgbClr val="0070C0"/>
                  </a:solidFill>
                  <a:latin typeface="AngsanaUPC" pitchFamily="18" charset="-34"/>
                </a:rPr>
                <a:t> ล้านล้านเหรียญสหรัฐฯ หรือสองเท่าของผลิตภัณฑ์มวลรวมของญี่ปุ่นวันนี้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4711700" y="5130800"/>
              <a:ext cx="4394200" cy="1727200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0070C0"/>
                </a:solidFill>
                <a:latin typeface="Angsan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6878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4" y="1433945"/>
            <a:ext cx="4129635" cy="43877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88" y="1400586"/>
            <a:ext cx="3985478" cy="4225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48" y="1651379"/>
            <a:ext cx="4807469" cy="52299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3650" y="5711746"/>
            <a:ext cx="25248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Statistics Thailand </a:t>
            </a:r>
            <a:r>
              <a:rPr lang="en-US" sz="1400" b="1" dirty="0" smtClean="0">
                <a:solidFill>
                  <a:prstClr val="black"/>
                </a:solidFill>
              </a:rPr>
              <a:t>1980</a:t>
            </a:r>
            <a:r>
              <a:rPr lang="en-US" sz="1400" b="1" dirty="0">
                <a:solidFill>
                  <a:prstClr val="black"/>
                </a:solidFill>
              </a:rPr>
              <a:t>, 2000. </a:t>
            </a:r>
            <a:endParaRPr lang="en-US" sz="1400" b="1" dirty="0" smtClean="0">
              <a:solidFill>
                <a:prstClr val="black"/>
              </a:solidFill>
            </a:endParaRPr>
          </a:p>
          <a:p>
            <a:r>
              <a:rPr lang="en-US" sz="1400" b="1" dirty="0" smtClean="0">
                <a:solidFill>
                  <a:prstClr val="black"/>
                </a:solidFill>
              </a:rPr>
              <a:t>National 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Statistics </a:t>
            </a:r>
          </a:p>
          <a:p>
            <a:r>
              <a:rPr lang="en-US" sz="1400" b="1" dirty="0" smtClean="0">
                <a:solidFill>
                  <a:prstClr val="black"/>
                </a:solidFill>
              </a:rPr>
              <a:t>Organization</a:t>
            </a:r>
            <a:r>
              <a:rPr lang="en-US" sz="1400" b="1" dirty="0">
                <a:solidFill>
                  <a:prstClr val="black"/>
                </a:solidFill>
              </a:rPr>
              <a:t>.</a:t>
            </a:r>
            <a:endParaRPr lang="th-TH" sz="14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19662" y="5545306"/>
            <a:ext cx="1924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Population Projection 2020. Institute for Population and Social Research, </a:t>
            </a:r>
            <a:r>
              <a:rPr lang="en-US" sz="1400" b="1" dirty="0" err="1">
                <a:solidFill>
                  <a:prstClr val="black"/>
                </a:solidFill>
              </a:rPr>
              <a:t>Mahidol</a:t>
            </a:r>
            <a:r>
              <a:rPr lang="en-US" sz="1400" b="1" dirty="0">
                <a:solidFill>
                  <a:prstClr val="black"/>
                </a:solidFill>
              </a:rPr>
              <a:t> University</a:t>
            </a:r>
            <a:endParaRPr lang="th-TH" sz="1400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1521" y="704101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แนวโน้ม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ประชากรไทยในศตวรรษที่ 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21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มุ่งสู่</a:t>
            </a: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สังคม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สูงวัย </a:t>
            </a:r>
            <a:r>
              <a:rPr lang="en-US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(aging society</a:t>
            </a:r>
            <a:r>
              <a:rPr lang="en-US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)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Arial" pitchFamily="34" charset="0"/>
              </a:rPr>
              <a:t> </a:t>
            </a:r>
            <a:endParaRPr lang="th-T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755617"/>
            <a:ext cx="4378817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49" y="4139517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474418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74418"/>
            <a:ext cx="90280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ผลกระทบ</a:t>
            </a:r>
            <a:r>
              <a:rPr lang="th-TH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ด้านประชากรศาสตร์ของไทย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indent="457200" algn="thaiDist">
              <a:lnSpc>
                <a:spcPct val="150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Aging </a:t>
            </a:r>
            <a:r>
              <a:rPr lang="en-US" b="1" dirty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population </a:t>
            </a:r>
            <a:r>
              <a:rPr lang="en-US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&gt; 20</a:t>
            </a:r>
            <a:r>
              <a:rPr lang="en-US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% 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ภายใน </a:t>
            </a:r>
            <a:r>
              <a:rPr lang="en-US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10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ปี</a:t>
            </a:r>
            <a:r>
              <a:rPr lang="en-US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(2025)</a:t>
            </a: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และ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เข้าสู่ “</a:t>
            </a:r>
            <a:r>
              <a:rPr lang="th-TH" b="1" dirty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สังคมผู้</a:t>
            </a:r>
            <a:r>
              <a:rPr lang="th-TH" b="1" dirty="0" smtClean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สูงวัยสมบูรณ์</a:t>
            </a:r>
            <a:r>
              <a:rPr lang="th-TH" b="1" dirty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แบบ</a:t>
            </a:r>
            <a:r>
              <a:rPr lang="th-TH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”</a:t>
            </a: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indent="457200" algn="thaiDist"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           30</a:t>
            </a:r>
            <a:r>
              <a:rPr lang="en-US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%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ภายใน </a:t>
            </a:r>
            <a:r>
              <a:rPr lang="en-US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20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ปี </a:t>
            </a:r>
            <a:endParaRPr lang="th-TH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indent="457200" algn="thaiDist">
              <a:spcAft>
                <a:spcPts val="0"/>
              </a:spcAft>
            </a:pP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ส่งผล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ให้ </a:t>
            </a:r>
            <a:r>
              <a:rPr lang="en-US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productivity</a:t>
            </a: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หายไป 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รายจ่ายจะสูงขึ้น มีค่าใช้จ่ายในการรักษาพยาบาล </a:t>
            </a: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โรคที่ป่วย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ส่วนใหญ่เป็นโรคไม่ติดต่อ ทำให้มีชีวิตอยู่นานแต่รักษาไม่</a:t>
            </a: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หาย</a:t>
            </a:r>
            <a:endParaRPr lang="th-TH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549" y="768496"/>
            <a:ext cx="8551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แนวโน้ม</a:t>
            </a:r>
            <a:r>
              <a:rPr lang="th-TH" b="1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ประชากรไทย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ในศตวรรษที่ 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21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 มุ่งสู่ </a:t>
            </a:r>
            <a:r>
              <a:rPr lang="th-TH" b="1" dirty="0" smtClean="0">
                <a:solidFill>
                  <a:srgbClr val="0070C0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สังคม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สูงวัย </a:t>
            </a:r>
            <a:r>
              <a:rPr lang="en-US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(aging society</a:t>
            </a:r>
            <a:r>
              <a:rPr lang="en-US" dirty="0" smtClean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)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Arial" pitchFamily="34" charset="0"/>
              </a:rPr>
              <a:t> 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137188"/>
            <a:ext cx="86313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แนวทางอุดมศึกษา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 algn="thaiDi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การสร้าง </a:t>
            </a:r>
            <a:r>
              <a:rPr lang="en-US" b="1" dirty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Productive aging </a:t>
            </a:r>
            <a:r>
              <a:rPr lang="en-US" b="1" dirty="0" smtClean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group</a:t>
            </a:r>
          </a:p>
          <a:p>
            <a:pPr marL="457200" indent="-4572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กลุ่มเป้าหมาย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ใหม่อุดมศึกษา/ </a:t>
            </a:r>
            <a:r>
              <a:rPr lang="en-US" b="1" dirty="0" smtClean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outreach programs</a:t>
            </a:r>
            <a:endParaRPr lang="th-TH" b="1" dirty="0" smtClean="0">
              <a:solidFill>
                <a:srgbClr val="0070C0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เทคโนโลยี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วิทยาศาสตร์/เทคโนโลยีสังคม/การสร้าง</a:t>
            </a:r>
            <a:r>
              <a:rPr lang="th-TH" b="1" dirty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ทุนสังคม 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สำหรับ</a:t>
            </a:r>
            <a:r>
              <a:rPr lang="th-TH" b="1" dirty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สังคมสูงวัย</a:t>
            </a:r>
            <a:endParaRPr lang="en-US" b="1" dirty="0">
              <a:solidFill>
                <a:srgbClr val="0070C0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3030" y="6546623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979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755617"/>
            <a:ext cx="3915178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49" y="4500121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466970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35781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ข้อมูลการพัฒนากำลังแรงงานของ</a:t>
            </a:r>
            <a:r>
              <a:rPr lang="th-TH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ไทย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ประเทศลงทุนกับคนวัยเรียน (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age group</a:t>
            </a:r>
            <a:r>
              <a:rPr lang="en-US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) </a:t>
            </a:r>
            <a:endParaRPr lang="th-TH" dirty="0" smtClean="0">
              <a:solidFill>
                <a:prstClr val="black"/>
              </a:solidFill>
              <a:latin typeface="Angsana New" pitchFamily="18" charset="-34"/>
              <a:ea typeface="Tahoma" pitchFamily="34" charset="0"/>
            </a:endParaRPr>
          </a:p>
          <a:p>
            <a:pPr marL="914400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ห้า</a:t>
            </a:r>
            <a:r>
              <a:rPr lang="th-TH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แสนล้านต่อปี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กับเด็กนักเรียน </a:t>
            </a:r>
            <a:r>
              <a:rPr lang="en-US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(6-18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 ปี) </a:t>
            </a:r>
            <a:r>
              <a:rPr lang="en-US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9-10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 ล้าน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คน</a:t>
            </a:r>
          </a:p>
          <a:p>
            <a:pPr marL="914400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หนึ่ง</a:t>
            </a:r>
            <a:r>
              <a:rPr lang="th-TH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แสนล้านต่อปี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กับนักเรียนอุดมศึกษา (</a:t>
            </a:r>
            <a:r>
              <a:rPr lang="en-US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18-22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 ปี) </a:t>
            </a:r>
            <a:r>
              <a:rPr lang="en-US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2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 ล้าน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คน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แต่ลงทุน</a:t>
            </a:r>
            <a:r>
              <a:rPr lang="th-TH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ไม่กี่หมื่นล้าน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กับแรงงาน </a:t>
            </a:r>
            <a:r>
              <a:rPr lang="en-US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35-40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 ล้าน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คน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</a:rPr>
              <a:t>เกือบไม่ลงทุนเลย</a:t>
            </a:r>
            <a:r>
              <a:rPr lang="th-TH" dirty="0">
                <a:solidFill>
                  <a:prstClr val="black"/>
                </a:solidFill>
              </a:rPr>
              <a:t>กับคนสูงวัยที่ยังทำงานได้นับล้านคน ให้ทำงานได้ต่อไป</a:t>
            </a:r>
            <a:endParaRPr lang="th-TH" dirty="0">
              <a:solidFill>
                <a:prstClr val="black"/>
              </a:solidFill>
              <a:latin typeface="Angsana New" pitchFamily="18" charset="-34"/>
              <a:ea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585" y="755617"/>
            <a:ext cx="3432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แนวโน้ม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กำลังแรงงาน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(workforce)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9779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แนวทางอุดมศึกษา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indent="457200" algn="thaiDist">
              <a:lnSpc>
                <a:spcPct val="150000"/>
              </a:lnSpc>
              <a:spcAft>
                <a:spcPts val="0"/>
              </a:spcAft>
            </a:pP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ความร่วมมือ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ภาคเอกชนและภาคสังคม </a:t>
            </a:r>
            <a:endParaRPr lang="th-TH" dirty="0" smtClean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indent="457200" algn="thaiDist">
              <a:spcAft>
                <a:spcPts val="0"/>
              </a:spcAft>
            </a:pP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ระดับ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พื้นที่ จังหวัด กลุ่มจังหวัด (</a:t>
            </a:r>
            <a:r>
              <a:rPr lang="en-US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Area-based planning, Management, Education) </a:t>
            </a:r>
            <a:endParaRPr lang="th-TH" dirty="0" smtClean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indent="457200" algn="thaiDist">
              <a:spcAft>
                <a:spcPts val="0"/>
              </a:spcAft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บน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ฐานวิสัยทัศน์การพัฒนาเศรษฐกิจของแต่ละพื้นที่</a:t>
            </a:r>
            <a:endParaRPr lang="en-US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3030" y="6546623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6599" y="688378"/>
            <a:ext cx="5043505" cy="768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th-TH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เปลี่ยนแปลง 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:</a:t>
            </a:r>
          </a:p>
          <a:p>
            <a:pPr>
              <a:lnSpc>
                <a:spcPts val="2600"/>
              </a:lnSpc>
            </a:pPr>
            <a:r>
              <a:rPr lang="th-TH" sz="2400" b="1" dirty="0">
                <a:solidFill>
                  <a:srgbClr val="0070C0"/>
                </a:solidFill>
              </a:rPr>
              <a:t>โจทย์ใหม่การศึกษาไทย คือ การพัฒนาคนทั้งประเทศ</a:t>
            </a:r>
            <a:endParaRPr lang="th-TH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-JS Synjai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34594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1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" y="755617"/>
            <a:ext cx="7611415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49" y="4551638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422902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35781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ข้อมูล</a:t>
            </a:r>
            <a:r>
              <a:rPr lang="th-TH" b="1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การ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ลงทุนโครงการขนาด</a:t>
            </a:r>
            <a:r>
              <a:rPr lang="th-TH" b="1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ใหญ่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ของ</a:t>
            </a:r>
            <a:r>
              <a:rPr lang="th-TH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ไทย</a:t>
            </a:r>
            <a:r>
              <a:rPr lang="th-TH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ระบบ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บริหาร</a:t>
            </a: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น้ำ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ระบบ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จัดการขยะ </a:t>
            </a:r>
            <a:endParaRPr lang="th-TH" dirty="0" smtClean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รถไฟ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ความเร็ว</a:t>
            </a: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สูง/รถไฟ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รางคู่เชื่อมสุวรรณภูมิและ</a:t>
            </a: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จีน/</a:t>
            </a:r>
            <a:r>
              <a:rPr lang="en-US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Upper </a:t>
            </a:r>
            <a:r>
              <a:rPr lang="en-US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and lower east west </a:t>
            </a:r>
            <a:r>
              <a:rPr lang="en-US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corridors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โครงข่าย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ถนนระหว่าง</a:t>
            </a: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ประเทศโอกาส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ของการสร้าง </a:t>
            </a:r>
            <a:r>
              <a:rPr lang="en-US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New growth city</a:t>
            </a:r>
            <a:endParaRPr lang="th-TH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670" y="755617"/>
            <a:ext cx="856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แนวโน้ม</a:t>
            </a:r>
            <a:r>
              <a:rPr lang="th-TH" b="1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การ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ลงทุน</a:t>
            </a:r>
            <a:r>
              <a:rPr lang="th-TH" b="1" dirty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โครงการขนาด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ใหญ่</a:t>
            </a:r>
            <a:r>
              <a:rPr lang="en-US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 / Land Link / 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เขตเศรษฐกิจพิเศษ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549309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แนวทางอุดมศึกษา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indent="457200" algn="thaiDist">
              <a:lnSpc>
                <a:spcPct val="150000"/>
              </a:lnSpc>
              <a:spcAft>
                <a:spcPts val="0"/>
              </a:spcAft>
            </a:pPr>
            <a:r>
              <a:rPr lang="th-TH" dirty="0">
                <a:solidFill>
                  <a:prstClr val="black"/>
                </a:solidFill>
              </a:rPr>
              <a:t>โอกาสขึ้นอยู่</a:t>
            </a:r>
            <a:r>
              <a:rPr lang="th-TH" dirty="0" smtClean="0">
                <a:solidFill>
                  <a:prstClr val="black"/>
                </a:solidFill>
              </a:rPr>
              <a:t>กับ</a:t>
            </a:r>
          </a:p>
          <a:p>
            <a:pPr marL="457200" indent="-4572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</a:rPr>
              <a:t>วิสัยทัศน์สถาบันอุดมศึกษาในแต่</a:t>
            </a:r>
            <a:r>
              <a:rPr lang="th-TH" dirty="0">
                <a:solidFill>
                  <a:srgbClr val="0070C0"/>
                </a:solidFill>
              </a:rPr>
              <a:t>ละพื้นที่</a:t>
            </a:r>
            <a:r>
              <a:rPr lang="th-TH" dirty="0">
                <a:solidFill>
                  <a:prstClr val="black"/>
                </a:solidFill>
              </a:rPr>
              <a:t> </a:t>
            </a:r>
          </a:p>
          <a:p>
            <a:pPr marL="457200" indent="-4572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</a:rPr>
              <a:t>การ</a:t>
            </a:r>
            <a:r>
              <a:rPr lang="th-TH" dirty="0">
                <a:solidFill>
                  <a:srgbClr val="0070C0"/>
                </a:solidFill>
              </a:rPr>
              <a:t>พัฒนากำลังคนรองรับศูนย์กลางเศรษฐกิจใหม่ระดับอนุภูมิภาค</a:t>
            </a:r>
            <a:endParaRPr lang="en-US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3030" y="6572381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5928" y="1945584"/>
            <a:ext cx="6454178" cy="7591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th-TH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เปลี่ยนแปลง 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:</a:t>
            </a:r>
          </a:p>
          <a:p>
            <a:pPr>
              <a:lnSpc>
                <a:spcPts val="2600"/>
              </a:lnSpc>
            </a:pPr>
            <a:r>
              <a:rPr lang="th-TH" sz="2400" b="1" dirty="0" smtClean="0">
                <a:solidFill>
                  <a:srgbClr val="0070C0"/>
                </a:solidFill>
              </a:rPr>
              <a:t>เตรียมความพร้อมให้ประเทศ และพื้นที่ ด้วยองค์ความรู้ขององค์กร</a:t>
            </a:r>
            <a:endParaRPr lang="th-TH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-JS Synjai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030" y="3965560"/>
            <a:ext cx="90170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dirty="0">
                <a:latin typeface="CordiaUPC" panose="020B0304020202020204" pitchFamily="34" charset="-34"/>
                <a:cs typeface="CordiaUPC" panose="020B0304020202020204" pitchFamily="34" charset="-34"/>
              </a:rPr>
              <a:t>แต่สัดส่วนวัยแรงงานระดับป.ตรีในสาขาวิทยาศาสตร์และ</a:t>
            </a:r>
            <a:r>
              <a:rPr lang="th-TH" sz="2600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เทคโนโลยี</a:t>
            </a:r>
            <a:r>
              <a:rPr lang="en-US" sz="2600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:</a:t>
            </a:r>
            <a:r>
              <a:rPr lang="th-TH" sz="2600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สาขา</a:t>
            </a:r>
            <a:r>
              <a:rPr lang="th-TH" sz="2600" dirty="0">
                <a:latin typeface="CordiaUPC" panose="020B0304020202020204" pitchFamily="34" charset="-34"/>
                <a:cs typeface="CordiaUPC" panose="020B0304020202020204" pitchFamily="34" charset="-34"/>
              </a:rPr>
              <a:t>สังคมศาสตร์มีเพียง </a:t>
            </a:r>
            <a:r>
              <a:rPr lang="en-US" sz="2600" dirty="0">
                <a:latin typeface="CordiaUPC" panose="020B0304020202020204" pitchFamily="34" charset="-34"/>
                <a:cs typeface="CordiaUPC" panose="020B0304020202020204" pitchFamily="34" charset="-34"/>
              </a:rPr>
              <a:t>30:70</a:t>
            </a:r>
            <a:endParaRPr lang="th-TH" sz="26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92740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1" grpId="0" uiExpand="1" build="p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1400" i="1">
                <a:solidFill>
                  <a:srgbClr val="000000"/>
                </a:solidFill>
                <a:cs typeface="Angsana New" panose="02020603050405020304" pitchFamily="18" charset="-34"/>
              </a:rPr>
              <a:t>ดร.จักรกฤษณ์ ดวงพัสตรา กรมส่งเสริมการส่งออก</a:t>
            </a:r>
            <a:endParaRPr lang="th-TH" altLang="th-TH" sz="1400" i="1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3631A1-20AD-4AE9-B7A0-8761A8757421}" type="slidenum">
              <a:rPr lang="en-US" altLang="th-TH" sz="1400" i="1">
                <a:solidFill>
                  <a:srgbClr val="000000"/>
                </a:solidFill>
                <a:cs typeface="Angsana New" panose="02020603050405020304" pitchFamily="18" charset="-34"/>
              </a:rPr>
              <a:pPr/>
              <a:t>39</a:t>
            </a:fld>
            <a:endParaRPr lang="th-TH" altLang="th-TH" sz="1400" i="1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-13571" y="-17462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79" name="Freeform 5"/>
          <p:cNvSpPr>
            <a:spLocks/>
          </p:cNvSpPr>
          <p:nvPr/>
        </p:nvSpPr>
        <p:spPr bwMode="auto">
          <a:xfrm>
            <a:off x="3203575" y="1514475"/>
            <a:ext cx="1681163" cy="3692525"/>
          </a:xfrm>
          <a:custGeom>
            <a:avLst/>
            <a:gdLst>
              <a:gd name="T0" fmla="*/ 0 w 1059"/>
              <a:gd name="T1" fmla="*/ 0 h 2326"/>
              <a:gd name="T2" fmla="*/ 126007841 w 1059"/>
              <a:gd name="T3" fmla="*/ 186491534 h 2326"/>
              <a:gd name="T4" fmla="*/ 153730349 w 1059"/>
              <a:gd name="T5" fmla="*/ 246975308 h 2326"/>
              <a:gd name="T6" fmla="*/ 141128777 w 1059"/>
              <a:gd name="T7" fmla="*/ 360383085 h 2326"/>
              <a:gd name="T8" fmla="*/ 196572205 w 1059"/>
              <a:gd name="T9" fmla="*/ 433466891 h 2326"/>
              <a:gd name="T10" fmla="*/ 320060684 w 1059"/>
              <a:gd name="T11" fmla="*/ 408265240 h 2326"/>
              <a:gd name="T12" fmla="*/ 375504113 w 1059"/>
              <a:gd name="T13" fmla="*/ 408265240 h 2326"/>
              <a:gd name="T14" fmla="*/ 390625048 w 1059"/>
              <a:gd name="T15" fmla="*/ 433466891 h 2326"/>
              <a:gd name="T16" fmla="*/ 390625048 w 1059"/>
              <a:gd name="T17" fmla="*/ 521671529 h 2326"/>
              <a:gd name="T18" fmla="*/ 347781605 w 1059"/>
              <a:gd name="T19" fmla="*/ 619958376 h 2326"/>
              <a:gd name="T20" fmla="*/ 403225033 w 1059"/>
              <a:gd name="T21" fmla="*/ 718245222 h 2326"/>
              <a:gd name="T22" fmla="*/ 584676353 w 1059"/>
              <a:gd name="T23" fmla="*/ 831651412 h 2326"/>
              <a:gd name="T24" fmla="*/ 723285718 w 1059"/>
              <a:gd name="T25" fmla="*/ 869453144 h 2326"/>
              <a:gd name="T26" fmla="*/ 849293708 w 1059"/>
              <a:gd name="T27" fmla="*/ 831651412 h 2326"/>
              <a:gd name="T28" fmla="*/ 1126510850 w 1059"/>
              <a:gd name="T29" fmla="*/ 856853162 h 2326"/>
              <a:gd name="T30" fmla="*/ 1111389915 w 1059"/>
              <a:gd name="T31" fmla="*/ 1005541525 h 2326"/>
              <a:gd name="T32" fmla="*/ 1292841135 w 1059"/>
              <a:gd name="T33" fmla="*/ 1091226801 h 2326"/>
              <a:gd name="T34" fmla="*/ 1376005484 w 1059"/>
              <a:gd name="T35" fmla="*/ 1166831457 h 2326"/>
              <a:gd name="T36" fmla="*/ 1348284564 w 1059"/>
              <a:gd name="T37" fmla="*/ 1290319855 h 2326"/>
              <a:gd name="T38" fmla="*/ 1166833343 w 1059"/>
              <a:gd name="T39" fmla="*/ 1365924511 h 2326"/>
              <a:gd name="T40" fmla="*/ 972780550 w 1059"/>
              <a:gd name="T41" fmla="*/ 1426408236 h 2326"/>
              <a:gd name="T42" fmla="*/ 877014628 w 1059"/>
              <a:gd name="T43" fmla="*/ 1464211357 h 2326"/>
              <a:gd name="T44" fmla="*/ 861893693 w 1059"/>
              <a:gd name="T45" fmla="*/ 1552415995 h 2326"/>
              <a:gd name="T46" fmla="*/ 1071067422 w 1059"/>
              <a:gd name="T47" fmla="*/ 1701104755 h 2326"/>
              <a:gd name="T48" fmla="*/ 1292841135 w 1059"/>
              <a:gd name="T49" fmla="*/ 1774190049 h 2326"/>
              <a:gd name="T50" fmla="*/ 1431448913 w 1059"/>
              <a:gd name="T51" fmla="*/ 1935479981 h 2326"/>
              <a:gd name="T52" fmla="*/ 1708666452 w 1059"/>
              <a:gd name="T53" fmla="*/ 2147483647 h 2326"/>
              <a:gd name="T54" fmla="*/ 1764109880 w 1059"/>
              <a:gd name="T55" fmla="*/ 2147483647 h 2326"/>
              <a:gd name="T56" fmla="*/ 1973283608 w 1059"/>
              <a:gd name="T57" fmla="*/ 2147483647 h 2326"/>
              <a:gd name="T58" fmla="*/ 2041327022 w 1059"/>
              <a:gd name="T59" fmla="*/ 2147483647 h 2326"/>
              <a:gd name="T60" fmla="*/ 2111891386 w 1059"/>
              <a:gd name="T61" fmla="*/ 2147483647 h 2326"/>
              <a:gd name="T62" fmla="*/ 2147483647 w 1059"/>
              <a:gd name="T63" fmla="*/ 2147483647 h 2326"/>
              <a:gd name="T64" fmla="*/ 2147483647 w 1059"/>
              <a:gd name="T65" fmla="*/ 2147483647 h 2326"/>
              <a:gd name="T66" fmla="*/ 2147483647 w 1059"/>
              <a:gd name="T67" fmla="*/ 2147483647 h 2326"/>
              <a:gd name="T68" fmla="*/ 2147483647 w 1059"/>
              <a:gd name="T69" fmla="*/ 2147483647 h 2326"/>
              <a:gd name="T70" fmla="*/ 2147483647 w 1059"/>
              <a:gd name="T71" fmla="*/ 2147483647 h 2326"/>
              <a:gd name="T72" fmla="*/ 2147483647 w 1059"/>
              <a:gd name="T73" fmla="*/ 2147483647 h 2326"/>
              <a:gd name="T74" fmla="*/ 2147483647 w 1059"/>
              <a:gd name="T75" fmla="*/ 2147483647 h 2326"/>
              <a:gd name="T76" fmla="*/ 2147483647 w 1059"/>
              <a:gd name="T77" fmla="*/ 2147483647 h 2326"/>
              <a:gd name="T78" fmla="*/ 2147483647 w 1059"/>
              <a:gd name="T79" fmla="*/ 2147483647 h 2326"/>
              <a:gd name="T80" fmla="*/ 2147483647 w 1059"/>
              <a:gd name="T81" fmla="*/ 2147483647 h 2326"/>
              <a:gd name="T82" fmla="*/ 2147483647 w 1059"/>
              <a:gd name="T83" fmla="*/ 2147483647 h 2326"/>
              <a:gd name="T84" fmla="*/ 2147483647 w 1059"/>
              <a:gd name="T85" fmla="*/ 2147483647 h 2326"/>
              <a:gd name="T86" fmla="*/ 2147483647 w 1059"/>
              <a:gd name="T87" fmla="*/ 2147483647 h 2326"/>
              <a:gd name="T88" fmla="*/ 2147483647 w 1059"/>
              <a:gd name="T89" fmla="*/ 2147483647 h 2326"/>
              <a:gd name="T90" fmla="*/ 2147483647 w 1059"/>
              <a:gd name="T91" fmla="*/ 2147483647 h 2326"/>
              <a:gd name="T92" fmla="*/ 2013606102 w 1059"/>
              <a:gd name="T93" fmla="*/ 2147483647 h 2326"/>
              <a:gd name="T94" fmla="*/ 1834674243 w 1059"/>
              <a:gd name="T95" fmla="*/ 2147483647 h 2326"/>
              <a:gd name="T96" fmla="*/ 1640622641 w 1059"/>
              <a:gd name="T97" fmla="*/ 2147483647 h 2326"/>
              <a:gd name="T98" fmla="*/ 1640622641 w 1059"/>
              <a:gd name="T99" fmla="*/ 2147483647 h 2326"/>
              <a:gd name="T100" fmla="*/ 1751509895 w 1059"/>
              <a:gd name="T101" fmla="*/ 2147483647 h 2326"/>
              <a:gd name="T102" fmla="*/ 1874996737 w 1059"/>
              <a:gd name="T103" fmla="*/ 2147483647 h 2326"/>
              <a:gd name="T104" fmla="*/ 1862396751 w 1059"/>
              <a:gd name="T105" fmla="*/ 2147483647 h 2326"/>
              <a:gd name="T106" fmla="*/ 1764109880 w 1059"/>
              <a:gd name="T107" fmla="*/ 2147483647 h 2326"/>
              <a:gd name="T108" fmla="*/ 1486892341 w 1059"/>
              <a:gd name="T109" fmla="*/ 2147483647 h 2326"/>
              <a:gd name="T110" fmla="*/ 1265118627 w 1059"/>
              <a:gd name="T111" fmla="*/ 2147483647 h 2326"/>
              <a:gd name="T112" fmla="*/ 1222276772 w 1059"/>
              <a:gd name="T113" fmla="*/ 2147483647 h 2326"/>
              <a:gd name="T114" fmla="*/ 1222276772 w 1059"/>
              <a:gd name="T115" fmla="*/ 2147483647 h 2326"/>
              <a:gd name="T116" fmla="*/ 1111389915 w 1059"/>
              <a:gd name="T117" fmla="*/ 2147483647 h 2326"/>
              <a:gd name="T118" fmla="*/ 889616201 w 1059"/>
              <a:gd name="T119" fmla="*/ 2147483647 h 23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59"/>
              <a:gd name="T181" fmla="*/ 0 h 2326"/>
              <a:gd name="T182" fmla="*/ 1059 w 1059"/>
              <a:gd name="T183" fmla="*/ 2326 h 232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59" h="2326">
                <a:moveTo>
                  <a:pt x="0" y="0"/>
                </a:moveTo>
                <a:lnTo>
                  <a:pt x="50" y="74"/>
                </a:lnTo>
                <a:lnTo>
                  <a:pt x="61" y="98"/>
                </a:lnTo>
                <a:lnTo>
                  <a:pt x="56" y="143"/>
                </a:lnTo>
                <a:lnTo>
                  <a:pt x="78" y="172"/>
                </a:lnTo>
                <a:lnTo>
                  <a:pt x="127" y="162"/>
                </a:lnTo>
                <a:lnTo>
                  <a:pt x="149" y="162"/>
                </a:lnTo>
                <a:lnTo>
                  <a:pt x="155" y="172"/>
                </a:lnTo>
                <a:lnTo>
                  <a:pt x="155" y="207"/>
                </a:lnTo>
                <a:lnTo>
                  <a:pt x="138" y="246"/>
                </a:lnTo>
                <a:lnTo>
                  <a:pt x="160" y="285"/>
                </a:lnTo>
                <a:lnTo>
                  <a:pt x="232" y="330"/>
                </a:lnTo>
                <a:lnTo>
                  <a:pt x="287" y="345"/>
                </a:lnTo>
                <a:lnTo>
                  <a:pt x="337" y="330"/>
                </a:lnTo>
                <a:lnTo>
                  <a:pt x="447" y="340"/>
                </a:lnTo>
                <a:lnTo>
                  <a:pt x="441" y="399"/>
                </a:lnTo>
                <a:lnTo>
                  <a:pt x="513" y="433"/>
                </a:lnTo>
                <a:lnTo>
                  <a:pt x="546" y="463"/>
                </a:lnTo>
                <a:lnTo>
                  <a:pt x="535" y="512"/>
                </a:lnTo>
                <a:lnTo>
                  <a:pt x="463" y="542"/>
                </a:lnTo>
                <a:lnTo>
                  <a:pt x="386" y="566"/>
                </a:lnTo>
                <a:lnTo>
                  <a:pt x="348" y="581"/>
                </a:lnTo>
                <a:lnTo>
                  <a:pt x="342" y="616"/>
                </a:lnTo>
                <a:lnTo>
                  <a:pt x="425" y="675"/>
                </a:lnTo>
                <a:lnTo>
                  <a:pt x="513" y="704"/>
                </a:lnTo>
                <a:lnTo>
                  <a:pt x="568" y="768"/>
                </a:lnTo>
                <a:lnTo>
                  <a:pt x="678" y="887"/>
                </a:lnTo>
                <a:lnTo>
                  <a:pt x="700" y="931"/>
                </a:lnTo>
                <a:lnTo>
                  <a:pt x="783" y="990"/>
                </a:lnTo>
                <a:lnTo>
                  <a:pt x="810" y="1049"/>
                </a:lnTo>
                <a:lnTo>
                  <a:pt x="838" y="1118"/>
                </a:lnTo>
                <a:lnTo>
                  <a:pt x="943" y="1167"/>
                </a:lnTo>
                <a:lnTo>
                  <a:pt x="1009" y="1226"/>
                </a:lnTo>
                <a:lnTo>
                  <a:pt x="1014" y="1251"/>
                </a:lnTo>
                <a:lnTo>
                  <a:pt x="998" y="1290"/>
                </a:lnTo>
                <a:lnTo>
                  <a:pt x="998" y="1315"/>
                </a:lnTo>
                <a:lnTo>
                  <a:pt x="1058" y="1404"/>
                </a:lnTo>
                <a:lnTo>
                  <a:pt x="1053" y="1522"/>
                </a:lnTo>
                <a:lnTo>
                  <a:pt x="1020" y="1591"/>
                </a:lnTo>
                <a:lnTo>
                  <a:pt x="1025" y="1655"/>
                </a:lnTo>
                <a:lnTo>
                  <a:pt x="1047" y="1699"/>
                </a:lnTo>
                <a:lnTo>
                  <a:pt x="1047" y="1754"/>
                </a:lnTo>
                <a:lnTo>
                  <a:pt x="1031" y="1798"/>
                </a:lnTo>
                <a:lnTo>
                  <a:pt x="1036" y="1931"/>
                </a:lnTo>
                <a:lnTo>
                  <a:pt x="1014" y="1965"/>
                </a:lnTo>
                <a:lnTo>
                  <a:pt x="948" y="1975"/>
                </a:lnTo>
                <a:lnTo>
                  <a:pt x="799" y="2039"/>
                </a:lnTo>
                <a:lnTo>
                  <a:pt x="728" y="2069"/>
                </a:lnTo>
                <a:lnTo>
                  <a:pt x="651" y="2079"/>
                </a:lnTo>
                <a:lnTo>
                  <a:pt x="651" y="2103"/>
                </a:lnTo>
                <a:lnTo>
                  <a:pt x="695" y="2158"/>
                </a:lnTo>
                <a:lnTo>
                  <a:pt x="744" y="2202"/>
                </a:lnTo>
                <a:lnTo>
                  <a:pt x="739" y="2236"/>
                </a:lnTo>
                <a:lnTo>
                  <a:pt x="700" y="2241"/>
                </a:lnTo>
                <a:lnTo>
                  <a:pt x="590" y="2222"/>
                </a:lnTo>
                <a:lnTo>
                  <a:pt x="502" y="2236"/>
                </a:lnTo>
                <a:lnTo>
                  <a:pt x="485" y="2261"/>
                </a:lnTo>
                <a:lnTo>
                  <a:pt x="485" y="2305"/>
                </a:lnTo>
                <a:lnTo>
                  <a:pt x="441" y="2325"/>
                </a:lnTo>
                <a:lnTo>
                  <a:pt x="353" y="2325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0" name="Freeform 6"/>
          <p:cNvSpPr>
            <a:spLocks/>
          </p:cNvSpPr>
          <p:nvPr/>
        </p:nvSpPr>
        <p:spPr bwMode="auto">
          <a:xfrm>
            <a:off x="4271963" y="1755775"/>
            <a:ext cx="647700" cy="1323975"/>
          </a:xfrm>
          <a:custGeom>
            <a:avLst/>
            <a:gdLst>
              <a:gd name="T0" fmla="*/ 1025704477 w 408"/>
              <a:gd name="T1" fmla="*/ 0 h 834"/>
              <a:gd name="T2" fmla="*/ 874495148 w 408"/>
              <a:gd name="T3" fmla="*/ 50403123 h 834"/>
              <a:gd name="T4" fmla="*/ 846772644 w 408"/>
              <a:gd name="T5" fmla="*/ 113407841 h 834"/>
              <a:gd name="T6" fmla="*/ 846772644 w 408"/>
              <a:gd name="T7" fmla="*/ 249496289 h 834"/>
              <a:gd name="T8" fmla="*/ 831651512 w 408"/>
              <a:gd name="T9" fmla="*/ 262096272 h 834"/>
              <a:gd name="T10" fmla="*/ 693043754 w 408"/>
              <a:gd name="T11" fmla="*/ 262096272 h 834"/>
              <a:gd name="T12" fmla="*/ 637598745 w 408"/>
              <a:gd name="T13" fmla="*/ 299897811 h 834"/>
              <a:gd name="T14" fmla="*/ 582155324 w 408"/>
              <a:gd name="T15" fmla="*/ 360383131 h 834"/>
              <a:gd name="T16" fmla="*/ 526711903 w 408"/>
              <a:gd name="T17" fmla="*/ 448587880 h 834"/>
              <a:gd name="T18" fmla="*/ 456149137 w 408"/>
              <a:gd name="T19" fmla="*/ 546873151 h 834"/>
              <a:gd name="T20" fmla="*/ 428426633 w 408"/>
              <a:gd name="T21" fmla="*/ 609877832 h 834"/>
              <a:gd name="T22" fmla="*/ 400705617 w 408"/>
              <a:gd name="T23" fmla="*/ 733366246 h 834"/>
              <a:gd name="T24" fmla="*/ 178931884 w 408"/>
              <a:gd name="T25" fmla="*/ 834172665 h 834"/>
              <a:gd name="T26" fmla="*/ 95765934 w 408"/>
              <a:gd name="T27" fmla="*/ 894656397 h 834"/>
              <a:gd name="T28" fmla="*/ 40322500 w 408"/>
              <a:gd name="T29" fmla="*/ 945059508 h 834"/>
              <a:gd name="T30" fmla="*/ 0 w 408"/>
              <a:gd name="T31" fmla="*/ 1081146318 h 834"/>
              <a:gd name="T32" fmla="*/ 12601574 w 408"/>
              <a:gd name="T33" fmla="*/ 1280239397 h 834"/>
              <a:gd name="T34" fmla="*/ 55443446 w 408"/>
              <a:gd name="T35" fmla="*/ 1441529350 h 834"/>
              <a:gd name="T36" fmla="*/ 55443446 w 408"/>
              <a:gd name="T37" fmla="*/ 1504534031 h 834"/>
              <a:gd name="T38" fmla="*/ 123488463 w 408"/>
              <a:gd name="T39" fmla="*/ 1577617748 h 834"/>
              <a:gd name="T40" fmla="*/ 289817188 w 408"/>
              <a:gd name="T41" fmla="*/ 1615420874 h 834"/>
              <a:gd name="T42" fmla="*/ 372983113 w 408"/>
              <a:gd name="T43" fmla="*/ 1726308113 h 834"/>
              <a:gd name="T44" fmla="*/ 428426633 w 408"/>
              <a:gd name="T45" fmla="*/ 1839714318 h 834"/>
              <a:gd name="T46" fmla="*/ 443547566 w 408"/>
              <a:gd name="T47" fmla="*/ 1925399605 h 834"/>
              <a:gd name="T48" fmla="*/ 609877828 w 408"/>
              <a:gd name="T49" fmla="*/ 2099291129 h 8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8"/>
              <a:gd name="T76" fmla="*/ 0 h 834"/>
              <a:gd name="T77" fmla="*/ 408 w 408"/>
              <a:gd name="T78" fmla="*/ 834 h 83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8" h="834">
                <a:moveTo>
                  <a:pt x="407" y="0"/>
                </a:moveTo>
                <a:lnTo>
                  <a:pt x="347" y="20"/>
                </a:lnTo>
                <a:lnTo>
                  <a:pt x="336" y="45"/>
                </a:lnTo>
                <a:lnTo>
                  <a:pt x="336" y="99"/>
                </a:lnTo>
                <a:lnTo>
                  <a:pt x="330" y="104"/>
                </a:lnTo>
                <a:lnTo>
                  <a:pt x="275" y="104"/>
                </a:lnTo>
                <a:lnTo>
                  <a:pt x="253" y="119"/>
                </a:lnTo>
                <a:lnTo>
                  <a:pt x="231" y="143"/>
                </a:lnTo>
                <a:lnTo>
                  <a:pt x="209" y="178"/>
                </a:lnTo>
                <a:lnTo>
                  <a:pt x="181" y="217"/>
                </a:lnTo>
                <a:lnTo>
                  <a:pt x="170" y="242"/>
                </a:lnTo>
                <a:lnTo>
                  <a:pt x="159" y="291"/>
                </a:lnTo>
                <a:lnTo>
                  <a:pt x="71" y="331"/>
                </a:lnTo>
                <a:lnTo>
                  <a:pt x="38" y="355"/>
                </a:lnTo>
                <a:lnTo>
                  <a:pt x="16" y="375"/>
                </a:lnTo>
                <a:lnTo>
                  <a:pt x="0" y="429"/>
                </a:lnTo>
                <a:lnTo>
                  <a:pt x="5" y="508"/>
                </a:lnTo>
                <a:lnTo>
                  <a:pt x="22" y="572"/>
                </a:lnTo>
                <a:lnTo>
                  <a:pt x="22" y="597"/>
                </a:lnTo>
                <a:lnTo>
                  <a:pt x="49" y="626"/>
                </a:lnTo>
                <a:lnTo>
                  <a:pt x="115" y="641"/>
                </a:lnTo>
                <a:lnTo>
                  <a:pt x="148" y="685"/>
                </a:lnTo>
                <a:lnTo>
                  <a:pt x="170" y="730"/>
                </a:lnTo>
                <a:lnTo>
                  <a:pt x="176" y="764"/>
                </a:lnTo>
                <a:lnTo>
                  <a:pt x="242" y="833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1" name="Freeform 7"/>
          <p:cNvSpPr>
            <a:spLocks/>
          </p:cNvSpPr>
          <p:nvPr/>
        </p:nvSpPr>
        <p:spPr bwMode="auto">
          <a:xfrm>
            <a:off x="1971675" y="3078163"/>
            <a:ext cx="3533775" cy="3670300"/>
          </a:xfrm>
          <a:custGeom>
            <a:avLst/>
            <a:gdLst>
              <a:gd name="T0" fmla="*/ 2147483647 w 2226"/>
              <a:gd name="T1" fmla="*/ 110886878 h 2312"/>
              <a:gd name="T2" fmla="*/ 2147483647 w 2226"/>
              <a:gd name="T3" fmla="*/ 410784601 h 2312"/>
              <a:gd name="T4" fmla="*/ 2147483647 w 2226"/>
              <a:gd name="T5" fmla="*/ 720764581 h 2312"/>
              <a:gd name="T6" fmla="*/ 2147483647 w 2226"/>
              <a:gd name="T7" fmla="*/ 907256264 h 2312"/>
              <a:gd name="T8" fmla="*/ 2147483647 w 2226"/>
              <a:gd name="T9" fmla="*/ 1192033006 h 2312"/>
              <a:gd name="T10" fmla="*/ 2147483647 w 2226"/>
              <a:gd name="T11" fmla="*/ 1527214439 h 2312"/>
              <a:gd name="T12" fmla="*/ 2147483647 w 2226"/>
              <a:gd name="T13" fmla="*/ 1960681528 h 2312"/>
              <a:gd name="T14" fmla="*/ 2147483647 w 2226"/>
              <a:gd name="T15" fmla="*/ 2111890839 h 2312"/>
              <a:gd name="T16" fmla="*/ 2147483647 w 2226"/>
              <a:gd name="T17" fmla="*/ 2147483647 h 2312"/>
              <a:gd name="T18" fmla="*/ 2147483647 w 2226"/>
              <a:gd name="T19" fmla="*/ 2147483647 h 2312"/>
              <a:gd name="T20" fmla="*/ 2147483647 w 2226"/>
              <a:gd name="T21" fmla="*/ 2147483647 h 2312"/>
              <a:gd name="T22" fmla="*/ 2147483647 w 2226"/>
              <a:gd name="T23" fmla="*/ 2147483647 h 2312"/>
              <a:gd name="T24" fmla="*/ 2147483647 w 2226"/>
              <a:gd name="T25" fmla="*/ 2147483647 h 2312"/>
              <a:gd name="T26" fmla="*/ 2147483647 w 2226"/>
              <a:gd name="T27" fmla="*/ 2147483647 h 2312"/>
              <a:gd name="T28" fmla="*/ 2147483647 w 2226"/>
              <a:gd name="T29" fmla="*/ 2147483647 h 2312"/>
              <a:gd name="T30" fmla="*/ 2147483647 w 2226"/>
              <a:gd name="T31" fmla="*/ 2147483647 h 2312"/>
              <a:gd name="T32" fmla="*/ 2147483647 w 2226"/>
              <a:gd name="T33" fmla="*/ 2147483647 h 2312"/>
              <a:gd name="T34" fmla="*/ 2147483647 w 2226"/>
              <a:gd name="T35" fmla="*/ 2147483647 h 2312"/>
              <a:gd name="T36" fmla="*/ 2147483647 w 2226"/>
              <a:gd name="T37" fmla="*/ 2147483647 h 2312"/>
              <a:gd name="T38" fmla="*/ 2147483647 w 2226"/>
              <a:gd name="T39" fmla="*/ 2147483647 h 2312"/>
              <a:gd name="T40" fmla="*/ 2147483647 w 2226"/>
              <a:gd name="T41" fmla="*/ 2147483647 h 2312"/>
              <a:gd name="T42" fmla="*/ 2147483647 w 2226"/>
              <a:gd name="T43" fmla="*/ 2147483647 h 2312"/>
              <a:gd name="T44" fmla="*/ 2147483647 w 2226"/>
              <a:gd name="T45" fmla="*/ 2147483647 h 2312"/>
              <a:gd name="T46" fmla="*/ 2147483647 w 2226"/>
              <a:gd name="T47" fmla="*/ 2147483647 h 2312"/>
              <a:gd name="T48" fmla="*/ 2147483647 w 2226"/>
              <a:gd name="T49" fmla="*/ 2147483647 h 2312"/>
              <a:gd name="T50" fmla="*/ 2147483647 w 2226"/>
              <a:gd name="T51" fmla="*/ 2147483647 h 2312"/>
              <a:gd name="T52" fmla="*/ 2147483647 w 2226"/>
              <a:gd name="T53" fmla="*/ 2147483647 h 2312"/>
              <a:gd name="T54" fmla="*/ 2147483647 w 2226"/>
              <a:gd name="T55" fmla="*/ 2147483647 h 2312"/>
              <a:gd name="T56" fmla="*/ 2026205530 w 2226"/>
              <a:gd name="T57" fmla="*/ 2147483647 h 2312"/>
              <a:gd name="T58" fmla="*/ 1943039616 w 2226"/>
              <a:gd name="T59" fmla="*/ 2147483647 h 2312"/>
              <a:gd name="T60" fmla="*/ 1761588446 w 2226"/>
              <a:gd name="T61" fmla="*/ 2147483647 h 2312"/>
              <a:gd name="T62" fmla="*/ 1622980310 w 2226"/>
              <a:gd name="T63" fmla="*/ 2147483647 h 2312"/>
              <a:gd name="T64" fmla="*/ 1345763244 w 2226"/>
              <a:gd name="T65" fmla="*/ 2147483647 h 2312"/>
              <a:gd name="T66" fmla="*/ 1164312074 w 2226"/>
              <a:gd name="T67" fmla="*/ 2147483647 h 2312"/>
              <a:gd name="T68" fmla="*/ 1053425247 w 2226"/>
              <a:gd name="T69" fmla="*/ 2134571442 h 2312"/>
              <a:gd name="T70" fmla="*/ 985380265 w 2226"/>
              <a:gd name="T71" fmla="*/ 1937999338 h 2312"/>
              <a:gd name="T72" fmla="*/ 637598656 w 2226"/>
              <a:gd name="T73" fmla="*/ 1960681528 h 2312"/>
              <a:gd name="T74" fmla="*/ 554434330 w 2226"/>
              <a:gd name="T75" fmla="*/ 2061487736 h 2312"/>
              <a:gd name="T76" fmla="*/ 514111848 w 2226"/>
              <a:gd name="T77" fmla="*/ 2147483647 h 2312"/>
              <a:gd name="T78" fmla="*/ 471268417 w 2226"/>
              <a:gd name="T79" fmla="*/ 2147483647 h 2312"/>
              <a:gd name="T80" fmla="*/ 304938078 w 2226"/>
              <a:gd name="T81" fmla="*/ 2147483647 h 2312"/>
              <a:gd name="T82" fmla="*/ 277217165 w 2226"/>
              <a:gd name="T83" fmla="*/ 2147483647 h 2312"/>
              <a:gd name="T84" fmla="*/ 95765920 w 2226"/>
              <a:gd name="T85" fmla="*/ 2147483647 h 2312"/>
              <a:gd name="T86" fmla="*/ 0 w 2226"/>
              <a:gd name="T87" fmla="*/ 2147483647 h 2312"/>
              <a:gd name="T88" fmla="*/ 123486858 w 2226"/>
              <a:gd name="T89" fmla="*/ 2147483647 h 2312"/>
              <a:gd name="T90" fmla="*/ 289817147 w 2226"/>
              <a:gd name="T91" fmla="*/ 2147483647 h 2312"/>
              <a:gd name="T92" fmla="*/ 526711830 w 2226"/>
              <a:gd name="T93" fmla="*/ 2147483647 h 2312"/>
              <a:gd name="T94" fmla="*/ 582155243 w 2226"/>
              <a:gd name="T95" fmla="*/ 2147483647 h 2312"/>
              <a:gd name="T96" fmla="*/ 554434330 w 2226"/>
              <a:gd name="T97" fmla="*/ 2147483647 h 2312"/>
              <a:gd name="T98" fmla="*/ 597276174 w 2226"/>
              <a:gd name="T99" fmla="*/ 2147483647 h 2312"/>
              <a:gd name="T100" fmla="*/ 637598656 w 2226"/>
              <a:gd name="T101" fmla="*/ 2147483647 h 2312"/>
              <a:gd name="T102" fmla="*/ 831651396 w 2226"/>
              <a:gd name="T103" fmla="*/ 2147483647 h 2312"/>
              <a:gd name="T104" fmla="*/ 1207153917 w 2226"/>
              <a:gd name="T105" fmla="*/ 2147483647 h 2312"/>
              <a:gd name="T106" fmla="*/ 1998483030 w 2226"/>
              <a:gd name="T107" fmla="*/ 2147483647 h 23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226"/>
              <a:gd name="T163" fmla="*/ 0 h 2312"/>
              <a:gd name="T164" fmla="*/ 2226 w 2226"/>
              <a:gd name="T165" fmla="*/ 2312 h 231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226" h="2312">
                <a:moveTo>
                  <a:pt x="1697" y="0"/>
                </a:moveTo>
                <a:lnTo>
                  <a:pt x="1763" y="44"/>
                </a:lnTo>
                <a:lnTo>
                  <a:pt x="1801" y="99"/>
                </a:lnTo>
                <a:lnTo>
                  <a:pt x="1867" y="163"/>
                </a:lnTo>
                <a:lnTo>
                  <a:pt x="1961" y="212"/>
                </a:lnTo>
                <a:lnTo>
                  <a:pt x="2011" y="286"/>
                </a:lnTo>
                <a:lnTo>
                  <a:pt x="2066" y="330"/>
                </a:lnTo>
                <a:lnTo>
                  <a:pt x="2093" y="360"/>
                </a:lnTo>
                <a:lnTo>
                  <a:pt x="2099" y="414"/>
                </a:lnTo>
                <a:lnTo>
                  <a:pt x="2143" y="473"/>
                </a:lnTo>
                <a:lnTo>
                  <a:pt x="2154" y="527"/>
                </a:lnTo>
                <a:lnTo>
                  <a:pt x="2192" y="606"/>
                </a:lnTo>
                <a:lnTo>
                  <a:pt x="2198" y="714"/>
                </a:lnTo>
                <a:lnTo>
                  <a:pt x="2209" y="778"/>
                </a:lnTo>
                <a:lnTo>
                  <a:pt x="2225" y="823"/>
                </a:lnTo>
                <a:lnTo>
                  <a:pt x="2214" y="838"/>
                </a:lnTo>
                <a:lnTo>
                  <a:pt x="2192" y="892"/>
                </a:lnTo>
                <a:lnTo>
                  <a:pt x="2176" y="956"/>
                </a:lnTo>
                <a:lnTo>
                  <a:pt x="2176" y="1030"/>
                </a:lnTo>
                <a:lnTo>
                  <a:pt x="2165" y="1059"/>
                </a:lnTo>
                <a:lnTo>
                  <a:pt x="2104" y="1108"/>
                </a:lnTo>
                <a:lnTo>
                  <a:pt x="1978" y="1202"/>
                </a:lnTo>
                <a:lnTo>
                  <a:pt x="1917" y="1232"/>
                </a:lnTo>
                <a:lnTo>
                  <a:pt x="1845" y="1276"/>
                </a:lnTo>
                <a:lnTo>
                  <a:pt x="1796" y="1306"/>
                </a:lnTo>
                <a:lnTo>
                  <a:pt x="1752" y="1320"/>
                </a:lnTo>
                <a:lnTo>
                  <a:pt x="1675" y="1325"/>
                </a:lnTo>
                <a:lnTo>
                  <a:pt x="1653" y="1355"/>
                </a:lnTo>
                <a:lnTo>
                  <a:pt x="1608" y="1453"/>
                </a:lnTo>
                <a:lnTo>
                  <a:pt x="1586" y="1473"/>
                </a:lnTo>
                <a:lnTo>
                  <a:pt x="1548" y="1498"/>
                </a:lnTo>
                <a:lnTo>
                  <a:pt x="1515" y="1503"/>
                </a:lnTo>
                <a:lnTo>
                  <a:pt x="1498" y="1512"/>
                </a:lnTo>
                <a:lnTo>
                  <a:pt x="1460" y="1552"/>
                </a:lnTo>
                <a:lnTo>
                  <a:pt x="1405" y="1581"/>
                </a:lnTo>
                <a:lnTo>
                  <a:pt x="1372" y="1601"/>
                </a:lnTo>
                <a:lnTo>
                  <a:pt x="1327" y="1641"/>
                </a:lnTo>
                <a:lnTo>
                  <a:pt x="1289" y="1675"/>
                </a:lnTo>
                <a:lnTo>
                  <a:pt x="1250" y="1695"/>
                </a:lnTo>
                <a:lnTo>
                  <a:pt x="1228" y="1675"/>
                </a:lnTo>
                <a:lnTo>
                  <a:pt x="1217" y="1660"/>
                </a:lnTo>
                <a:lnTo>
                  <a:pt x="1228" y="1517"/>
                </a:lnTo>
                <a:lnTo>
                  <a:pt x="1239" y="1483"/>
                </a:lnTo>
                <a:lnTo>
                  <a:pt x="1283" y="1458"/>
                </a:lnTo>
                <a:lnTo>
                  <a:pt x="1278" y="1434"/>
                </a:lnTo>
                <a:lnTo>
                  <a:pt x="1261" y="1419"/>
                </a:lnTo>
                <a:lnTo>
                  <a:pt x="1223" y="1409"/>
                </a:lnTo>
                <a:lnTo>
                  <a:pt x="1173" y="1374"/>
                </a:lnTo>
                <a:lnTo>
                  <a:pt x="1113" y="1325"/>
                </a:lnTo>
                <a:lnTo>
                  <a:pt x="1041" y="1320"/>
                </a:lnTo>
                <a:lnTo>
                  <a:pt x="991" y="1320"/>
                </a:lnTo>
                <a:lnTo>
                  <a:pt x="986" y="1306"/>
                </a:lnTo>
                <a:lnTo>
                  <a:pt x="1002" y="1271"/>
                </a:lnTo>
                <a:lnTo>
                  <a:pt x="991" y="1246"/>
                </a:lnTo>
                <a:lnTo>
                  <a:pt x="942" y="1241"/>
                </a:lnTo>
                <a:lnTo>
                  <a:pt x="909" y="1227"/>
                </a:lnTo>
                <a:lnTo>
                  <a:pt x="826" y="1133"/>
                </a:lnTo>
                <a:lnTo>
                  <a:pt x="804" y="1089"/>
                </a:lnTo>
                <a:lnTo>
                  <a:pt x="782" y="1040"/>
                </a:lnTo>
                <a:lnTo>
                  <a:pt x="771" y="1030"/>
                </a:lnTo>
                <a:lnTo>
                  <a:pt x="727" y="1030"/>
                </a:lnTo>
                <a:lnTo>
                  <a:pt x="699" y="1020"/>
                </a:lnTo>
                <a:lnTo>
                  <a:pt x="672" y="980"/>
                </a:lnTo>
                <a:lnTo>
                  <a:pt x="644" y="946"/>
                </a:lnTo>
                <a:lnTo>
                  <a:pt x="606" y="946"/>
                </a:lnTo>
                <a:lnTo>
                  <a:pt x="534" y="956"/>
                </a:lnTo>
                <a:lnTo>
                  <a:pt x="496" y="956"/>
                </a:lnTo>
                <a:lnTo>
                  <a:pt x="462" y="946"/>
                </a:lnTo>
                <a:lnTo>
                  <a:pt x="391" y="951"/>
                </a:lnTo>
                <a:lnTo>
                  <a:pt x="418" y="847"/>
                </a:lnTo>
                <a:lnTo>
                  <a:pt x="418" y="808"/>
                </a:lnTo>
                <a:lnTo>
                  <a:pt x="391" y="769"/>
                </a:lnTo>
                <a:lnTo>
                  <a:pt x="330" y="769"/>
                </a:lnTo>
                <a:lnTo>
                  <a:pt x="253" y="778"/>
                </a:lnTo>
                <a:lnTo>
                  <a:pt x="226" y="793"/>
                </a:lnTo>
                <a:lnTo>
                  <a:pt x="220" y="818"/>
                </a:lnTo>
                <a:lnTo>
                  <a:pt x="242" y="862"/>
                </a:lnTo>
                <a:lnTo>
                  <a:pt x="204" y="926"/>
                </a:lnTo>
                <a:lnTo>
                  <a:pt x="204" y="1030"/>
                </a:lnTo>
                <a:lnTo>
                  <a:pt x="187" y="1059"/>
                </a:lnTo>
                <a:lnTo>
                  <a:pt x="154" y="1108"/>
                </a:lnTo>
                <a:lnTo>
                  <a:pt x="121" y="1177"/>
                </a:lnTo>
                <a:lnTo>
                  <a:pt x="110" y="1202"/>
                </a:lnTo>
                <a:lnTo>
                  <a:pt x="110" y="1232"/>
                </a:lnTo>
                <a:lnTo>
                  <a:pt x="99" y="1266"/>
                </a:lnTo>
                <a:lnTo>
                  <a:pt x="38" y="1335"/>
                </a:lnTo>
                <a:lnTo>
                  <a:pt x="0" y="1409"/>
                </a:lnTo>
                <a:lnTo>
                  <a:pt x="0" y="1572"/>
                </a:lnTo>
                <a:lnTo>
                  <a:pt x="16" y="1601"/>
                </a:lnTo>
                <a:lnTo>
                  <a:pt x="49" y="1601"/>
                </a:lnTo>
                <a:lnTo>
                  <a:pt x="93" y="1596"/>
                </a:lnTo>
                <a:lnTo>
                  <a:pt x="115" y="1611"/>
                </a:lnTo>
                <a:lnTo>
                  <a:pt x="165" y="1705"/>
                </a:lnTo>
                <a:lnTo>
                  <a:pt x="209" y="1788"/>
                </a:lnTo>
                <a:lnTo>
                  <a:pt x="226" y="1847"/>
                </a:lnTo>
                <a:lnTo>
                  <a:pt x="231" y="1892"/>
                </a:lnTo>
                <a:lnTo>
                  <a:pt x="220" y="1936"/>
                </a:lnTo>
                <a:lnTo>
                  <a:pt x="220" y="1961"/>
                </a:lnTo>
                <a:lnTo>
                  <a:pt x="226" y="1980"/>
                </a:lnTo>
                <a:lnTo>
                  <a:pt x="237" y="1985"/>
                </a:lnTo>
                <a:lnTo>
                  <a:pt x="253" y="1951"/>
                </a:lnTo>
                <a:lnTo>
                  <a:pt x="253" y="1911"/>
                </a:lnTo>
                <a:lnTo>
                  <a:pt x="297" y="1961"/>
                </a:lnTo>
                <a:lnTo>
                  <a:pt x="330" y="1995"/>
                </a:lnTo>
                <a:lnTo>
                  <a:pt x="413" y="2005"/>
                </a:lnTo>
                <a:lnTo>
                  <a:pt x="479" y="2044"/>
                </a:lnTo>
                <a:lnTo>
                  <a:pt x="633" y="2173"/>
                </a:lnTo>
                <a:lnTo>
                  <a:pt x="793" y="2311"/>
                </a:lnTo>
              </a:path>
            </a:pathLst>
          </a:custGeom>
          <a:noFill/>
          <a:ln w="12700" cap="rnd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2" name="Freeform 8"/>
          <p:cNvSpPr>
            <a:spLocks/>
          </p:cNvSpPr>
          <p:nvPr/>
        </p:nvSpPr>
        <p:spPr bwMode="auto">
          <a:xfrm>
            <a:off x="1577975" y="2185988"/>
            <a:ext cx="936625" cy="4554537"/>
          </a:xfrm>
          <a:custGeom>
            <a:avLst/>
            <a:gdLst>
              <a:gd name="T0" fmla="*/ 1013102790 w 590"/>
              <a:gd name="T1" fmla="*/ 2147483647 h 2869"/>
              <a:gd name="T2" fmla="*/ 929936875 w 590"/>
              <a:gd name="T3" fmla="*/ 2147483647 h 2869"/>
              <a:gd name="T4" fmla="*/ 735885519 w 590"/>
              <a:gd name="T5" fmla="*/ 2147483647 h 2869"/>
              <a:gd name="T6" fmla="*/ 582155258 w 590"/>
              <a:gd name="T7" fmla="*/ 2147483647 h 2869"/>
              <a:gd name="T8" fmla="*/ 458668446 w 590"/>
              <a:gd name="T9" fmla="*/ 2147483647 h 2869"/>
              <a:gd name="T10" fmla="*/ 526711843 w 590"/>
              <a:gd name="T11" fmla="*/ 2147483647 h 2869"/>
              <a:gd name="T12" fmla="*/ 332660587 w 590"/>
              <a:gd name="T13" fmla="*/ 2147483647 h 2869"/>
              <a:gd name="T14" fmla="*/ 332660587 w 590"/>
              <a:gd name="T15" fmla="*/ 2147483647 h 2869"/>
              <a:gd name="T16" fmla="*/ 206652777 w 590"/>
              <a:gd name="T17" fmla="*/ 2147483647 h 2869"/>
              <a:gd name="T18" fmla="*/ 68043422 w 590"/>
              <a:gd name="T19" fmla="*/ 2147483647 h 2869"/>
              <a:gd name="T20" fmla="*/ 40322496 w 590"/>
              <a:gd name="T21" fmla="*/ 2147483647 h 2869"/>
              <a:gd name="T22" fmla="*/ 178931863 w 590"/>
              <a:gd name="T23" fmla="*/ 2147483647 h 2869"/>
              <a:gd name="T24" fmla="*/ 360383088 w 590"/>
              <a:gd name="T25" fmla="*/ 2147483647 h 2869"/>
              <a:gd name="T26" fmla="*/ 430945945 w 590"/>
              <a:gd name="T27" fmla="*/ 2147483647 h 2869"/>
              <a:gd name="T28" fmla="*/ 735885519 w 590"/>
              <a:gd name="T29" fmla="*/ 2147483647 h 2869"/>
              <a:gd name="T30" fmla="*/ 902215961 w 590"/>
              <a:gd name="T31" fmla="*/ 2147483647 h 2869"/>
              <a:gd name="T32" fmla="*/ 791328933 w 590"/>
              <a:gd name="T33" fmla="*/ 2147483647 h 2869"/>
              <a:gd name="T34" fmla="*/ 791328933 w 590"/>
              <a:gd name="T35" fmla="*/ 2147483647 h 2869"/>
              <a:gd name="T36" fmla="*/ 763606432 w 590"/>
              <a:gd name="T37" fmla="*/ 2147483647 h 2869"/>
              <a:gd name="T38" fmla="*/ 514111861 w 590"/>
              <a:gd name="T39" fmla="*/ 2147483647 h 2869"/>
              <a:gd name="T40" fmla="*/ 304938086 w 590"/>
              <a:gd name="T41" fmla="*/ 2147483647 h 2869"/>
              <a:gd name="T42" fmla="*/ 471268428 w 590"/>
              <a:gd name="T43" fmla="*/ 2147483647 h 2869"/>
              <a:gd name="T44" fmla="*/ 693043674 w 590"/>
              <a:gd name="T45" fmla="*/ 2074087660 h 2869"/>
              <a:gd name="T46" fmla="*/ 609877759 w 590"/>
              <a:gd name="T47" fmla="*/ 1675903152 h 2869"/>
              <a:gd name="T48" fmla="*/ 345262156 w 590"/>
              <a:gd name="T49" fmla="*/ 1428927554 h 2869"/>
              <a:gd name="T50" fmla="*/ 40322496 w 590"/>
              <a:gd name="T51" fmla="*/ 1030743045 h 2869"/>
              <a:gd name="T52" fmla="*/ 55443439 w 590"/>
              <a:gd name="T53" fmla="*/ 869453118 h 2869"/>
              <a:gd name="T54" fmla="*/ 249494671 w 590"/>
              <a:gd name="T55" fmla="*/ 919856220 h 2869"/>
              <a:gd name="T56" fmla="*/ 249494671 w 590"/>
              <a:gd name="T57" fmla="*/ 771167664 h 2869"/>
              <a:gd name="T58" fmla="*/ 304938086 w 590"/>
              <a:gd name="T59" fmla="*/ 410784589 h 2869"/>
              <a:gd name="T60" fmla="*/ 874493460 w 590"/>
              <a:gd name="T61" fmla="*/ 347781505 h 2869"/>
              <a:gd name="T62" fmla="*/ 957659376 w 590"/>
              <a:gd name="T63" fmla="*/ 262096231 h 2869"/>
              <a:gd name="T64" fmla="*/ 929936875 w 590"/>
              <a:gd name="T65" fmla="*/ 151209357 h 2869"/>
              <a:gd name="T66" fmla="*/ 1123989619 w 590"/>
              <a:gd name="T67" fmla="*/ 211693129 h 2869"/>
              <a:gd name="T68" fmla="*/ 1277718293 w 590"/>
              <a:gd name="T69" fmla="*/ 50403115 h 2869"/>
              <a:gd name="T70" fmla="*/ 1484372608 w 590"/>
              <a:gd name="T71" fmla="*/ 0 h 28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90"/>
              <a:gd name="T109" fmla="*/ 0 h 2869"/>
              <a:gd name="T110" fmla="*/ 590 w 590"/>
              <a:gd name="T111" fmla="*/ 2869 h 286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90" h="2869">
                <a:moveTo>
                  <a:pt x="402" y="2868"/>
                </a:moveTo>
                <a:lnTo>
                  <a:pt x="402" y="2828"/>
                </a:lnTo>
                <a:lnTo>
                  <a:pt x="418" y="2735"/>
                </a:lnTo>
                <a:lnTo>
                  <a:pt x="369" y="2651"/>
                </a:lnTo>
                <a:lnTo>
                  <a:pt x="336" y="2602"/>
                </a:lnTo>
                <a:lnTo>
                  <a:pt x="292" y="2567"/>
                </a:lnTo>
                <a:lnTo>
                  <a:pt x="248" y="2508"/>
                </a:lnTo>
                <a:lnTo>
                  <a:pt x="231" y="2493"/>
                </a:lnTo>
                <a:lnTo>
                  <a:pt x="198" y="2478"/>
                </a:lnTo>
                <a:lnTo>
                  <a:pt x="182" y="2469"/>
                </a:lnTo>
                <a:lnTo>
                  <a:pt x="171" y="2444"/>
                </a:lnTo>
                <a:lnTo>
                  <a:pt x="209" y="2400"/>
                </a:lnTo>
                <a:lnTo>
                  <a:pt x="198" y="2375"/>
                </a:lnTo>
                <a:lnTo>
                  <a:pt x="132" y="2355"/>
                </a:lnTo>
                <a:lnTo>
                  <a:pt x="132" y="2340"/>
                </a:lnTo>
                <a:lnTo>
                  <a:pt x="132" y="2301"/>
                </a:lnTo>
                <a:lnTo>
                  <a:pt x="110" y="2281"/>
                </a:lnTo>
                <a:lnTo>
                  <a:pt x="82" y="2301"/>
                </a:lnTo>
                <a:lnTo>
                  <a:pt x="49" y="2311"/>
                </a:lnTo>
                <a:lnTo>
                  <a:pt x="27" y="2316"/>
                </a:lnTo>
                <a:lnTo>
                  <a:pt x="11" y="2306"/>
                </a:lnTo>
                <a:lnTo>
                  <a:pt x="16" y="2237"/>
                </a:lnTo>
                <a:lnTo>
                  <a:pt x="66" y="2183"/>
                </a:lnTo>
                <a:lnTo>
                  <a:pt x="71" y="2134"/>
                </a:lnTo>
                <a:lnTo>
                  <a:pt x="104" y="2050"/>
                </a:lnTo>
                <a:lnTo>
                  <a:pt x="143" y="2001"/>
                </a:lnTo>
                <a:lnTo>
                  <a:pt x="160" y="1966"/>
                </a:lnTo>
                <a:lnTo>
                  <a:pt x="171" y="1922"/>
                </a:lnTo>
                <a:lnTo>
                  <a:pt x="193" y="1858"/>
                </a:lnTo>
                <a:lnTo>
                  <a:pt x="292" y="1764"/>
                </a:lnTo>
                <a:lnTo>
                  <a:pt x="319" y="1710"/>
                </a:lnTo>
                <a:lnTo>
                  <a:pt x="358" y="1641"/>
                </a:lnTo>
                <a:lnTo>
                  <a:pt x="363" y="1572"/>
                </a:lnTo>
                <a:lnTo>
                  <a:pt x="314" y="1513"/>
                </a:lnTo>
                <a:lnTo>
                  <a:pt x="308" y="1473"/>
                </a:lnTo>
                <a:lnTo>
                  <a:pt x="314" y="1404"/>
                </a:lnTo>
                <a:lnTo>
                  <a:pt x="319" y="1340"/>
                </a:lnTo>
                <a:lnTo>
                  <a:pt x="303" y="1271"/>
                </a:lnTo>
                <a:lnTo>
                  <a:pt x="297" y="1237"/>
                </a:lnTo>
                <a:lnTo>
                  <a:pt x="204" y="1183"/>
                </a:lnTo>
                <a:lnTo>
                  <a:pt x="143" y="1133"/>
                </a:lnTo>
                <a:lnTo>
                  <a:pt x="121" y="1089"/>
                </a:lnTo>
                <a:lnTo>
                  <a:pt x="121" y="1045"/>
                </a:lnTo>
                <a:lnTo>
                  <a:pt x="187" y="966"/>
                </a:lnTo>
                <a:lnTo>
                  <a:pt x="231" y="892"/>
                </a:lnTo>
                <a:lnTo>
                  <a:pt x="275" y="823"/>
                </a:lnTo>
                <a:lnTo>
                  <a:pt x="242" y="764"/>
                </a:lnTo>
                <a:lnTo>
                  <a:pt x="242" y="665"/>
                </a:lnTo>
                <a:lnTo>
                  <a:pt x="209" y="616"/>
                </a:lnTo>
                <a:lnTo>
                  <a:pt x="137" y="567"/>
                </a:lnTo>
                <a:lnTo>
                  <a:pt x="55" y="473"/>
                </a:lnTo>
                <a:lnTo>
                  <a:pt x="16" y="409"/>
                </a:lnTo>
                <a:lnTo>
                  <a:pt x="0" y="370"/>
                </a:lnTo>
                <a:lnTo>
                  <a:pt x="22" y="345"/>
                </a:lnTo>
                <a:lnTo>
                  <a:pt x="77" y="365"/>
                </a:lnTo>
                <a:lnTo>
                  <a:pt x="99" y="365"/>
                </a:lnTo>
                <a:lnTo>
                  <a:pt x="104" y="345"/>
                </a:lnTo>
                <a:lnTo>
                  <a:pt x="99" y="306"/>
                </a:lnTo>
                <a:lnTo>
                  <a:pt x="132" y="232"/>
                </a:lnTo>
                <a:lnTo>
                  <a:pt x="121" y="163"/>
                </a:lnTo>
                <a:lnTo>
                  <a:pt x="143" y="138"/>
                </a:lnTo>
                <a:lnTo>
                  <a:pt x="347" y="138"/>
                </a:lnTo>
                <a:lnTo>
                  <a:pt x="374" y="124"/>
                </a:lnTo>
                <a:lnTo>
                  <a:pt x="380" y="104"/>
                </a:lnTo>
                <a:lnTo>
                  <a:pt x="369" y="89"/>
                </a:lnTo>
                <a:lnTo>
                  <a:pt x="369" y="60"/>
                </a:lnTo>
                <a:lnTo>
                  <a:pt x="413" y="69"/>
                </a:lnTo>
                <a:lnTo>
                  <a:pt x="446" y="84"/>
                </a:lnTo>
                <a:lnTo>
                  <a:pt x="474" y="64"/>
                </a:lnTo>
                <a:lnTo>
                  <a:pt x="507" y="20"/>
                </a:lnTo>
                <a:lnTo>
                  <a:pt x="551" y="5"/>
                </a:lnTo>
                <a:lnTo>
                  <a:pt x="589" y="0"/>
                </a:lnTo>
              </a:path>
            </a:pathLst>
          </a:custGeom>
          <a:noFill/>
          <a:ln w="381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3" name="Freeform 9"/>
          <p:cNvSpPr>
            <a:spLocks/>
          </p:cNvSpPr>
          <p:nvPr/>
        </p:nvSpPr>
        <p:spPr bwMode="auto">
          <a:xfrm>
            <a:off x="2505075" y="1811338"/>
            <a:ext cx="1758950" cy="2270125"/>
          </a:xfrm>
          <a:custGeom>
            <a:avLst/>
            <a:gdLst>
              <a:gd name="T0" fmla="*/ 443547503 w 1108"/>
              <a:gd name="T1" fmla="*/ 0 h 1430"/>
              <a:gd name="T2" fmla="*/ 403224922 w 1108"/>
              <a:gd name="T3" fmla="*/ 123486870 h 1430"/>
              <a:gd name="T4" fmla="*/ 249494664 w 1108"/>
              <a:gd name="T5" fmla="*/ 272176881 h 1430"/>
              <a:gd name="T6" fmla="*/ 166330289 w 1108"/>
              <a:gd name="T7" fmla="*/ 398184651 h 1430"/>
              <a:gd name="T8" fmla="*/ 83165938 w 1108"/>
              <a:gd name="T9" fmla="*/ 458668479 h 1430"/>
              <a:gd name="T10" fmla="*/ 0 w 1108"/>
              <a:gd name="T11" fmla="*/ 546873124 h 1430"/>
              <a:gd name="T12" fmla="*/ 12599985 w 1108"/>
              <a:gd name="T13" fmla="*/ 657761549 h 1430"/>
              <a:gd name="T14" fmla="*/ 178930271 w 1108"/>
              <a:gd name="T15" fmla="*/ 695563086 h 1430"/>
              <a:gd name="T16" fmla="*/ 277217165 w 1108"/>
              <a:gd name="T17" fmla="*/ 768648386 h 1430"/>
              <a:gd name="T18" fmla="*/ 345262147 w 1108"/>
              <a:gd name="T19" fmla="*/ 882054783 h 1430"/>
              <a:gd name="T20" fmla="*/ 151209358 w 1108"/>
              <a:gd name="T21" fmla="*/ 894656354 h 1430"/>
              <a:gd name="T22" fmla="*/ 388103991 w 1108"/>
              <a:gd name="T23" fmla="*/ 980340050 h 1430"/>
              <a:gd name="T24" fmla="*/ 554434329 w 1108"/>
              <a:gd name="T25" fmla="*/ 1081146265 h 1430"/>
              <a:gd name="T26" fmla="*/ 582155242 w 1108"/>
              <a:gd name="T27" fmla="*/ 1302921527 h 1430"/>
              <a:gd name="T28" fmla="*/ 526711829 w 1108"/>
              <a:gd name="T29" fmla="*/ 1476811455 h 1430"/>
              <a:gd name="T30" fmla="*/ 443547503 w 1108"/>
              <a:gd name="T31" fmla="*/ 1650702971 h 1430"/>
              <a:gd name="T32" fmla="*/ 415824903 w 1108"/>
              <a:gd name="T33" fmla="*/ 1837193279 h 1430"/>
              <a:gd name="T34" fmla="*/ 526711829 w 1108"/>
              <a:gd name="T35" fmla="*/ 1887596387 h 1430"/>
              <a:gd name="T36" fmla="*/ 680442086 w 1108"/>
              <a:gd name="T37" fmla="*/ 1874996404 h 1430"/>
              <a:gd name="T38" fmla="*/ 791328912 w 1108"/>
              <a:gd name="T39" fmla="*/ 1774190188 h 1430"/>
              <a:gd name="T40" fmla="*/ 942538419 w 1108"/>
              <a:gd name="T41" fmla="*/ 1688504905 h 1430"/>
              <a:gd name="T42" fmla="*/ 1040823676 w 1108"/>
              <a:gd name="T43" fmla="*/ 1688504905 h 1430"/>
              <a:gd name="T44" fmla="*/ 1249997346 w 1108"/>
              <a:gd name="T45" fmla="*/ 1764109566 h 1430"/>
              <a:gd name="T46" fmla="*/ 1512093481 w 1108"/>
              <a:gd name="T47" fmla="*/ 1738908012 h 1430"/>
              <a:gd name="T48" fmla="*/ 1554935324 w 1108"/>
              <a:gd name="T49" fmla="*/ 1650702971 h 1430"/>
              <a:gd name="T50" fmla="*/ 1595257806 w 1108"/>
              <a:gd name="T51" fmla="*/ 1552416117 h 1430"/>
              <a:gd name="T52" fmla="*/ 1706145029 w 1108"/>
              <a:gd name="T53" fmla="*/ 1552416117 h 1430"/>
              <a:gd name="T54" fmla="*/ 1859875287 w 1108"/>
              <a:gd name="T55" fmla="*/ 1590219241 h 1430"/>
              <a:gd name="T56" fmla="*/ 1970762113 w 1108"/>
              <a:gd name="T57" fmla="*/ 1612899846 h 1430"/>
              <a:gd name="T58" fmla="*/ 2053926439 w 1108"/>
              <a:gd name="T59" fmla="*/ 1726308029 h 1430"/>
              <a:gd name="T60" fmla="*/ 2147483647 w 1108"/>
              <a:gd name="T61" fmla="*/ 1837193279 h 1430"/>
              <a:gd name="T62" fmla="*/ 2147483647 w 1108"/>
              <a:gd name="T63" fmla="*/ 1960681687 h 1430"/>
              <a:gd name="T64" fmla="*/ 2147483647 w 1108"/>
              <a:gd name="T65" fmla="*/ 2147483647 h 1430"/>
              <a:gd name="T66" fmla="*/ 2147483647 w 1108"/>
              <a:gd name="T67" fmla="*/ 2147483647 h 1430"/>
              <a:gd name="T68" fmla="*/ 2147483647 w 1108"/>
              <a:gd name="T69" fmla="*/ 2147483647 h 1430"/>
              <a:gd name="T70" fmla="*/ 2147483647 w 1108"/>
              <a:gd name="T71" fmla="*/ 2147483647 h 1430"/>
              <a:gd name="T72" fmla="*/ 2147483647 w 1108"/>
              <a:gd name="T73" fmla="*/ 2147483647 h 1430"/>
              <a:gd name="T74" fmla="*/ 2147483647 w 1108"/>
              <a:gd name="T75" fmla="*/ 2147483647 h 1430"/>
              <a:gd name="T76" fmla="*/ 2147483647 w 1108"/>
              <a:gd name="T77" fmla="*/ 2147483647 h 1430"/>
              <a:gd name="T78" fmla="*/ 2147483647 w 1108"/>
              <a:gd name="T79" fmla="*/ 2147483647 h 1430"/>
              <a:gd name="T80" fmla="*/ 2147483647 w 1108"/>
              <a:gd name="T81" fmla="*/ 2147483647 h 143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08"/>
              <a:gd name="T124" fmla="*/ 0 h 1430"/>
              <a:gd name="T125" fmla="*/ 1108 w 1108"/>
              <a:gd name="T126" fmla="*/ 1430 h 143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08" h="1430">
                <a:moveTo>
                  <a:pt x="176" y="0"/>
                </a:moveTo>
                <a:lnTo>
                  <a:pt x="160" y="49"/>
                </a:lnTo>
                <a:lnTo>
                  <a:pt x="99" y="108"/>
                </a:lnTo>
                <a:lnTo>
                  <a:pt x="66" y="158"/>
                </a:lnTo>
                <a:lnTo>
                  <a:pt x="33" y="182"/>
                </a:lnTo>
                <a:lnTo>
                  <a:pt x="0" y="217"/>
                </a:lnTo>
                <a:lnTo>
                  <a:pt x="5" y="261"/>
                </a:lnTo>
                <a:lnTo>
                  <a:pt x="71" y="276"/>
                </a:lnTo>
                <a:lnTo>
                  <a:pt x="110" y="305"/>
                </a:lnTo>
                <a:lnTo>
                  <a:pt x="137" y="350"/>
                </a:lnTo>
                <a:lnTo>
                  <a:pt x="60" y="355"/>
                </a:lnTo>
                <a:lnTo>
                  <a:pt x="154" y="389"/>
                </a:lnTo>
                <a:lnTo>
                  <a:pt x="220" y="429"/>
                </a:lnTo>
                <a:lnTo>
                  <a:pt x="231" y="517"/>
                </a:lnTo>
                <a:lnTo>
                  <a:pt x="209" y="586"/>
                </a:lnTo>
                <a:lnTo>
                  <a:pt x="176" y="655"/>
                </a:lnTo>
                <a:lnTo>
                  <a:pt x="165" y="729"/>
                </a:lnTo>
                <a:lnTo>
                  <a:pt x="209" y="749"/>
                </a:lnTo>
                <a:lnTo>
                  <a:pt x="270" y="744"/>
                </a:lnTo>
                <a:lnTo>
                  <a:pt x="314" y="704"/>
                </a:lnTo>
                <a:lnTo>
                  <a:pt x="374" y="670"/>
                </a:lnTo>
                <a:lnTo>
                  <a:pt x="413" y="670"/>
                </a:lnTo>
                <a:lnTo>
                  <a:pt x="496" y="700"/>
                </a:lnTo>
                <a:lnTo>
                  <a:pt x="600" y="690"/>
                </a:lnTo>
                <a:lnTo>
                  <a:pt x="617" y="655"/>
                </a:lnTo>
                <a:lnTo>
                  <a:pt x="633" y="616"/>
                </a:lnTo>
                <a:lnTo>
                  <a:pt x="677" y="616"/>
                </a:lnTo>
                <a:lnTo>
                  <a:pt x="738" y="631"/>
                </a:lnTo>
                <a:lnTo>
                  <a:pt x="782" y="640"/>
                </a:lnTo>
                <a:lnTo>
                  <a:pt x="815" y="685"/>
                </a:lnTo>
                <a:lnTo>
                  <a:pt x="859" y="729"/>
                </a:lnTo>
                <a:lnTo>
                  <a:pt x="898" y="778"/>
                </a:lnTo>
                <a:lnTo>
                  <a:pt x="914" y="862"/>
                </a:lnTo>
                <a:lnTo>
                  <a:pt x="925" y="985"/>
                </a:lnTo>
                <a:lnTo>
                  <a:pt x="980" y="1039"/>
                </a:lnTo>
                <a:lnTo>
                  <a:pt x="1013" y="1064"/>
                </a:lnTo>
                <a:lnTo>
                  <a:pt x="1080" y="1108"/>
                </a:lnTo>
                <a:lnTo>
                  <a:pt x="1096" y="1222"/>
                </a:lnTo>
                <a:lnTo>
                  <a:pt x="1107" y="1286"/>
                </a:lnTo>
                <a:lnTo>
                  <a:pt x="1085" y="1384"/>
                </a:lnTo>
                <a:lnTo>
                  <a:pt x="980" y="1429"/>
                </a:lnTo>
              </a:path>
            </a:pathLst>
          </a:custGeom>
          <a:noFill/>
          <a:ln w="381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4" name="Freeform 10"/>
          <p:cNvSpPr>
            <a:spLocks/>
          </p:cNvSpPr>
          <p:nvPr/>
        </p:nvSpPr>
        <p:spPr bwMode="auto">
          <a:xfrm>
            <a:off x="3116263" y="3946525"/>
            <a:ext cx="1751012" cy="931863"/>
          </a:xfrm>
          <a:custGeom>
            <a:avLst/>
            <a:gdLst>
              <a:gd name="T0" fmla="*/ 2147483647 w 1103"/>
              <a:gd name="T1" fmla="*/ 0 h 587"/>
              <a:gd name="T2" fmla="*/ 2147483647 w 1103"/>
              <a:gd name="T3" fmla="*/ 85685348 h 587"/>
              <a:gd name="T4" fmla="*/ 2147483647 w 1103"/>
              <a:gd name="T5" fmla="*/ 161290069 h 587"/>
              <a:gd name="T6" fmla="*/ 2147483647 w 1103"/>
              <a:gd name="T7" fmla="*/ 161290069 h 587"/>
              <a:gd name="T8" fmla="*/ 2147483647 w 1103"/>
              <a:gd name="T9" fmla="*/ 148690080 h 587"/>
              <a:gd name="T10" fmla="*/ 2111888606 w 1103"/>
              <a:gd name="T11" fmla="*/ 173891646 h 587"/>
              <a:gd name="T12" fmla="*/ 2096767679 w 1103"/>
              <a:gd name="T13" fmla="*/ 272177007 h 587"/>
              <a:gd name="T14" fmla="*/ 2041324282 w 1103"/>
              <a:gd name="T15" fmla="*/ 322580138 h 587"/>
              <a:gd name="T16" fmla="*/ 1806950715 w 1103"/>
              <a:gd name="T17" fmla="*/ 309980149 h 587"/>
              <a:gd name="T18" fmla="*/ 1640620127 w 1103"/>
              <a:gd name="T19" fmla="*/ 309980149 h 587"/>
              <a:gd name="T20" fmla="*/ 1527213972 w 1103"/>
              <a:gd name="T21" fmla="*/ 234375452 h 587"/>
              <a:gd name="T22" fmla="*/ 1403725612 w 1103"/>
              <a:gd name="T23" fmla="*/ 173891646 h 587"/>
              <a:gd name="T24" fmla="*/ 1098787722 w 1103"/>
              <a:gd name="T25" fmla="*/ 148690080 h 587"/>
              <a:gd name="T26" fmla="*/ 861893207 w 1103"/>
              <a:gd name="T27" fmla="*/ 173891646 h 587"/>
              <a:gd name="T28" fmla="*/ 612396927 w 1103"/>
              <a:gd name="T29" fmla="*/ 148690080 h 587"/>
              <a:gd name="T30" fmla="*/ 418345831 w 1103"/>
              <a:gd name="T31" fmla="*/ 173891646 h 587"/>
              <a:gd name="T32" fmla="*/ 320058916 w 1103"/>
              <a:gd name="T33" fmla="*/ 272177007 h 587"/>
              <a:gd name="T34" fmla="*/ 236894614 w 1103"/>
              <a:gd name="T35" fmla="*/ 446068702 h 587"/>
              <a:gd name="T36" fmla="*/ 168849602 w 1103"/>
              <a:gd name="T37" fmla="*/ 509071822 h 587"/>
              <a:gd name="T38" fmla="*/ 70564348 w 1103"/>
              <a:gd name="T39" fmla="*/ 569555580 h 587"/>
              <a:gd name="T40" fmla="*/ 0 w 1103"/>
              <a:gd name="T41" fmla="*/ 632560287 h 587"/>
              <a:gd name="T42" fmla="*/ 0 w 1103"/>
              <a:gd name="T43" fmla="*/ 720764973 h 587"/>
              <a:gd name="T44" fmla="*/ 168849602 w 1103"/>
              <a:gd name="T45" fmla="*/ 1030745221 h 587"/>
              <a:gd name="T46" fmla="*/ 196572094 w 1103"/>
              <a:gd name="T47" fmla="*/ 1154232099 h 587"/>
              <a:gd name="T48" fmla="*/ 264615519 w 1103"/>
              <a:gd name="T49" fmla="*/ 1476812138 h 58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03"/>
              <a:gd name="T76" fmla="*/ 0 h 587"/>
              <a:gd name="T77" fmla="*/ 1103 w 1103"/>
              <a:gd name="T78" fmla="*/ 587 h 58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03" h="587">
                <a:moveTo>
                  <a:pt x="1102" y="0"/>
                </a:moveTo>
                <a:lnTo>
                  <a:pt x="1064" y="34"/>
                </a:lnTo>
                <a:lnTo>
                  <a:pt x="1020" y="64"/>
                </a:lnTo>
                <a:lnTo>
                  <a:pt x="926" y="64"/>
                </a:lnTo>
                <a:lnTo>
                  <a:pt x="865" y="59"/>
                </a:lnTo>
                <a:lnTo>
                  <a:pt x="838" y="69"/>
                </a:lnTo>
                <a:lnTo>
                  <a:pt x="832" y="108"/>
                </a:lnTo>
                <a:lnTo>
                  <a:pt x="810" y="128"/>
                </a:lnTo>
                <a:lnTo>
                  <a:pt x="717" y="123"/>
                </a:lnTo>
                <a:lnTo>
                  <a:pt x="651" y="123"/>
                </a:lnTo>
                <a:lnTo>
                  <a:pt x="606" y="93"/>
                </a:lnTo>
                <a:lnTo>
                  <a:pt x="557" y="69"/>
                </a:lnTo>
                <a:lnTo>
                  <a:pt x="436" y="59"/>
                </a:lnTo>
                <a:lnTo>
                  <a:pt x="342" y="69"/>
                </a:lnTo>
                <a:lnTo>
                  <a:pt x="243" y="59"/>
                </a:lnTo>
                <a:lnTo>
                  <a:pt x="166" y="69"/>
                </a:lnTo>
                <a:lnTo>
                  <a:pt x="127" y="108"/>
                </a:lnTo>
                <a:lnTo>
                  <a:pt x="94" y="177"/>
                </a:lnTo>
                <a:lnTo>
                  <a:pt x="67" y="202"/>
                </a:lnTo>
                <a:lnTo>
                  <a:pt x="28" y="226"/>
                </a:lnTo>
                <a:lnTo>
                  <a:pt x="0" y="251"/>
                </a:lnTo>
                <a:lnTo>
                  <a:pt x="0" y="286"/>
                </a:lnTo>
                <a:lnTo>
                  <a:pt x="67" y="409"/>
                </a:lnTo>
                <a:lnTo>
                  <a:pt x="78" y="458"/>
                </a:lnTo>
                <a:lnTo>
                  <a:pt x="105" y="586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5" name="Freeform 11"/>
          <p:cNvSpPr>
            <a:spLocks/>
          </p:cNvSpPr>
          <p:nvPr/>
        </p:nvSpPr>
        <p:spPr bwMode="auto">
          <a:xfrm>
            <a:off x="0" y="2055813"/>
            <a:ext cx="1925638" cy="3325812"/>
          </a:xfrm>
          <a:custGeom>
            <a:avLst/>
            <a:gdLst>
              <a:gd name="T0" fmla="*/ 151209403 w 1213"/>
              <a:gd name="T1" fmla="*/ 136088403 h 2095"/>
              <a:gd name="T2" fmla="*/ 178931912 w 1213"/>
              <a:gd name="T3" fmla="*/ 259575239 h 2095"/>
              <a:gd name="T4" fmla="*/ 206652833 w 1213"/>
              <a:gd name="T5" fmla="*/ 224293073 h 2095"/>
              <a:gd name="T6" fmla="*/ 332660677 w 1213"/>
              <a:gd name="T7" fmla="*/ 136088403 h 2095"/>
              <a:gd name="T8" fmla="*/ 304939756 w 1213"/>
              <a:gd name="T9" fmla="*/ 272176806 h 2095"/>
              <a:gd name="T10" fmla="*/ 221773818 w 1213"/>
              <a:gd name="T11" fmla="*/ 322579900 h 2095"/>
              <a:gd name="T12" fmla="*/ 289818820 w 1213"/>
              <a:gd name="T13" fmla="*/ 335179880 h 2095"/>
              <a:gd name="T14" fmla="*/ 388104106 w 1213"/>
              <a:gd name="T15" fmla="*/ 224293073 h 2095"/>
              <a:gd name="T16" fmla="*/ 388104106 w 1213"/>
              <a:gd name="T17" fmla="*/ 360381427 h 2095"/>
              <a:gd name="T18" fmla="*/ 428426700 w 1213"/>
              <a:gd name="T19" fmla="*/ 322579900 h 2095"/>
              <a:gd name="T20" fmla="*/ 665321353 w 1213"/>
              <a:gd name="T21" fmla="*/ 471268333 h 2095"/>
              <a:gd name="T22" fmla="*/ 776208213 w 1213"/>
              <a:gd name="T23" fmla="*/ 670361348 h 2095"/>
              <a:gd name="T24" fmla="*/ 665321353 w 1213"/>
              <a:gd name="T25" fmla="*/ 720764442 h 2095"/>
              <a:gd name="T26" fmla="*/ 554434494 w 1213"/>
              <a:gd name="T27" fmla="*/ 806449701 h 2095"/>
              <a:gd name="T28" fmla="*/ 567036067 w 1213"/>
              <a:gd name="T29" fmla="*/ 929936686 h 2095"/>
              <a:gd name="T30" fmla="*/ 748487291 w 1213"/>
              <a:gd name="T31" fmla="*/ 882054541 h 2095"/>
              <a:gd name="T32" fmla="*/ 887095270 w 1213"/>
              <a:gd name="T33" fmla="*/ 657759780 h 2095"/>
              <a:gd name="T34" fmla="*/ 887095270 w 1213"/>
              <a:gd name="T35" fmla="*/ 882054541 h 2095"/>
              <a:gd name="T36" fmla="*/ 957659635 w 1213"/>
              <a:gd name="T37" fmla="*/ 1129029701 h 2095"/>
              <a:gd name="T38" fmla="*/ 1053425559 w 1213"/>
              <a:gd name="T39" fmla="*/ 1612899403 h 2095"/>
              <a:gd name="T40" fmla="*/ 803930721 w 1213"/>
              <a:gd name="T41" fmla="*/ 2147172595 h 2095"/>
              <a:gd name="T42" fmla="*/ 803930721 w 1213"/>
              <a:gd name="T43" fmla="*/ 2147483647 h 2095"/>
              <a:gd name="T44" fmla="*/ 1013103065 w 1213"/>
              <a:gd name="T45" fmla="*/ 1985882694 h 2095"/>
              <a:gd name="T46" fmla="*/ 997982129 w 1213"/>
              <a:gd name="T47" fmla="*/ 2147483647 h 2095"/>
              <a:gd name="T48" fmla="*/ 887095270 w 1213"/>
              <a:gd name="T49" fmla="*/ 2147483647 h 2095"/>
              <a:gd name="T50" fmla="*/ 1207155862 w 1213"/>
              <a:gd name="T51" fmla="*/ 2147483647 h 2095"/>
              <a:gd name="T52" fmla="*/ 1290320213 w 1213"/>
              <a:gd name="T53" fmla="*/ 2147483647 h 2095"/>
              <a:gd name="T54" fmla="*/ 1290320213 w 1213"/>
              <a:gd name="T55" fmla="*/ 2147483647 h 2095"/>
              <a:gd name="T56" fmla="*/ 1539816439 w 1213"/>
              <a:gd name="T57" fmla="*/ 2147483647 h 2095"/>
              <a:gd name="T58" fmla="*/ 1748988981 w 1213"/>
              <a:gd name="T59" fmla="*/ 2147483647 h 2095"/>
              <a:gd name="T60" fmla="*/ 1832154919 w 1213"/>
              <a:gd name="T61" fmla="*/ 1998482674 h 2095"/>
              <a:gd name="T62" fmla="*/ 2053928638 w 1213"/>
              <a:gd name="T63" fmla="*/ 2109369481 h 2095"/>
              <a:gd name="T64" fmla="*/ 2147483647 w 1213"/>
              <a:gd name="T65" fmla="*/ 1751507514 h 2095"/>
              <a:gd name="T66" fmla="*/ 2147483647 w 1213"/>
              <a:gd name="T67" fmla="*/ 1786789680 h 2095"/>
              <a:gd name="T68" fmla="*/ 2147483647 w 1213"/>
              <a:gd name="T69" fmla="*/ 2121971048 h 2095"/>
              <a:gd name="T70" fmla="*/ 2147483647 w 1213"/>
              <a:gd name="T71" fmla="*/ 2147483647 h 2095"/>
              <a:gd name="T72" fmla="*/ 2147483647 w 1213"/>
              <a:gd name="T73" fmla="*/ 2147483647 h 2095"/>
              <a:gd name="T74" fmla="*/ 2147483647 w 1213"/>
              <a:gd name="T75" fmla="*/ 2147483647 h 2095"/>
              <a:gd name="T76" fmla="*/ 2147483647 w 1213"/>
              <a:gd name="T77" fmla="*/ 2147483647 h 2095"/>
              <a:gd name="T78" fmla="*/ 2147483647 w 1213"/>
              <a:gd name="T79" fmla="*/ 2147483647 h 2095"/>
              <a:gd name="T80" fmla="*/ 2147483647 w 1213"/>
              <a:gd name="T81" fmla="*/ 2147483647 h 2095"/>
              <a:gd name="T82" fmla="*/ 2147483647 w 1213"/>
              <a:gd name="T83" fmla="*/ 2147483647 h 2095"/>
              <a:gd name="T84" fmla="*/ 2147483647 w 1213"/>
              <a:gd name="T85" fmla="*/ 2147483647 h 2095"/>
              <a:gd name="T86" fmla="*/ 2147483647 w 1213"/>
              <a:gd name="T87" fmla="*/ 2147483647 h 2095"/>
              <a:gd name="T88" fmla="*/ 2147483647 w 1213"/>
              <a:gd name="T89" fmla="*/ 2147483647 h 209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213"/>
              <a:gd name="T136" fmla="*/ 0 h 2095"/>
              <a:gd name="T137" fmla="*/ 1213 w 1213"/>
              <a:gd name="T138" fmla="*/ 2095 h 209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213" h="2095">
                <a:moveTo>
                  <a:pt x="0" y="0"/>
                </a:moveTo>
                <a:lnTo>
                  <a:pt x="44" y="15"/>
                </a:lnTo>
                <a:lnTo>
                  <a:pt x="60" y="54"/>
                </a:lnTo>
                <a:lnTo>
                  <a:pt x="66" y="69"/>
                </a:lnTo>
                <a:lnTo>
                  <a:pt x="66" y="89"/>
                </a:lnTo>
                <a:lnTo>
                  <a:pt x="71" y="103"/>
                </a:lnTo>
                <a:lnTo>
                  <a:pt x="82" y="108"/>
                </a:lnTo>
                <a:lnTo>
                  <a:pt x="93" y="98"/>
                </a:lnTo>
                <a:lnTo>
                  <a:pt x="82" y="89"/>
                </a:lnTo>
                <a:lnTo>
                  <a:pt x="88" y="69"/>
                </a:lnTo>
                <a:lnTo>
                  <a:pt x="104" y="54"/>
                </a:lnTo>
                <a:lnTo>
                  <a:pt x="132" y="54"/>
                </a:lnTo>
                <a:lnTo>
                  <a:pt x="132" y="74"/>
                </a:lnTo>
                <a:lnTo>
                  <a:pt x="132" y="93"/>
                </a:lnTo>
                <a:lnTo>
                  <a:pt x="121" y="108"/>
                </a:lnTo>
                <a:lnTo>
                  <a:pt x="104" y="118"/>
                </a:lnTo>
                <a:lnTo>
                  <a:pt x="93" y="118"/>
                </a:lnTo>
                <a:lnTo>
                  <a:pt x="88" y="128"/>
                </a:lnTo>
                <a:lnTo>
                  <a:pt x="99" y="138"/>
                </a:lnTo>
                <a:lnTo>
                  <a:pt x="115" y="143"/>
                </a:lnTo>
                <a:lnTo>
                  <a:pt x="115" y="133"/>
                </a:lnTo>
                <a:lnTo>
                  <a:pt x="121" y="123"/>
                </a:lnTo>
                <a:lnTo>
                  <a:pt x="132" y="98"/>
                </a:lnTo>
                <a:lnTo>
                  <a:pt x="154" y="89"/>
                </a:lnTo>
                <a:lnTo>
                  <a:pt x="159" y="108"/>
                </a:lnTo>
                <a:lnTo>
                  <a:pt x="154" y="123"/>
                </a:lnTo>
                <a:lnTo>
                  <a:pt x="154" y="143"/>
                </a:lnTo>
                <a:lnTo>
                  <a:pt x="165" y="153"/>
                </a:lnTo>
                <a:lnTo>
                  <a:pt x="170" y="143"/>
                </a:lnTo>
                <a:lnTo>
                  <a:pt x="170" y="128"/>
                </a:lnTo>
                <a:lnTo>
                  <a:pt x="170" y="108"/>
                </a:lnTo>
                <a:lnTo>
                  <a:pt x="198" y="128"/>
                </a:lnTo>
                <a:lnTo>
                  <a:pt x="264" y="187"/>
                </a:lnTo>
                <a:lnTo>
                  <a:pt x="297" y="231"/>
                </a:lnTo>
                <a:lnTo>
                  <a:pt x="308" y="251"/>
                </a:lnTo>
                <a:lnTo>
                  <a:pt x="308" y="266"/>
                </a:lnTo>
                <a:lnTo>
                  <a:pt x="281" y="266"/>
                </a:lnTo>
                <a:lnTo>
                  <a:pt x="269" y="276"/>
                </a:lnTo>
                <a:lnTo>
                  <a:pt x="264" y="286"/>
                </a:lnTo>
                <a:lnTo>
                  <a:pt x="247" y="295"/>
                </a:lnTo>
                <a:lnTo>
                  <a:pt x="220" y="305"/>
                </a:lnTo>
                <a:lnTo>
                  <a:pt x="220" y="320"/>
                </a:lnTo>
                <a:lnTo>
                  <a:pt x="225" y="330"/>
                </a:lnTo>
                <a:lnTo>
                  <a:pt x="225" y="350"/>
                </a:lnTo>
                <a:lnTo>
                  <a:pt x="225" y="369"/>
                </a:lnTo>
                <a:lnTo>
                  <a:pt x="242" y="374"/>
                </a:lnTo>
                <a:lnTo>
                  <a:pt x="264" y="374"/>
                </a:lnTo>
                <a:lnTo>
                  <a:pt x="297" y="350"/>
                </a:lnTo>
                <a:lnTo>
                  <a:pt x="336" y="310"/>
                </a:lnTo>
                <a:lnTo>
                  <a:pt x="341" y="276"/>
                </a:lnTo>
                <a:lnTo>
                  <a:pt x="352" y="261"/>
                </a:lnTo>
                <a:lnTo>
                  <a:pt x="363" y="271"/>
                </a:lnTo>
                <a:lnTo>
                  <a:pt x="363" y="305"/>
                </a:lnTo>
                <a:lnTo>
                  <a:pt x="352" y="350"/>
                </a:lnTo>
                <a:lnTo>
                  <a:pt x="341" y="374"/>
                </a:lnTo>
                <a:lnTo>
                  <a:pt x="347" y="404"/>
                </a:lnTo>
                <a:lnTo>
                  <a:pt x="380" y="448"/>
                </a:lnTo>
                <a:lnTo>
                  <a:pt x="413" y="522"/>
                </a:lnTo>
                <a:lnTo>
                  <a:pt x="424" y="566"/>
                </a:lnTo>
                <a:lnTo>
                  <a:pt x="418" y="640"/>
                </a:lnTo>
                <a:lnTo>
                  <a:pt x="402" y="704"/>
                </a:lnTo>
                <a:lnTo>
                  <a:pt x="352" y="808"/>
                </a:lnTo>
                <a:lnTo>
                  <a:pt x="319" y="852"/>
                </a:lnTo>
                <a:lnTo>
                  <a:pt x="297" y="911"/>
                </a:lnTo>
                <a:lnTo>
                  <a:pt x="303" y="931"/>
                </a:lnTo>
                <a:lnTo>
                  <a:pt x="319" y="931"/>
                </a:lnTo>
                <a:lnTo>
                  <a:pt x="336" y="906"/>
                </a:lnTo>
                <a:lnTo>
                  <a:pt x="358" y="847"/>
                </a:lnTo>
                <a:lnTo>
                  <a:pt x="402" y="788"/>
                </a:lnTo>
                <a:lnTo>
                  <a:pt x="435" y="768"/>
                </a:lnTo>
                <a:lnTo>
                  <a:pt x="429" y="813"/>
                </a:lnTo>
                <a:lnTo>
                  <a:pt x="396" y="862"/>
                </a:lnTo>
                <a:lnTo>
                  <a:pt x="369" y="887"/>
                </a:lnTo>
                <a:lnTo>
                  <a:pt x="352" y="901"/>
                </a:lnTo>
                <a:lnTo>
                  <a:pt x="352" y="921"/>
                </a:lnTo>
                <a:lnTo>
                  <a:pt x="424" y="916"/>
                </a:lnTo>
                <a:lnTo>
                  <a:pt x="440" y="901"/>
                </a:lnTo>
                <a:lnTo>
                  <a:pt x="479" y="877"/>
                </a:lnTo>
                <a:lnTo>
                  <a:pt x="501" y="867"/>
                </a:lnTo>
                <a:lnTo>
                  <a:pt x="512" y="867"/>
                </a:lnTo>
                <a:lnTo>
                  <a:pt x="512" y="882"/>
                </a:lnTo>
                <a:lnTo>
                  <a:pt x="501" y="906"/>
                </a:lnTo>
                <a:lnTo>
                  <a:pt x="501" y="931"/>
                </a:lnTo>
                <a:lnTo>
                  <a:pt x="512" y="975"/>
                </a:lnTo>
                <a:lnTo>
                  <a:pt x="528" y="985"/>
                </a:lnTo>
                <a:lnTo>
                  <a:pt x="578" y="985"/>
                </a:lnTo>
                <a:lnTo>
                  <a:pt x="611" y="961"/>
                </a:lnTo>
                <a:lnTo>
                  <a:pt x="628" y="921"/>
                </a:lnTo>
                <a:lnTo>
                  <a:pt x="655" y="892"/>
                </a:lnTo>
                <a:lnTo>
                  <a:pt x="694" y="877"/>
                </a:lnTo>
                <a:lnTo>
                  <a:pt x="721" y="857"/>
                </a:lnTo>
                <a:lnTo>
                  <a:pt x="727" y="823"/>
                </a:lnTo>
                <a:lnTo>
                  <a:pt x="727" y="793"/>
                </a:lnTo>
                <a:lnTo>
                  <a:pt x="749" y="842"/>
                </a:lnTo>
                <a:lnTo>
                  <a:pt x="771" y="857"/>
                </a:lnTo>
                <a:lnTo>
                  <a:pt x="815" y="837"/>
                </a:lnTo>
                <a:lnTo>
                  <a:pt x="859" y="808"/>
                </a:lnTo>
                <a:lnTo>
                  <a:pt x="876" y="734"/>
                </a:lnTo>
                <a:lnTo>
                  <a:pt x="865" y="695"/>
                </a:lnTo>
                <a:lnTo>
                  <a:pt x="865" y="680"/>
                </a:lnTo>
                <a:lnTo>
                  <a:pt x="876" y="665"/>
                </a:lnTo>
                <a:lnTo>
                  <a:pt x="909" y="709"/>
                </a:lnTo>
                <a:lnTo>
                  <a:pt x="925" y="749"/>
                </a:lnTo>
                <a:lnTo>
                  <a:pt x="958" y="783"/>
                </a:lnTo>
                <a:lnTo>
                  <a:pt x="969" y="842"/>
                </a:lnTo>
                <a:lnTo>
                  <a:pt x="1013" y="901"/>
                </a:lnTo>
                <a:lnTo>
                  <a:pt x="1013" y="995"/>
                </a:lnTo>
                <a:lnTo>
                  <a:pt x="1024" y="1025"/>
                </a:lnTo>
                <a:lnTo>
                  <a:pt x="1024" y="1177"/>
                </a:lnTo>
                <a:lnTo>
                  <a:pt x="1057" y="1251"/>
                </a:lnTo>
                <a:lnTo>
                  <a:pt x="1068" y="1320"/>
                </a:lnTo>
                <a:lnTo>
                  <a:pt x="1068" y="1379"/>
                </a:lnTo>
                <a:lnTo>
                  <a:pt x="1068" y="1409"/>
                </a:lnTo>
                <a:lnTo>
                  <a:pt x="1085" y="1433"/>
                </a:lnTo>
                <a:lnTo>
                  <a:pt x="1090" y="1409"/>
                </a:lnTo>
                <a:lnTo>
                  <a:pt x="1085" y="1379"/>
                </a:lnTo>
                <a:lnTo>
                  <a:pt x="1096" y="1360"/>
                </a:lnTo>
                <a:lnTo>
                  <a:pt x="1123" y="1379"/>
                </a:lnTo>
                <a:lnTo>
                  <a:pt x="1146" y="1443"/>
                </a:lnTo>
                <a:lnTo>
                  <a:pt x="1195" y="1532"/>
                </a:lnTo>
                <a:lnTo>
                  <a:pt x="1195" y="1571"/>
                </a:lnTo>
                <a:lnTo>
                  <a:pt x="1179" y="1611"/>
                </a:lnTo>
                <a:lnTo>
                  <a:pt x="1206" y="1690"/>
                </a:lnTo>
                <a:lnTo>
                  <a:pt x="1212" y="1773"/>
                </a:lnTo>
                <a:lnTo>
                  <a:pt x="1179" y="1813"/>
                </a:lnTo>
                <a:lnTo>
                  <a:pt x="1146" y="1842"/>
                </a:lnTo>
                <a:lnTo>
                  <a:pt x="1146" y="1882"/>
                </a:lnTo>
                <a:lnTo>
                  <a:pt x="1146" y="1911"/>
                </a:lnTo>
                <a:lnTo>
                  <a:pt x="1112" y="1956"/>
                </a:lnTo>
                <a:lnTo>
                  <a:pt x="1096" y="2005"/>
                </a:lnTo>
                <a:lnTo>
                  <a:pt x="1096" y="2044"/>
                </a:lnTo>
                <a:lnTo>
                  <a:pt x="1090" y="2089"/>
                </a:lnTo>
                <a:lnTo>
                  <a:pt x="1107" y="2094"/>
                </a:lnTo>
                <a:lnTo>
                  <a:pt x="1123" y="2059"/>
                </a:lnTo>
                <a:lnTo>
                  <a:pt x="1157" y="204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6" name="Freeform 12"/>
          <p:cNvSpPr>
            <a:spLocks/>
          </p:cNvSpPr>
          <p:nvPr/>
        </p:nvSpPr>
        <p:spPr bwMode="auto">
          <a:xfrm>
            <a:off x="100013" y="0"/>
            <a:ext cx="5834062" cy="2093913"/>
          </a:xfrm>
          <a:custGeom>
            <a:avLst/>
            <a:gdLst>
              <a:gd name="T0" fmla="*/ 95765929 w 3675"/>
              <a:gd name="T1" fmla="*/ 2147483647 h 1319"/>
              <a:gd name="T2" fmla="*/ 304938105 w 3675"/>
              <a:gd name="T3" fmla="*/ 2147483647 h 1319"/>
              <a:gd name="T4" fmla="*/ 360383110 w 3675"/>
              <a:gd name="T5" fmla="*/ 2147483647 h 1319"/>
              <a:gd name="T6" fmla="*/ 317539675 w 3675"/>
              <a:gd name="T7" fmla="*/ 2147483647 h 1319"/>
              <a:gd name="T8" fmla="*/ 637598712 w 3675"/>
              <a:gd name="T9" fmla="*/ 2147483647 h 1319"/>
              <a:gd name="T10" fmla="*/ 597276226 w 3675"/>
              <a:gd name="T11" fmla="*/ 2147483647 h 1319"/>
              <a:gd name="T12" fmla="*/ 539313446 w 3675"/>
              <a:gd name="T13" fmla="*/ 2142133325 h 1319"/>
              <a:gd name="T14" fmla="*/ 652721232 w 3675"/>
              <a:gd name="T15" fmla="*/ 1832154940 h 1319"/>
              <a:gd name="T16" fmla="*/ 985380351 w 3675"/>
              <a:gd name="T17" fmla="*/ 1900198357 h 1319"/>
              <a:gd name="T18" fmla="*/ 1219755593 w 3675"/>
              <a:gd name="T19" fmla="*/ 1655743629 h 1319"/>
              <a:gd name="T20" fmla="*/ 1305440876 w 3675"/>
              <a:gd name="T21" fmla="*/ 1325602410 h 1319"/>
              <a:gd name="T22" fmla="*/ 1595259536 w 3675"/>
              <a:gd name="T23" fmla="*/ 1005543402 h 1319"/>
              <a:gd name="T24" fmla="*/ 1804432035 w 3675"/>
              <a:gd name="T25" fmla="*/ 640119802 h 1319"/>
              <a:gd name="T26" fmla="*/ 2147483647 w 3675"/>
              <a:gd name="T27" fmla="*/ 420867031 h 1319"/>
              <a:gd name="T28" fmla="*/ 2147483647 w 3675"/>
              <a:gd name="T29" fmla="*/ 531753891 h 1319"/>
              <a:gd name="T30" fmla="*/ 2147483647 w 3675"/>
              <a:gd name="T31" fmla="*/ 189012537 h 1319"/>
              <a:gd name="T32" fmla="*/ 2147483647 w 3675"/>
              <a:gd name="T33" fmla="*/ 0 h 1319"/>
              <a:gd name="T34" fmla="*/ 2147483647 w 3675"/>
              <a:gd name="T35" fmla="*/ 133569107 h 1319"/>
              <a:gd name="T36" fmla="*/ 2147483647 w 3675"/>
              <a:gd name="T37" fmla="*/ 309980071 h 1319"/>
              <a:gd name="T38" fmla="*/ 2147483647 w 3675"/>
              <a:gd name="T39" fmla="*/ 420867031 h 1319"/>
              <a:gd name="T40" fmla="*/ 2147483647 w 3675"/>
              <a:gd name="T41" fmla="*/ 972780582 h 1319"/>
              <a:gd name="T42" fmla="*/ 2147483647 w 3675"/>
              <a:gd name="T43" fmla="*/ 1224796173 h 1319"/>
              <a:gd name="T44" fmla="*/ 2147483647 w 3675"/>
              <a:gd name="T45" fmla="*/ 1655743629 h 1319"/>
              <a:gd name="T46" fmla="*/ 2147483647 w 3675"/>
              <a:gd name="T47" fmla="*/ 1932961177 h 1319"/>
              <a:gd name="T48" fmla="*/ 2147483647 w 3675"/>
              <a:gd name="T49" fmla="*/ 1842235564 h 1319"/>
              <a:gd name="T50" fmla="*/ 2147483647 w 3675"/>
              <a:gd name="T51" fmla="*/ 2129533339 h 1319"/>
              <a:gd name="T52" fmla="*/ 2147483647 w 3675"/>
              <a:gd name="T53" fmla="*/ 2147483647 h 1319"/>
              <a:gd name="T54" fmla="*/ 2147483647 w 3675"/>
              <a:gd name="T55" fmla="*/ 2147483647 h 1319"/>
              <a:gd name="T56" fmla="*/ 2147483647 w 3675"/>
              <a:gd name="T57" fmla="*/ 2147483647 h 1319"/>
              <a:gd name="T58" fmla="*/ 2147483647 w 3675"/>
              <a:gd name="T59" fmla="*/ 2147483647 h 1319"/>
              <a:gd name="T60" fmla="*/ 2147483647 w 3675"/>
              <a:gd name="T61" fmla="*/ 2147483647 h 1319"/>
              <a:gd name="T62" fmla="*/ 2147483647 w 3675"/>
              <a:gd name="T63" fmla="*/ 2147483647 h 1319"/>
              <a:gd name="T64" fmla="*/ 2147483647 w 3675"/>
              <a:gd name="T65" fmla="*/ 2147483647 h 1319"/>
              <a:gd name="T66" fmla="*/ 2147483647 w 3675"/>
              <a:gd name="T67" fmla="*/ 2147483647 h 1319"/>
              <a:gd name="T68" fmla="*/ 2147483647 w 3675"/>
              <a:gd name="T69" fmla="*/ 2147483647 h 1319"/>
              <a:gd name="T70" fmla="*/ 2147483647 w 3675"/>
              <a:gd name="T71" fmla="*/ 2147483647 h 1319"/>
              <a:gd name="T72" fmla="*/ 2147483647 w 3675"/>
              <a:gd name="T73" fmla="*/ 2147483647 h 1319"/>
              <a:gd name="T74" fmla="*/ 2147483647 w 3675"/>
              <a:gd name="T75" fmla="*/ 2147483647 h 1319"/>
              <a:gd name="T76" fmla="*/ 2147483647 w 3675"/>
              <a:gd name="T77" fmla="*/ 2147483647 h 1319"/>
              <a:gd name="T78" fmla="*/ 2147483647 w 3675"/>
              <a:gd name="T79" fmla="*/ 2147483647 h 1319"/>
              <a:gd name="T80" fmla="*/ 2147483647 w 3675"/>
              <a:gd name="T81" fmla="*/ 2147483647 h 1319"/>
              <a:gd name="T82" fmla="*/ 2147483647 w 3675"/>
              <a:gd name="T83" fmla="*/ 2147483647 h 1319"/>
              <a:gd name="T84" fmla="*/ 2147483647 w 3675"/>
              <a:gd name="T85" fmla="*/ 2147483647 h 1319"/>
              <a:gd name="T86" fmla="*/ 2147483647 w 3675"/>
              <a:gd name="T87" fmla="*/ 2147483647 h 1319"/>
              <a:gd name="T88" fmla="*/ 2147483647 w 3675"/>
              <a:gd name="T89" fmla="*/ 2147483647 h 1319"/>
              <a:gd name="T90" fmla="*/ 2147483647 w 3675"/>
              <a:gd name="T91" fmla="*/ 2147483647 h 1319"/>
              <a:gd name="T92" fmla="*/ 2147483647 w 3675"/>
              <a:gd name="T93" fmla="*/ 2147483647 h 1319"/>
              <a:gd name="T94" fmla="*/ 2147483647 w 3675"/>
              <a:gd name="T95" fmla="*/ 2147483647 h 1319"/>
              <a:gd name="T96" fmla="*/ 2147483647 w 3675"/>
              <a:gd name="T97" fmla="*/ 2147483647 h 1319"/>
              <a:gd name="T98" fmla="*/ 2147483647 w 3675"/>
              <a:gd name="T99" fmla="*/ 2147483647 h 1319"/>
              <a:gd name="T100" fmla="*/ 2147483647 w 3675"/>
              <a:gd name="T101" fmla="*/ 2147483647 h 1319"/>
              <a:gd name="T102" fmla="*/ 2147483647 w 3675"/>
              <a:gd name="T103" fmla="*/ 2147483647 h 1319"/>
              <a:gd name="T104" fmla="*/ 2147483647 w 3675"/>
              <a:gd name="T105" fmla="*/ 2147483647 h 13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675"/>
              <a:gd name="T160" fmla="*/ 0 h 1319"/>
              <a:gd name="T161" fmla="*/ 3675 w 3675"/>
              <a:gd name="T162" fmla="*/ 1319 h 131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675" h="1319">
                <a:moveTo>
                  <a:pt x="0" y="1318"/>
                </a:moveTo>
                <a:lnTo>
                  <a:pt x="22" y="1261"/>
                </a:lnTo>
                <a:lnTo>
                  <a:pt x="38" y="1183"/>
                </a:lnTo>
                <a:lnTo>
                  <a:pt x="44" y="1138"/>
                </a:lnTo>
                <a:lnTo>
                  <a:pt x="82" y="1130"/>
                </a:lnTo>
                <a:lnTo>
                  <a:pt x="121" y="1143"/>
                </a:lnTo>
                <a:lnTo>
                  <a:pt x="165" y="1147"/>
                </a:lnTo>
                <a:lnTo>
                  <a:pt x="159" y="1113"/>
                </a:lnTo>
                <a:lnTo>
                  <a:pt x="143" y="1104"/>
                </a:lnTo>
                <a:lnTo>
                  <a:pt x="132" y="1077"/>
                </a:lnTo>
                <a:lnTo>
                  <a:pt x="115" y="1056"/>
                </a:lnTo>
                <a:lnTo>
                  <a:pt x="126" y="1020"/>
                </a:lnTo>
                <a:lnTo>
                  <a:pt x="165" y="1020"/>
                </a:lnTo>
                <a:lnTo>
                  <a:pt x="181" y="1042"/>
                </a:lnTo>
                <a:lnTo>
                  <a:pt x="253" y="1042"/>
                </a:lnTo>
                <a:lnTo>
                  <a:pt x="259" y="1034"/>
                </a:lnTo>
                <a:lnTo>
                  <a:pt x="259" y="981"/>
                </a:lnTo>
                <a:lnTo>
                  <a:pt x="237" y="947"/>
                </a:lnTo>
                <a:lnTo>
                  <a:pt x="209" y="911"/>
                </a:lnTo>
                <a:lnTo>
                  <a:pt x="209" y="881"/>
                </a:lnTo>
                <a:lnTo>
                  <a:pt x="214" y="850"/>
                </a:lnTo>
                <a:lnTo>
                  <a:pt x="237" y="802"/>
                </a:lnTo>
                <a:lnTo>
                  <a:pt x="264" y="767"/>
                </a:lnTo>
                <a:lnTo>
                  <a:pt x="259" y="727"/>
                </a:lnTo>
                <a:lnTo>
                  <a:pt x="292" y="718"/>
                </a:lnTo>
                <a:lnTo>
                  <a:pt x="352" y="736"/>
                </a:lnTo>
                <a:lnTo>
                  <a:pt x="391" y="754"/>
                </a:lnTo>
                <a:lnTo>
                  <a:pt x="407" y="745"/>
                </a:lnTo>
                <a:lnTo>
                  <a:pt x="418" y="710"/>
                </a:lnTo>
                <a:lnTo>
                  <a:pt x="484" y="657"/>
                </a:lnTo>
                <a:lnTo>
                  <a:pt x="523" y="609"/>
                </a:lnTo>
                <a:lnTo>
                  <a:pt x="534" y="565"/>
                </a:lnTo>
                <a:lnTo>
                  <a:pt x="518" y="526"/>
                </a:lnTo>
                <a:lnTo>
                  <a:pt x="529" y="491"/>
                </a:lnTo>
                <a:lnTo>
                  <a:pt x="595" y="443"/>
                </a:lnTo>
                <a:lnTo>
                  <a:pt x="633" y="399"/>
                </a:lnTo>
                <a:lnTo>
                  <a:pt x="650" y="342"/>
                </a:lnTo>
                <a:lnTo>
                  <a:pt x="672" y="290"/>
                </a:lnTo>
                <a:lnTo>
                  <a:pt x="716" y="254"/>
                </a:lnTo>
                <a:lnTo>
                  <a:pt x="826" y="202"/>
                </a:lnTo>
                <a:lnTo>
                  <a:pt x="870" y="172"/>
                </a:lnTo>
                <a:lnTo>
                  <a:pt x="942" y="167"/>
                </a:lnTo>
                <a:lnTo>
                  <a:pt x="980" y="202"/>
                </a:lnTo>
                <a:lnTo>
                  <a:pt x="1008" y="220"/>
                </a:lnTo>
                <a:lnTo>
                  <a:pt x="1024" y="211"/>
                </a:lnTo>
                <a:lnTo>
                  <a:pt x="1002" y="149"/>
                </a:lnTo>
                <a:lnTo>
                  <a:pt x="1008" y="110"/>
                </a:lnTo>
                <a:lnTo>
                  <a:pt x="1063" y="75"/>
                </a:lnTo>
                <a:lnTo>
                  <a:pt x="1091" y="44"/>
                </a:lnTo>
                <a:lnTo>
                  <a:pt x="1096" y="22"/>
                </a:lnTo>
                <a:lnTo>
                  <a:pt x="1124" y="0"/>
                </a:lnTo>
                <a:lnTo>
                  <a:pt x="1223" y="9"/>
                </a:lnTo>
                <a:lnTo>
                  <a:pt x="1245" y="22"/>
                </a:lnTo>
                <a:lnTo>
                  <a:pt x="1261" y="53"/>
                </a:lnTo>
                <a:lnTo>
                  <a:pt x="1250" y="92"/>
                </a:lnTo>
                <a:lnTo>
                  <a:pt x="1245" y="110"/>
                </a:lnTo>
                <a:lnTo>
                  <a:pt x="1250" y="123"/>
                </a:lnTo>
                <a:lnTo>
                  <a:pt x="1289" y="110"/>
                </a:lnTo>
                <a:lnTo>
                  <a:pt x="1311" y="110"/>
                </a:lnTo>
                <a:lnTo>
                  <a:pt x="1344" y="167"/>
                </a:lnTo>
                <a:lnTo>
                  <a:pt x="1344" y="263"/>
                </a:lnTo>
                <a:lnTo>
                  <a:pt x="1327" y="338"/>
                </a:lnTo>
                <a:lnTo>
                  <a:pt x="1311" y="386"/>
                </a:lnTo>
                <a:lnTo>
                  <a:pt x="1338" y="434"/>
                </a:lnTo>
                <a:lnTo>
                  <a:pt x="1327" y="460"/>
                </a:lnTo>
                <a:lnTo>
                  <a:pt x="1256" y="486"/>
                </a:lnTo>
                <a:lnTo>
                  <a:pt x="1162" y="556"/>
                </a:lnTo>
                <a:lnTo>
                  <a:pt x="1102" y="618"/>
                </a:lnTo>
                <a:lnTo>
                  <a:pt x="1079" y="657"/>
                </a:lnTo>
                <a:lnTo>
                  <a:pt x="1096" y="714"/>
                </a:lnTo>
                <a:lnTo>
                  <a:pt x="1074" y="749"/>
                </a:lnTo>
                <a:lnTo>
                  <a:pt x="1085" y="767"/>
                </a:lnTo>
                <a:lnTo>
                  <a:pt x="1173" y="731"/>
                </a:lnTo>
                <a:lnTo>
                  <a:pt x="1239" y="731"/>
                </a:lnTo>
                <a:lnTo>
                  <a:pt x="1327" y="731"/>
                </a:lnTo>
                <a:lnTo>
                  <a:pt x="1344" y="758"/>
                </a:lnTo>
                <a:lnTo>
                  <a:pt x="1327" y="802"/>
                </a:lnTo>
                <a:lnTo>
                  <a:pt x="1327" y="845"/>
                </a:lnTo>
                <a:lnTo>
                  <a:pt x="1349" y="876"/>
                </a:lnTo>
                <a:lnTo>
                  <a:pt x="1394" y="893"/>
                </a:lnTo>
                <a:lnTo>
                  <a:pt x="1432" y="902"/>
                </a:lnTo>
                <a:lnTo>
                  <a:pt x="1438" y="933"/>
                </a:lnTo>
                <a:lnTo>
                  <a:pt x="1416" y="950"/>
                </a:lnTo>
                <a:lnTo>
                  <a:pt x="1405" y="986"/>
                </a:lnTo>
                <a:lnTo>
                  <a:pt x="1388" y="1016"/>
                </a:lnTo>
                <a:lnTo>
                  <a:pt x="1349" y="1060"/>
                </a:lnTo>
                <a:lnTo>
                  <a:pt x="1360" y="1065"/>
                </a:lnTo>
                <a:lnTo>
                  <a:pt x="1443" y="1077"/>
                </a:lnTo>
                <a:lnTo>
                  <a:pt x="1515" y="1068"/>
                </a:lnTo>
                <a:lnTo>
                  <a:pt x="1537" y="1090"/>
                </a:lnTo>
                <a:lnTo>
                  <a:pt x="1537" y="1130"/>
                </a:lnTo>
                <a:lnTo>
                  <a:pt x="1570" y="1170"/>
                </a:lnTo>
                <a:lnTo>
                  <a:pt x="1608" y="1191"/>
                </a:lnTo>
                <a:lnTo>
                  <a:pt x="1669" y="1178"/>
                </a:lnTo>
                <a:lnTo>
                  <a:pt x="1697" y="1156"/>
                </a:lnTo>
                <a:lnTo>
                  <a:pt x="1735" y="1147"/>
                </a:lnTo>
                <a:lnTo>
                  <a:pt x="1735" y="1165"/>
                </a:lnTo>
                <a:lnTo>
                  <a:pt x="1724" y="1187"/>
                </a:lnTo>
                <a:lnTo>
                  <a:pt x="1730" y="1209"/>
                </a:lnTo>
                <a:lnTo>
                  <a:pt x="1779" y="1204"/>
                </a:lnTo>
                <a:lnTo>
                  <a:pt x="1812" y="1204"/>
                </a:lnTo>
                <a:lnTo>
                  <a:pt x="1840" y="1218"/>
                </a:lnTo>
                <a:lnTo>
                  <a:pt x="1867" y="1218"/>
                </a:lnTo>
                <a:lnTo>
                  <a:pt x="1867" y="1183"/>
                </a:lnTo>
                <a:lnTo>
                  <a:pt x="1834" y="1130"/>
                </a:lnTo>
                <a:lnTo>
                  <a:pt x="1812" y="1038"/>
                </a:lnTo>
                <a:lnTo>
                  <a:pt x="1818" y="1025"/>
                </a:lnTo>
                <a:lnTo>
                  <a:pt x="1845" y="1008"/>
                </a:lnTo>
                <a:lnTo>
                  <a:pt x="1884" y="1020"/>
                </a:lnTo>
                <a:lnTo>
                  <a:pt x="1928" y="1003"/>
                </a:lnTo>
                <a:lnTo>
                  <a:pt x="1978" y="981"/>
                </a:lnTo>
                <a:lnTo>
                  <a:pt x="2066" y="994"/>
                </a:lnTo>
                <a:lnTo>
                  <a:pt x="2154" y="981"/>
                </a:lnTo>
                <a:lnTo>
                  <a:pt x="2286" y="977"/>
                </a:lnTo>
                <a:lnTo>
                  <a:pt x="2396" y="950"/>
                </a:lnTo>
                <a:lnTo>
                  <a:pt x="2462" y="915"/>
                </a:lnTo>
                <a:lnTo>
                  <a:pt x="2473" y="885"/>
                </a:lnTo>
                <a:lnTo>
                  <a:pt x="2517" y="859"/>
                </a:lnTo>
                <a:lnTo>
                  <a:pt x="2578" y="867"/>
                </a:lnTo>
                <a:lnTo>
                  <a:pt x="2633" y="898"/>
                </a:lnTo>
                <a:lnTo>
                  <a:pt x="2672" y="920"/>
                </a:lnTo>
                <a:lnTo>
                  <a:pt x="2743" y="933"/>
                </a:lnTo>
                <a:lnTo>
                  <a:pt x="2809" y="924"/>
                </a:lnTo>
                <a:lnTo>
                  <a:pt x="2798" y="981"/>
                </a:lnTo>
                <a:lnTo>
                  <a:pt x="2809" y="1042"/>
                </a:lnTo>
                <a:lnTo>
                  <a:pt x="2865" y="1104"/>
                </a:lnTo>
                <a:lnTo>
                  <a:pt x="2958" y="1122"/>
                </a:lnTo>
                <a:lnTo>
                  <a:pt x="3068" y="1126"/>
                </a:lnTo>
                <a:lnTo>
                  <a:pt x="3135" y="1117"/>
                </a:lnTo>
                <a:lnTo>
                  <a:pt x="3168" y="1108"/>
                </a:lnTo>
                <a:lnTo>
                  <a:pt x="3190" y="1090"/>
                </a:lnTo>
                <a:lnTo>
                  <a:pt x="3201" y="1060"/>
                </a:lnTo>
                <a:lnTo>
                  <a:pt x="3228" y="1060"/>
                </a:lnTo>
                <a:lnTo>
                  <a:pt x="3272" y="1090"/>
                </a:lnTo>
                <a:lnTo>
                  <a:pt x="3338" y="1122"/>
                </a:lnTo>
                <a:lnTo>
                  <a:pt x="3382" y="1117"/>
                </a:lnTo>
                <a:lnTo>
                  <a:pt x="3416" y="1099"/>
                </a:lnTo>
                <a:lnTo>
                  <a:pt x="3432" y="1104"/>
                </a:lnTo>
                <a:lnTo>
                  <a:pt x="3438" y="1122"/>
                </a:lnTo>
                <a:lnTo>
                  <a:pt x="3427" y="1165"/>
                </a:lnTo>
                <a:lnTo>
                  <a:pt x="3416" y="1213"/>
                </a:lnTo>
                <a:lnTo>
                  <a:pt x="3421" y="1257"/>
                </a:lnTo>
                <a:lnTo>
                  <a:pt x="3465" y="1297"/>
                </a:lnTo>
                <a:lnTo>
                  <a:pt x="3498" y="1309"/>
                </a:lnTo>
                <a:lnTo>
                  <a:pt x="3531" y="1309"/>
                </a:lnTo>
                <a:lnTo>
                  <a:pt x="3570" y="1274"/>
                </a:lnTo>
                <a:lnTo>
                  <a:pt x="3564" y="1248"/>
                </a:lnTo>
                <a:lnTo>
                  <a:pt x="3526" y="1222"/>
                </a:lnTo>
                <a:lnTo>
                  <a:pt x="3509" y="1209"/>
                </a:lnTo>
                <a:lnTo>
                  <a:pt x="3509" y="1191"/>
                </a:lnTo>
                <a:lnTo>
                  <a:pt x="3531" y="1161"/>
                </a:lnTo>
                <a:lnTo>
                  <a:pt x="3531" y="1143"/>
                </a:lnTo>
                <a:lnTo>
                  <a:pt x="3515" y="1122"/>
                </a:lnTo>
                <a:lnTo>
                  <a:pt x="3526" y="1095"/>
                </a:lnTo>
                <a:lnTo>
                  <a:pt x="3548" y="1104"/>
                </a:lnTo>
                <a:lnTo>
                  <a:pt x="3570" y="1130"/>
                </a:lnTo>
                <a:lnTo>
                  <a:pt x="3597" y="1143"/>
                </a:lnTo>
                <a:lnTo>
                  <a:pt x="3625" y="1143"/>
                </a:lnTo>
                <a:lnTo>
                  <a:pt x="3674" y="1113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7" name="Oval 13"/>
          <p:cNvSpPr>
            <a:spLocks noChangeArrowheads="1"/>
          </p:cNvSpPr>
          <p:nvPr/>
        </p:nvSpPr>
        <p:spPr bwMode="auto">
          <a:xfrm>
            <a:off x="2357438" y="2516188"/>
            <a:ext cx="31750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8" name="Oval 14"/>
          <p:cNvSpPr>
            <a:spLocks noChangeArrowheads="1"/>
          </p:cNvSpPr>
          <p:nvPr/>
        </p:nvSpPr>
        <p:spPr bwMode="auto">
          <a:xfrm>
            <a:off x="1176338" y="3048000"/>
            <a:ext cx="31750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89" name="Oval 15"/>
          <p:cNvSpPr>
            <a:spLocks noChangeArrowheads="1"/>
          </p:cNvSpPr>
          <p:nvPr/>
        </p:nvSpPr>
        <p:spPr bwMode="auto">
          <a:xfrm>
            <a:off x="1116013" y="3236913"/>
            <a:ext cx="31750" cy="34925"/>
          </a:xfrm>
          <a:prstGeom prst="ellipse">
            <a:avLst/>
          </a:prstGeom>
          <a:solidFill>
            <a:srgbClr val="FF0033"/>
          </a:solidFill>
          <a:ln w="12700">
            <a:solidFill>
              <a:srgbClr val="FF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0" name="Oval 16"/>
          <p:cNvSpPr>
            <a:spLocks noChangeArrowheads="1"/>
          </p:cNvSpPr>
          <p:nvPr/>
        </p:nvSpPr>
        <p:spPr bwMode="auto">
          <a:xfrm>
            <a:off x="3205163" y="3071813"/>
            <a:ext cx="41275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1" name="Oval 17"/>
          <p:cNvSpPr>
            <a:spLocks noChangeArrowheads="1"/>
          </p:cNvSpPr>
          <p:nvPr/>
        </p:nvSpPr>
        <p:spPr bwMode="auto">
          <a:xfrm>
            <a:off x="3117850" y="3798888"/>
            <a:ext cx="41275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2" name="Oval 18"/>
          <p:cNvSpPr>
            <a:spLocks noChangeArrowheads="1"/>
          </p:cNvSpPr>
          <p:nvPr/>
        </p:nvSpPr>
        <p:spPr bwMode="auto">
          <a:xfrm>
            <a:off x="3267075" y="2820988"/>
            <a:ext cx="41275" cy="36512"/>
          </a:xfrm>
          <a:prstGeom prst="ellipse">
            <a:avLst/>
          </a:prstGeom>
          <a:solidFill>
            <a:srgbClr val="FF0033"/>
          </a:solidFill>
          <a:ln w="12700">
            <a:solidFill>
              <a:srgbClr val="FF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3" name="Oval 19"/>
          <p:cNvSpPr>
            <a:spLocks noChangeArrowheads="1"/>
          </p:cNvSpPr>
          <p:nvPr/>
        </p:nvSpPr>
        <p:spPr bwMode="auto">
          <a:xfrm>
            <a:off x="3914775" y="4800600"/>
            <a:ext cx="39688" cy="34925"/>
          </a:xfrm>
          <a:prstGeom prst="ellipse">
            <a:avLst/>
          </a:prstGeom>
          <a:solidFill>
            <a:srgbClr val="FF0033"/>
          </a:solidFill>
          <a:ln w="12700">
            <a:solidFill>
              <a:srgbClr val="FF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4" name="Oval 20"/>
          <p:cNvSpPr>
            <a:spLocks noChangeArrowheads="1"/>
          </p:cNvSpPr>
          <p:nvPr/>
        </p:nvSpPr>
        <p:spPr bwMode="auto">
          <a:xfrm>
            <a:off x="4368800" y="4284663"/>
            <a:ext cx="41275" cy="26987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5" name="Oval 21"/>
          <p:cNvSpPr>
            <a:spLocks noChangeArrowheads="1"/>
          </p:cNvSpPr>
          <p:nvPr/>
        </p:nvSpPr>
        <p:spPr bwMode="auto">
          <a:xfrm>
            <a:off x="4675188" y="5003800"/>
            <a:ext cx="41275" cy="28575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6" name="Oval 22"/>
          <p:cNvSpPr>
            <a:spLocks noChangeArrowheads="1"/>
          </p:cNvSpPr>
          <p:nvPr/>
        </p:nvSpPr>
        <p:spPr bwMode="auto">
          <a:xfrm>
            <a:off x="3546475" y="5049838"/>
            <a:ext cx="31750" cy="28575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7" name="Oval 23"/>
          <p:cNvSpPr>
            <a:spLocks noChangeArrowheads="1"/>
          </p:cNvSpPr>
          <p:nvPr/>
        </p:nvSpPr>
        <p:spPr bwMode="auto">
          <a:xfrm>
            <a:off x="4981575" y="3424238"/>
            <a:ext cx="31750" cy="34925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8" name="Oval 24"/>
          <p:cNvSpPr>
            <a:spLocks noChangeArrowheads="1"/>
          </p:cNvSpPr>
          <p:nvPr/>
        </p:nvSpPr>
        <p:spPr bwMode="auto">
          <a:xfrm>
            <a:off x="4832350" y="3298825"/>
            <a:ext cx="41275" cy="28575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099" name="Oval 25"/>
          <p:cNvSpPr>
            <a:spLocks noChangeArrowheads="1"/>
          </p:cNvSpPr>
          <p:nvPr/>
        </p:nvSpPr>
        <p:spPr bwMode="auto">
          <a:xfrm>
            <a:off x="4456113" y="2938463"/>
            <a:ext cx="41275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0" name="Oval 26"/>
          <p:cNvSpPr>
            <a:spLocks noChangeArrowheads="1"/>
          </p:cNvSpPr>
          <p:nvPr/>
        </p:nvSpPr>
        <p:spPr bwMode="auto">
          <a:xfrm>
            <a:off x="4019550" y="3267075"/>
            <a:ext cx="31750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1" name="Oval 27"/>
          <p:cNvSpPr>
            <a:spLocks noChangeArrowheads="1"/>
          </p:cNvSpPr>
          <p:nvPr/>
        </p:nvSpPr>
        <p:spPr bwMode="auto">
          <a:xfrm>
            <a:off x="4194175" y="2609850"/>
            <a:ext cx="31750" cy="3651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2" name="Oval 28"/>
          <p:cNvSpPr>
            <a:spLocks noChangeArrowheads="1"/>
          </p:cNvSpPr>
          <p:nvPr/>
        </p:nvSpPr>
        <p:spPr bwMode="auto">
          <a:xfrm>
            <a:off x="4386263" y="2165350"/>
            <a:ext cx="31750" cy="349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3" name="Oval 29"/>
          <p:cNvSpPr>
            <a:spLocks noChangeArrowheads="1"/>
          </p:cNvSpPr>
          <p:nvPr/>
        </p:nvSpPr>
        <p:spPr bwMode="auto">
          <a:xfrm>
            <a:off x="4124325" y="2055813"/>
            <a:ext cx="41275" cy="34925"/>
          </a:xfrm>
          <a:prstGeom prst="ellipse">
            <a:avLst/>
          </a:prstGeom>
          <a:solidFill>
            <a:srgbClr val="FF0033"/>
          </a:solidFill>
          <a:ln w="12700">
            <a:solidFill>
              <a:srgbClr val="FF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4" name="Oval 30"/>
          <p:cNvSpPr>
            <a:spLocks noChangeArrowheads="1"/>
          </p:cNvSpPr>
          <p:nvPr/>
        </p:nvSpPr>
        <p:spPr bwMode="auto">
          <a:xfrm>
            <a:off x="4560888" y="1946275"/>
            <a:ext cx="33337" cy="349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5" name="Oval 31"/>
          <p:cNvSpPr>
            <a:spLocks noChangeArrowheads="1"/>
          </p:cNvSpPr>
          <p:nvPr/>
        </p:nvSpPr>
        <p:spPr bwMode="auto">
          <a:xfrm>
            <a:off x="3319463" y="827088"/>
            <a:ext cx="31750" cy="285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6" name="Oval 32"/>
          <p:cNvSpPr>
            <a:spLocks noChangeArrowheads="1"/>
          </p:cNvSpPr>
          <p:nvPr/>
        </p:nvSpPr>
        <p:spPr bwMode="auto">
          <a:xfrm>
            <a:off x="1281113" y="1655763"/>
            <a:ext cx="41275" cy="285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7" name="Oval 33"/>
          <p:cNvSpPr>
            <a:spLocks noChangeArrowheads="1"/>
          </p:cNvSpPr>
          <p:nvPr/>
        </p:nvSpPr>
        <p:spPr bwMode="auto">
          <a:xfrm>
            <a:off x="2357438" y="6278563"/>
            <a:ext cx="31750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8" name="Rectangle 34"/>
          <p:cNvSpPr>
            <a:spLocks noChangeArrowheads="1"/>
          </p:cNvSpPr>
          <p:nvPr/>
        </p:nvSpPr>
        <p:spPr bwMode="auto">
          <a:xfrm>
            <a:off x="1874838" y="2366963"/>
            <a:ext cx="5334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09" name="Rectangle 35"/>
          <p:cNvSpPr>
            <a:spLocks noChangeArrowheads="1"/>
          </p:cNvSpPr>
          <p:nvPr/>
        </p:nvSpPr>
        <p:spPr bwMode="auto">
          <a:xfrm>
            <a:off x="2759075" y="2952750"/>
            <a:ext cx="51593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0" name="Rectangle 36"/>
          <p:cNvSpPr>
            <a:spLocks noChangeArrowheads="1"/>
          </p:cNvSpPr>
          <p:nvPr/>
        </p:nvSpPr>
        <p:spPr bwMode="auto">
          <a:xfrm>
            <a:off x="2697163" y="2655888"/>
            <a:ext cx="62071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1" name="Rectangle 37"/>
          <p:cNvSpPr>
            <a:spLocks noChangeArrowheads="1"/>
          </p:cNvSpPr>
          <p:nvPr/>
        </p:nvSpPr>
        <p:spPr bwMode="auto">
          <a:xfrm>
            <a:off x="2513013" y="3633788"/>
            <a:ext cx="6905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2" name="Rectangle 38"/>
          <p:cNvSpPr>
            <a:spLocks noChangeArrowheads="1"/>
          </p:cNvSpPr>
          <p:nvPr/>
        </p:nvSpPr>
        <p:spPr bwMode="auto">
          <a:xfrm>
            <a:off x="1157288" y="3375025"/>
            <a:ext cx="7350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3" name="Oval 39"/>
          <p:cNvSpPr>
            <a:spLocks noChangeArrowheads="1"/>
          </p:cNvSpPr>
          <p:nvPr/>
        </p:nvSpPr>
        <p:spPr bwMode="auto">
          <a:xfrm>
            <a:off x="1657350" y="3400425"/>
            <a:ext cx="31750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4" name="Rectangle 40"/>
          <p:cNvSpPr>
            <a:spLocks noChangeArrowheads="1"/>
          </p:cNvSpPr>
          <p:nvPr/>
        </p:nvSpPr>
        <p:spPr bwMode="auto">
          <a:xfrm>
            <a:off x="746125" y="3171825"/>
            <a:ext cx="43815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5" name="Rectangle 41"/>
          <p:cNvSpPr>
            <a:spLocks noChangeArrowheads="1"/>
          </p:cNvSpPr>
          <p:nvPr/>
        </p:nvSpPr>
        <p:spPr bwMode="auto">
          <a:xfrm>
            <a:off x="850900" y="2898775"/>
            <a:ext cx="3937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6" name="Rectangle 42"/>
          <p:cNvSpPr>
            <a:spLocks noChangeArrowheads="1"/>
          </p:cNvSpPr>
          <p:nvPr/>
        </p:nvSpPr>
        <p:spPr bwMode="auto">
          <a:xfrm>
            <a:off x="3186113" y="210026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7" name="Rectangle 43"/>
          <p:cNvSpPr>
            <a:spLocks noChangeArrowheads="1"/>
          </p:cNvSpPr>
          <p:nvPr/>
        </p:nvSpPr>
        <p:spPr bwMode="auto">
          <a:xfrm>
            <a:off x="1262063" y="1600200"/>
            <a:ext cx="5953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8" name="Rectangle 44"/>
          <p:cNvSpPr>
            <a:spLocks noChangeArrowheads="1"/>
          </p:cNvSpPr>
          <p:nvPr/>
        </p:nvSpPr>
        <p:spPr bwMode="auto">
          <a:xfrm>
            <a:off x="2513013" y="481013"/>
            <a:ext cx="12684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19" name="Rectangle 45"/>
          <p:cNvSpPr>
            <a:spLocks noChangeArrowheads="1"/>
          </p:cNvSpPr>
          <p:nvPr/>
        </p:nvSpPr>
        <p:spPr bwMode="auto">
          <a:xfrm>
            <a:off x="3292475" y="677863"/>
            <a:ext cx="4810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0" name="Rectangle 46"/>
          <p:cNvSpPr>
            <a:spLocks noChangeArrowheads="1"/>
          </p:cNvSpPr>
          <p:nvPr/>
        </p:nvSpPr>
        <p:spPr bwMode="auto">
          <a:xfrm>
            <a:off x="4043363" y="3227388"/>
            <a:ext cx="74453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1" name="Rectangle 47"/>
          <p:cNvSpPr>
            <a:spLocks noChangeArrowheads="1"/>
          </p:cNvSpPr>
          <p:nvPr/>
        </p:nvSpPr>
        <p:spPr bwMode="auto">
          <a:xfrm>
            <a:off x="4237038" y="2476500"/>
            <a:ext cx="34925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2" name="Rectangle 48"/>
          <p:cNvSpPr>
            <a:spLocks noChangeArrowheads="1"/>
          </p:cNvSpPr>
          <p:nvPr/>
        </p:nvSpPr>
        <p:spPr bwMode="auto">
          <a:xfrm>
            <a:off x="4506913" y="2813050"/>
            <a:ext cx="4556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3" name="Rectangle 49"/>
          <p:cNvSpPr>
            <a:spLocks noChangeArrowheads="1"/>
          </p:cNvSpPr>
          <p:nvPr/>
        </p:nvSpPr>
        <p:spPr bwMode="auto">
          <a:xfrm>
            <a:off x="4822825" y="3140075"/>
            <a:ext cx="44608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4" name="Rectangle 50"/>
          <p:cNvSpPr>
            <a:spLocks noChangeArrowheads="1"/>
          </p:cNvSpPr>
          <p:nvPr/>
        </p:nvSpPr>
        <p:spPr bwMode="auto">
          <a:xfrm>
            <a:off x="5040313" y="3281363"/>
            <a:ext cx="4032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5" name="Rectangle 51"/>
          <p:cNvSpPr>
            <a:spLocks noChangeArrowheads="1"/>
          </p:cNvSpPr>
          <p:nvPr/>
        </p:nvSpPr>
        <p:spPr bwMode="auto">
          <a:xfrm>
            <a:off x="4359275" y="4197350"/>
            <a:ext cx="541338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6" name="Rectangle 52"/>
          <p:cNvSpPr>
            <a:spLocks noChangeArrowheads="1"/>
          </p:cNvSpPr>
          <p:nvPr/>
        </p:nvSpPr>
        <p:spPr bwMode="auto">
          <a:xfrm>
            <a:off x="3536950" y="4267200"/>
            <a:ext cx="612775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7" name="Rectangle 53"/>
          <p:cNvSpPr>
            <a:spLocks noChangeArrowheads="1"/>
          </p:cNvSpPr>
          <p:nvPr/>
        </p:nvSpPr>
        <p:spPr bwMode="auto">
          <a:xfrm>
            <a:off x="3387725" y="4673600"/>
            <a:ext cx="56038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8" name="Rectangle 54"/>
          <p:cNvSpPr>
            <a:spLocks noChangeArrowheads="1"/>
          </p:cNvSpPr>
          <p:nvPr/>
        </p:nvSpPr>
        <p:spPr bwMode="auto">
          <a:xfrm>
            <a:off x="4122738" y="5010150"/>
            <a:ext cx="682625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29" name="Rectangle 55"/>
          <p:cNvSpPr>
            <a:spLocks noChangeArrowheads="1"/>
          </p:cNvSpPr>
          <p:nvPr/>
        </p:nvSpPr>
        <p:spPr bwMode="auto">
          <a:xfrm>
            <a:off x="4568825" y="5048250"/>
            <a:ext cx="46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1400" b="1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</p:txBody>
      </p:sp>
      <p:sp>
        <p:nvSpPr>
          <p:cNvPr id="3130" name="Rectangle 56"/>
          <p:cNvSpPr>
            <a:spLocks noChangeArrowheads="1"/>
          </p:cNvSpPr>
          <p:nvPr/>
        </p:nvSpPr>
        <p:spPr bwMode="auto">
          <a:xfrm>
            <a:off x="3038475" y="4994275"/>
            <a:ext cx="5334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1" name="Rectangle 57"/>
          <p:cNvSpPr>
            <a:spLocks noChangeArrowheads="1"/>
          </p:cNvSpPr>
          <p:nvPr/>
        </p:nvSpPr>
        <p:spPr bwMode="auto">
          <a:xfrm>
            <a:off x="2049463" y="4024313"/>
            <a:ext cx="508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2" name="Rectangle 58"/>
          <p:cNvSpPr>
            <a:spLocks noChangeArrowheads="1"/>
          </p:cNvSpPr>
          <p:nvPr/>
        </p:nvSpPr>
        <p:spPr bwMode="auto">
          <a:xfrm>
            <a:off x="2303463" y="6105525"/>
            <a:ext cx="542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3" name="Rectangle 59"/>
          <p:cNvSpPr>
            <a:spLocks noChangeArrowheads="1"/>
          </p:cNvSpPr>
          <p:nvPr/>
        </p:nvSpPr>
        <p:spPr bwMode="auto">
          <a:xfrm>
            <a:off x="4324350" y="2193925"/>
            <a:ext cx="454025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4" name="Rectangle 60"/>
          <p:cNvSpPr>
            <a:spLocks noChangeArrowheads="1"/>
          </p:cNvSpPr>
          <p:nvPr/>
        </p:nvSpPr>
        <p:spPr bwMode="auto">
          <a:xfrm>
            <a:off x="4541838" y="1873250"/>
            <a:ext cx="446087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5" name="Rectangle 61"/>
          <p:cNvSpPr>
            <a:spLocks noChangeArrowheads="1"/>
          </p:cNvSpPr>
          <p:nvPr/>
        </p:nvSpPr>
        <p:spPr bwMode="auto">
          <a:xfrm>
            <a:off x="4848225" y="1966913"/>
            <a:ext cx="735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6" name="Rectangle 62"/>
          <p:cNvSpPr>
            <a:spLocks noChangeArrowheads="1"/>
          </p:cNvSpPr>
          <p:nvPr/>
        </p:nvSpPr>
        <p:spPr bwMode="auto">
          <a:xfrm>
            <a:off x="2303463" y="5033963"/>
            <a:ext cx="6127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7" name="Rectangle 63"/>
          <p:cNvSpPr>
            <a:spLocks noChangeArrowheads="1"/>
          </p:cNvSpPr>
          <p:nvPr/>
        </p:nvSpPr>
        <p:spPr bwMode="auto">
          <a:xfrm>
            <a:off x="4848225" y="4087813"/>
            <a:ext cx="67468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8" name="Rectangle 64"/>
          <p:cNvSpPr>
            <a:spLocks noChangeArrowheads="1"/>
          </p:cNvSpPr>
          <p:nvPr/>
        </p:nvSpPr>
        <p:spPr bwMode="auto">
          <a:xfrm>
            <a:off x="3721100" y="1881188"/>
            <a:ext cx="4540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39" name="Oval 65"/>
          <p:cNvSpPr>
            <a:spLocks noChangeArrowheads="1"/>
          </p:cNvSpPr>
          <p:nvPr/>
        </p:nvSpPr>
        <p:spPr bwMode="auto">
          <a:xfrm>
            <a:off x="2165350" y="3368675"/>
            <a:ext cx="31750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0" name="Rectangle 66"/>
          <p:cNvSpPr>
            <a:spLocks noChangeArrowheads="1"/>
          </p:cNvSpPr>
          <p:nvPr/>
        </p:nvSpPr>
        <p:spPr bwMode="auto">
          <a:xfrm>
            <a:off x="2181225" y="3313113"/>
            <a:ext cx="34131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1" name="Oval 67"/>
          <p:cNvSpPr>
            <a:spLocks noChangeArrowheads="1"/>
          </p:cNvSpPr>
          <p:nvPr/>
        </p:nvSpPr>
        <p:spPr bwMode="auto">
          <a:xfrm>
            <a:off x="3887788" y="3298825"/>
            <a:ext cx="41275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2" name="Rectangle 68"/>
          <p:cNvSpPr>
            <a:spLocks noChangeArrowheads="1"/>
          </p:cNvSpPr>
          <p:nvPr/>
        </p:nvSpPr>
        <p:spPr bwMode="auto">
          <a:xfrm>
            <a:off x="3449638" y="3773488"/>
            <a:ext cx="6905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3" name="Oval 69"/>
          <p:cNvSpPr>
            <a:spLocks noChangeArrowheads="1"/>
          </p:cNvSpPr>
          <p:nvPr/>
        </p:nvSpPr>
        <p:spPr bwMode="auto">
          <a:xfrm>
            <a:off x="4333875" y="3760788"/>
            <a:ext cx="41275" cy="26987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4" name="Rectangle 70"/>
          <p:cNvSpPr>
            <a:spLocks noChangeArrowheads="1"/>
          </p:cNvSpPr>
          <p:nvPr/>
        </p:nvSpPr>
        <p:spPr bwMode="auto">
          <a:xfrm>
            <a:off x="4122738" y="3805238"/>
            <a:ext cx="44608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5" name="Oval 71"/>
          <p:cNvSpPr>
            <a:spLocks noChangeArrowheads="1"/>
          </p:cNvSpPr>
          <p:nvPr/>
        </p:nvSpPr>
        <p:spPr bwMode="auto">
          <a:xfrm>
            <a:off x="3135313" y="4260850"/>
            <a:ext cx="31750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6" name="Rectangle 72"/>
          <p:cNvSpPr>
            <a:spLocks noChangeArrowheads="1"/>
          </p:cNvSpPr>
          <p:nvPr/>
        </p:nvSpPr>
        <p:spPr bwMode="auto">
          <a:xfrm>
            <a:off x="3003550" y="4056063"/>
            <a:ext cx="7080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7" name="Oval 73"/>
          <p:cNvSpPr>
            <a:spLocks noChangeArrowheads="1"/>
          </p:cNvSpPr>
          <p:nvPr/>
        </p:nvSpPr>
        <p:spPr bwMode="auto">
          <a:xfrm>
            <a:off x="2778125" y="6473825"/>
            <a:ext cx="31750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8" name="Rectangle 74"/>
          <p:cNvSpPr>
            <a:spLocks noChangeArrowheads="1"/>
          </p:cNvSpPr>
          <p:nvPr/>
        </p:nvSpPr>
        <p:spPr bwMode="auto">
          <a:xfrm>
            <a:off x="2714625" y="6300788"/>
            <a:ext cx="560388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49" name="Rectangle 75"/>
          <p:cNvSpPr>
            <a:spLocks noChangeArrowheads="1"/>
          </p:cNvSpPr>
          <p:nvPr/>
        </p:nvSpPr>
        <p:spPr bwMode="auto">
          <a:xfrm>
            <a:off x="2076450" y="2687638"/>
            <a:ext cx="55086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0" name="Rectangle 76"/>
          <p:cNvSpPr>
            <a:spLocks noChangeArrowheads="1"/>
          </p:cNvSpPr>
          <p:nvPr/>
        </p:nvSpPr>
        <p:spPr bwMode="auto">
          <a:xfrm>
            <a:off x="3414713" y="3030538"/>
            <a:ext cx="5588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1" name="Oval 77"/>
          <p:cNvSpPr>
            <a:spLocks noChangeArrowheads="1"/>
          </p:cNvSpPr>
          <p:nvPr/>
        </p:nvSpPr>
        <p:spPr bwMode="auto">
          <a:xfrm>
            <a:off x="3232150" y="2924175"/>
            <a:ext cx="41275" cy="34925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2" name="Oval 78"/>
          <p:cNvSpPr>
            <a:spLocks noChangeArrowheads="1"/>
          </p:cNvSpPr>
          <p:nvPr/>
        </p:nvSpPr>
        <p:spPr bwMode="auto">
          <a:xfrm>
            <a:off x="3879850" y="3095625"/>
            <a:ext cx="39688" cy="365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3" name="Rectangle 79"/>
          <p:cNvSpPr>
            <a:spLocks noChangeArrowheads="1"/>
          </p:cNvSpPr>
          <p:nvPr/>
        </p:nvSpPr>
        <p:spPr bwMode="auto">
          <a:xfrm>
            <a:off x="2714625" y="2819400"/>
            <a:ext cx="58578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4" name="Freeform 80"/>
          <p:cNvSpPr>
            <a:spLocks/>
          </p:cNvSpPr>
          <p:nvPr/>
        </p:nvSpPr>
        <p:spPr bwMode="auto">
          <a:xfrm>
            <a:off x="2505075" y="4181475"/>
            <a:ext cx="2344738" cy="947738"/>
          </a:xfrm>
          <a:custGeom>
            <a:avLst/>
            <a:gdLst>
              <a:gd name="T0" fmla="*/ 0 w 1477"/>
              <a:gd name="T1" fmla="*/ 0 h 597"/>
              <a:gd name="T2" fmla="*/ 582157018 w 1477"/>
              <a:gd name="T3" fmla="*/ 0 h 597"/>
              <a:gd name="T4" fmla="*/ 1013103090 w 1477"/>
              <a:gd name="T5" fmla="*/ 136088503 h 597"/>
              <a:gd name="T6" fmla="*/ 1622980831 w 1477"/>
              <a:gd name="T7" fmla="*/ 385584845 h 597"/>
              <a:gd name="T8" fmla="*/ 2147483647 w 1477"/>
              <a:gd name="T9" fmla="*/ 980342088 h 597"/>
              <a:gd name="T10" fmla="*/ 2147483647 w 1477"/>
              <a:gd name="T11" fmla="*/ 1315522115 h 597"/>
              <a:gd name="T12" fmla="*/ 2147483647 w 1477"/>
              <a:gd name="T13" fmla="*/ 1340723681 h 597"/>
              <a:gd name="T14" fmla="*/ 2147483647 w 1477"/>
              <a:gd name="T15" fmla="*/ 1502013700 h 5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77"/>
              <a:gd name="T25" fmla="*/ 0 h 597"/>
              <a:gd name="T26" fmla="*/ 1477 w 1477"/>
              <a:gd name="T27" fmla="*/ 597 h 5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77" h="597">
                <a:moveTo>
                  <a:pt x="0" y="0"/>
                </a:moveTo>
                <a:lnTo>
                  <a:pt x="231" y="0"/>
                </a:lnTo>
                <a:lnTo>
                  <a:pt x="402" y="54"/>
                </a:lnTo>
                <a:lnTo>
                  <a:pt x="644" y="153"/>
                </a:lnTo>
                <a:lnTo>
                  <a:pt x="892" y="389"/>
                </a:lnTo>
                <a:lnTo>
                  <a:pt x="1146" y="522"/>
                </a:lnTo>
                <a:lnTo>
                  <a:pt x="1377" y="532"/>
                </a:lnTo>
                <a:lnTo>
                  <a:pt x="1476" y="596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5" name="Freeform 81"/>
          <p:cNvSpPr>
            <a:spLocks/>
          </p:cNvSpPr>
          <p:nvPr/>
        </p:nvSpPr>
        <p:spPr bwMode="auto">
          <a:xfrm>
            <a:off x="2513013" y="3773488"/>
            <a:ext cx="2827337" cy="401637"/>
          </a:xfrm>
          <a:custGeom>
            <a:avLst/>
            <a:gdLst>
              <a:gd name="T0" fmla="*/ 0 w 1781"/>
              <a:gd name="T1" fmla="*/ 635078630 h 253"/>
              <a:gd name="T2" fmla="*/ 42841856 w 1781"/>
              <a:gd name="T3" fmla="*/ 423385819 h 253"/>
              <a:gd name="T4" fmla="*/ 582155236 w 1781"/>
              <a:gd name="T5" fmla="*/ 173889779 h 253"/>
              <a:gd name="T6" fmla="*/ 985380252 w 1781"/>
              <a:gd name="T7" fmla="*/ 63003044 h 253"/>
              <a:gd name="T8" fmla="*/ 1945560541 w 1781"/>
              <a:gd name="T9" fmla="*/ 25201531 h 253"/>
              <a:gd name="T10" fmla="*/ 2147483647 w 1781"/>
              <a:gd name="T11" fmla="*/ 25201531 h 253"/>
              <a:gd name="T12" fmla="*/ 2147483647 w 1781"/>
              <a:gd name="T13" fmla="*/ 0 h 253"/>
              <a:gd name="T14" fmla="*/ 2147483647 w 1781"/>
              <a:gd name="T15" fmla="*/ 173889779 h 253"/>
              <a:gd name="T16" fmla="*/ 2147483647 w 1781"/>
              <a:gd name="T17" fmla="*/ 123486729 h 253"/>
              <a:gd name="T18" fmla="*/ 2147483647 w 1781"/>
              <a:gd name="T19" fmla="*/ 12599972 h 25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81"/>
              <a:gd name="T31" fmla="*/ 0 h 253"/>
              <a:gd name="T32" fmla="*/ 1781 w 1781"/>
              <a:gd name="T33" fmla="*/ 253 h 25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81" h="253">
                <a:moveTo>
                  <a:pt x="0" y="252"/>
                </a:moveTo>
                <a:lnTo>
                  <a:pt x="17" y="168"/>
                </a:lnTo>
                <a:lnTo>
                  <a:pt x="231" y="69"/>
                </a:lnTo>
                <a:lnTo>
                  <a:pt x="391" y="25"/>
                </a:lnTo>
                <a:lnTo>
                  <a:pt x="772" y="10"/>
                </a:lnTo>
                <a:lnTo>
                  <a:pt x="931" y="10"/>
                </a:lnTo>
                <a:lnTo>
                  <a:pt x="1163" y="0"/>
                </a:lnTo>
                <a:lnTo>
                  <a:pt x="1273" y="69"/>
                </a:lnTo>
                <a:lnTo>
                  <a:pt x="1593" y="49"/>
                </a:lnTo>
                <a:lnTo>
                  <a:pt x="1780" y="5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6" name="Freeform 82"/>
          <p:cNvSpPr>
            <a:spLocks/>
          </p:cNvSpPr>
          <p:nvPr/>
        </p:nvSpPr>
        <p:spPr bwMode="auto">
          <a:xfrm>
            <a:off x="3143250" y="2835275"/>
            <a:ext cx="141288" cy="963613"/>
          </a:xfrm>
          <a:custGeom>
            <a:avLst/>
            <a:gdLst>
              <a:gd name="T0" fmla="*/ 0 w 89"/>
              <a:gd name="T1" fmla="*/ 1527215263 h 607"/>
              <a:gd name="T2" fmla="*/ 138609880 w 89"/>
              <a:gd name="T3" fmla="*/ 831651858 h 607"/>
              <a:gd name="T4" fmla="*/ 138609880 w 89"/>
              <a:gd name="T5" fmla="*/ 398184833 h 607"/>
              <a:gd name="T6" fmla="*/ 166330894 w 89"/>
              <a:gd name="T7" fmla="*/ 148690079 h 607"/>
              <a:gd name="T8" fmla="*/ 221774558 w 89"/>
              <a:gd name="T9" fmla="*/ 0 h 6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607"/>
              <a:gd name="T17" fmla="*/ 89 w 89"/>
              <a:gd name="T18" fmla="*/ 607 h 6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607">
                <a:moveTo>
                  <a:pt x="0" y="606"/>
                </a:moveTo>
                <a:lnTo>
                  <a:pt x="55" y="330"/>
                </a:lnTo>
                <a:lnTo>
                  <a:pt x="55" y="158"/>
                </a:lnTo>
                <a:lnTo>
                  <a:pt x="66" y="59"/>
                </a:lnTo>
                <a:lnTo>
                  <a:pt x="88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7" name="Freeform 83"/>
          <p:cNvSpPr>
            <a:spLocks/>
          </p:cNvSpPr>
          <p:nvPr/>
        </p:nvSpPr>
        <p:spPr bwMode="auto">
          <a:xfrm>
            <a:off x="3292475" y="1544638"/>
            <a:ext cx="1654175" cy="1276350"/>
          </a:xfrm>
          <a:custGeom>
            <a:avLst/>
            <a:gdLst>
              <a:gd name="T0" fmla="*/ 0 w 1042"/>
              <a:gd name="T1" fmla="*/ 2023686442 h 804"/>
              <a:gd name="T2" fmla="*/ 803928872 w 1042"/>
              <a:gd name="T3" fmla="*/ 1179433164 h 804"/>
              <a:gd name="T4" fmla="*/ 1360884134 w 1042"/>
              <a:gd name="T5" fmla="*/ 819051525 h 804"/>
              <a:gd name="T6" fmla="*/ 2069047312 w 1042"/>
              <a:gd name="T7" fmla="*/ 632558431 h 804"/>
              <a:gd name="T8" fmla="*/ 2147483647 w 1042"/>
              <a:gd name="T9" fmla="*/ 0 h 8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2"/>
              <a:gd name="T16" fmla="*/ 0 h 804"/>
              <a:gd name="T17" fmla="*/ 1042 w 1042"/>
              <a:gd name="T18" fmla="*/ 804 h 8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2" h="804">
                <a:moveTo>
                  <a:pt x="0" y="803"/>
                </a:moveTo>
                <a:lnTo>
                  <a:pt x="319" y="468"/>
                </a:lnTo>
                <a:lnTo>
                  <a:pt x="540" y="325"/>
                </a:lnTo>
                <a:lnTo>
                  <a:pt x="821" y="251"/>
                </a:lnTo>
                <a:lnTo>
                  <a:pt x="1041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8" name="Freeform 84"/>
          <p:cNvSpPr>
            <a:spLocks/>
          </p:cNvSpPr>
          <p:nvPr/>
        </p:nvSpPr>
        <p:spPr bwMode="auto">
          <a:xfrm>
            <a:off x="4140200" y="2070100"/>
            <a:ext cx="333375" cy="165100"/>
          </a:xfrm>
          <a:custGeom>
            <a:avLst/>
            <a:gdLst>
              <a:gd name="T0" fmla="*/ 0 w 210"/>
              <a:gd name="T1" fmla="*/ 0 h 104"/>
              <a:gd name="T2" fmla="*/ 430947586 w 210"/>
              <a:gd name="T3" fmla="*/ 173891574 h 104"/>
              <a:gd name="T4" fmla="*/ 526713495 w 210"/>
              <a:gd name="T5" fmla="*/ 259576911 h 104"/>
              <a:gd name="T6" fmla="*/ 0 60000 65536"/>
              <a:gd name="T7" fmla="*/ 0 60000 65536"/>
              <a:gd name="T8" fmla="*/ 0 60000 65536"/>
              <a:gd name="T9" fmla="*/ 0 w 210"/>
              <a:gd name="T10" fmla="*/ 0 h 104"/>
              <a:gd name="T11" fmla="*/ 210 w 210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0" h="104">
                <a:moveTo>
                  <a:pt x="0" y="0"/>
                </a:moveTo>
                <a:lnTo>
                  <a:pt x="171" y="69"/>
                </a:lnTo>
                <a:lnTo>
                  <a:pt x="209" y="103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59" name="Oval 85"/>
          <p:cNvSpPr>
            <a:spLocks noChangeArrowheads="1"/>
          </p:cNvSpPr>
          <p:nvPr/>
        </p:nvSpPr>
        <p:spPr bwMode="auto">
          <a:xfrm>
            <a:off x="2409825" y="2211388"/>
            <a:ext cx="31750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0" name="Oval 86"/>
          <p:cNvSpPr>
            <a:spLocks noChangeArrowheads="1"/>
          </p:cNvSpPr>
          <p:nvPr/>
        </p:nvSpPr>
        <p:spPr bwMode="auto">
          <a:xfrm>
            <a:off x="2541588" y="2243138"/>
            <a:ext cx="31750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1" name="Oval 87"/>
          <p:cNvSpPr>
            <a:spLocks noChangeArrowheads="1"/>
          </p:cNvSpPr>
          <p:nvPr/>
        </p:nvSpPr>
        <p:spPr bwMode="auto">
          <a:xfrm>
            <a:off x="3162300" y="2470150"/>
            <a:ext cx="31750" cy="34925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2" name="Oval 88"/>
          <p:cNvSpPr>
            <a:spLocks noChangeArrowheads="1"/>
          </p:cNvSpPr>
          <p:nvPr/>
        </p:nvSpPr>
        <p:spPr bwMode="auto">
          <a:xfrm>
            <a:off x="2654300" y="2312988"/>
            <a:ext cx="31750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3" name="Freeform 89"/>
          <p:cNvSpPr>
            <a:spLocks/>
          </p:cNvSpPr>
          <p:nvPr/>
        </p:nvSpPr>
        <p:spPr bwMode="auto">
          <a:xfrm>
            <a:off x="2162175" y="2217738"/>
            <a:ext cx="333375" cy="1957387"/>
          </a:xfrm>
          <a:custGeom>
            <a:avLst/>
            <a:gdLst>
              <a:gd name="T0" fmla="*/ 526713495 w 210"/>
              <a:gd name="T1" fmla="*/ 2147483647 h 1233"/>
              <a:gd name="T2" fmla="*/ 388104049 w 210"/>
              <a:gd name="T3" fmla="*/ 2147483647 h 1233"/>
              <a:gd name="T4" fmla="*/ 292338139 w 210"/>
              <a:gd name="T5" fmla="*/ 2147483647 h 1233"/>
              <a:gd name="T6" fmla="*/ 0 w 210"/>
              <a:gd name="T7" fmla="*/ 1837192709 h 1233"/>
              <a:gd name="T8" fmla="*/ 83165951 w 210"/>
              <a:gd name="T9" fmla="*/ 1302919536 h 1233"/>
              <a:gd name="T10" fmla="*/ 320059056 w 210"/>
              <a:gd name="T11" fmla="*/ 955138200 h 1233"/>
              <a:gd name="T12" fmla="*/ 304938123 w 210"/>
              <a:gd name="T13" fmla="*/ 483869883 h 1233"/>
              <a:gd name="T14" fmla="*/ 388104049 w 210"/>
              <a:gd name="T15" fmla="*/ 0 h 12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0"/>
              <a:gd name="T25" fmla="*/ 0 h 1233"/>
              <a:gd name="T26" fmla="*/ 210 w 210"/>
              <a:gd name="T27" fmla="*/ 1233 h 12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0" h="1233">
                <a:moveTo>
                  <a:pt x="209" y="1232"/>
                </a:moveTo>
                <a:lnTo>
                  <a:pt x="154" y="1069"/>
                </a:lnTo>
                <a:lnTo>
                  <a:pt x="116" y="902"/>
                </a:lnTo>
                <a:lnTo>
                  <a:pt x="0" y="729"/>
                </a:lnTo>
                <a:lnTo>
                  <a:pt x="33" y="517"/>
                </a:lnTo>
                <a:lnTo>
                  <a:pt x="127" y="379"/>
                </a:lnTo>
                <a:lnTo>
                  <a:pt x="121" y="192"/>
                </a:lnTo>
                <a:lnTo>
                  <a:pt x="154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4" name="Oval 90"/>
          <p:cNvSpPr>
            <a:spLocks noChangeArrowheads="1"/>
          </p:cNvSpPr>
          <p:nvPr/>
        </p:nvSpPr>
        <p:spPr bwMode="auto">
          <a:xfrm>
            <a:off x="2270125" y="1898650"/>
            <a:ext cx="41275" cy="285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5" name="Rectangle 91"/>
          <p:cNvSpPr>
            <a:spLocks noChangeArrowheads="1"/>
          </p:cNvSpPr>
          <p:nvPr/>
        </p:nvSpPr>
        <p:spPr bwMode="auto">
          <a:xfrm>
            <a:off x="1831975" y="1819275"/>
            <a:ext cx="48895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6" name="Oval 92"/>
          <p:cNvSpPr>
            <a:spLocks noChangeArrowheads="1"/>
          </p:cNvSpPr>
          <p:nvPr/>
        </p:nvSpPr>
        <p:spPr bwMode="auto">
          <a:xfrm>
            <a:off x="2751138" y="1468438"/>
            <a:ext cx="41275" cy="285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7" name="Freeform 93"/>
          <p:cNvSpPr>
            <a:spLocks/>
          </p:cNvSpPr>
          <p:nvPr/>
        </p:nvSpPr>
        <p:spPr bwMode="auto">
          <a:xfrm>
            <a:off x="3344863" y="833438"/>
            <a:ext cx="806450" cy="1238250"/>
          </a:xfrm>
          <a:custGeom>
            <a:avLst/>
            <a:gdLst>
              <a:gd name="T0" fmla="*/ 0 w 508"/>
              <a:gd name="T1" fmla="*/ 0 h 780"/>
              <a:gd name="T2" fmla="*/ 98286889 w 508"/>
              <a:gd name="T3" fmla="*/ 360383124 h 780"/>
              <a:gd name="T4" fmla="*/ 597277880 w 508"/>
              <a:gd name="T5" fmla="*/ 1055944741 h 780"/>
              <a:gd name="T6" fmla="*/ 1207155744 w 508"/>
              <a:gd name="T7" fmla="*/ 1801912742 h 780"/>
              <a:gd name="T8" fmla="*/ 1277720102 w 508"/>
              <a:gd name="T9" fmla="*/ 1963202692 h 7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8"/>
              <a:gd name="T16" fmla="*/ 0 h 780"/>
              <a:gd name="T17" fmla="*/ 508 w 508"/>
              <a:gd name="T18" fmla="*/ 780 h 7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8" h="780">
                <a:moveTo>
                  <a:pt x="0" y="0"/>
                </a:moveTo>
                <a:lnTo>
                  <a:pt x="39" y="143"/>
                </a:lnTo>
                <a:lnTo>
                  <a:pt x="237" y="419"/>
                </a:lnTo>
                <a:lnTo>
                  <a:pt x="479" y="715"/>
                </a:lnTo>
                <a:lnTo>
                  <a:pt x="507" y="779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8" name="Freeform 94"/>
          <p:cNvSpPr>
            <a:spLocks/>
          </p:cNvSpPr>
          <p:nvPr/>
        </p:nvSpPr>
        <p:spPr bwMode="auto">
          <a:xfrm>
            <a:off x="1892300" y="4203700"/>
            <a:ext cx="1103313" cy="2520950"/>
          </a:xfrm>
          <a:custGeom>
            <a:avLst/>
            <a:gdLst>
              <a:gd name="T0" fmla="*/ 929938942 w 695"/>
              <a:gd name="T1" fmla="*/ 0 h 1588"/>
              <a:gd name="T2" fmla="*/ 597278084 w 695"/>
              <a:gd name="T3" fmla="*/ 186491555 h 1588"/>
              <a:gd name="T4" fmla="*/ 541834641 w 695"/>
              <a:gd name="T5" fmla="*/ 793849967 h 1588"/>
              <a:gd name="T6" fmla="*/ 347781697 w 695"/>
              <a:gd name="T7" fmla="*/ 1229836269 h 1588"/>
              <a:gd name="T8" fmla="*/ 110886936 w 695"/>
              <a:gd name="T9" fmla="*/ 1653222389 h 1588"/>
              <a:gd name="T10" fmla="*/ 0 w 695"/>
              <a:gd name="T11" fmla="*/ 2147483647 h 1588"/>
              <a:gd name="T12" fmla="*/ 110886936 w 695"/>
              <a:gd name="T13" fmla="*/ 2147483647 h 1588"/>
              <a:gd name="T14" fmla="*/ 569555569 w 695"/>
              <a:gd name="T15" fmla="*/ 2147483647 h 1588"/>
              <a:gd name="T16" fmla="*/ 665321516 w 695"/>
              <a:gd name="T17" fmla="*/ 2147483647 h 1588"/>
              <a:gd name="T18" fmla="*/ 748487475 w 695"/>
              <a:gd name="T19" fmla="*/ 2147483647 h 1588"/>
              <a:gd name="T20" fmla="*/ 1139111138 w 695"/>
              <a:gd name="T21" fmla="*/ 2147483647 h 1588"/>
              <a:gd name="T22" fmla="*/ 1401207415 w 695"/>
              <a:gd name="T23" fmla="*/ 2147483647 h 1588"/>
              <a:gd name="T24" fmla="*/ 1706147543 w 695"/>
              <a:gd name="T25" fmla="*/ 2147483647 h 1588"/>
              <a:gd name="T26" fmla="*/ 1748989409 w 695"/>
              <a:gd name="T27" fmla="*/ 2147483647 h 15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5"/>
              <a:gd name="T43" fmla="*/ 0 h 1588"/>
              <a:gd name="T44" fmla="*/ 695 w 695"/>
              <a:gd name="T45" fmla="*/ 1588 h 15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5" h="1588">
                <a:moveTo>
                  <a:pt x="369" y="0"/>
                </a:moveTo>
                <a:lnTo>
                  <a:pt x="237" y="74"/>
                </a:lnTo>
                <a:lnTo>
                  <a:pt x="215" y="315"/>
                </a:lnTo>
                <a:lnTo>
                  <a:pt x="138" y="488"/>
                </a:lnTo>
                <a:lnTo>
                  <a:pt x="44" y="656"/>
                </a:lnTo>
                <a:lnTo>
                  <a:pt x="0" y="867"/>
                </a:lnTo>
                <a:lnTo>
                  <a:pt x="44" y="1015"/>
                </a:lnTo>
                <a:lnTo>
                  <a:pt x="226" y="1232"/>
                </a:lnTo>
                <a:lnTo>
                  <a:pt x="264" y="1301"/>
                </a:lnTo>
                <a:lnTo>
                  <a:pt x="297" y="1311"/>
                </a:lnTo>
                <a:lnTo>
                  <a:pt x="452" y="1355"/>
                </a:lnTo>
                <a:lnTo>
                  <a:pt x="556" y="1429"/>
                </a:lnTo>
                <a:lnTo>
                  <a:pt x="677" y="1528"/>
                </a:lnTo>
                <a:lnTo>
                  <a:pt x="694" y="1587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69" name="Freeform 95"/>
          <p:cNvSpPr>
            <a:spLocks/>
          </p:cNvSpPr>
          <p:nvPr/>
        </p:nvSpPr>
        <p:spPr bwMode="auto">
          <a:xfrm>
            <a:off x="2365375" y="6292850"/>
            <a:ext cx="9525" cy="415925"/>
          </a:xfrm>
          <a:custGeom>
            <a:avLst/>
            <a:gdLst>
              <a:gd name="T0" fmla="*/ 12601574 w 6"/>
              <a:gd name="T1" fmla="*/ 0 h 262"/>
              <a:gd name="T2" fmla="*/ 0 w 6"/>
              <a:gd name="T3" fmla="*/ 186491525 h 262"/>
              <a:gd name="T4" fmla="*/ 12601574 w 6"/>
              <a:gd name="T5" fmla="*/ 657761467 h 262"/>
              <a:gd name="T6" fmla="*/ 0 60000 65536"/>
              <a:gd name="T7" fmla="*/ 0 60000 65536"/>
              <a:gd name="T8" fmla="*/ 0 60000 65536"/>
              <a:gd name="T9" fmla="*/ 0 w 6"/>
              <a:gd name="T10" fmla="*/ 0 h 262"/>
              <a:gd name="T11" fmla="*/ 6 w 6"/>
              <a:gd name="T12" fmla="*/ 262 h 2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262">
                <a:moveTo>
                  <a:pt x="5" y="0"/>
                </a:moveTo>
                <a:lnTo>
                  <a:pt x="0" y="74"/>
                </a:lnTo>
                <a:lnTo>
                  <a:pt x="5" y="261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0" name="Freeform 96"/>
          <p:cNvSpPr>
            <a:spLocks/>
          </p:cNvSpPr>
          <p:nvPr/>
        </p:nvSpPr>
        <p:spPr bwMode="auto">
          <a:xfrm>
            <a:off x="3571875" y="4827588"/>
            <a:ext cx="360363" cy="242887"/>
          </a:xfrm>
          <a:custGeom>
            <a:avLst/>
            <a:gdLst>
              <a:gd name="T0" fmla="*/ 569556148 w 227"/>
              <a:gd name="T1" fmla="*/ 0 h 153"/>
              <a:gd name="T2" fmla="*/ 375504594 w 227"/>
              <a:gd name="T3" fmla="*/ 221773304 h 153"/>
              <a:gd name="T4" fmla="*/ 0 w 227"/>
              <a:gd name="T5" fmla="*/ 383062908 h 153"/>
              <a:gd name="T6" fmla="*/ 0 60000 65536"/>
              <a:gd name="T7" fmla="*/ 0 60000 65536"/>
              <a:gd name="T8" fmla="*/ 0 60000 65536"/>
              <a:gd name="T9" fmla="*/ 0 w 227"/>
              <a:gd name="T10" fmla="*/ 0 h 153"/>
              <a:gd name="T11" fmla="*/ 227 w 227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7" h="153">
                <a:moveTo>
                  <a:pt x="226" y="0"/>
                </a:moveTo>
                <a:lnTo>
                  <a:pt x="149" y="88"/>
                </a:lnTo>
                <a:lnTo>
                  <a:pt x="0" y="152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1" name="Freeform 97"/>
          <p:cNvSpPr>
            <a:spLocks/>
          </p:cNvSpPr>
          <p:nvPr/>
        </p:nvSpPr>
        <p:spPr bwMode="auto">
          <a:xfrm>
            <a:off x="2513013" y="4181475"/>
            <a:ext cx="168275" cy="400050"/>
          </a:xfrm>
          <a:custGeom>
            <a:avLst/>
            <a:gdLst>
              <a:gd name="T0" fmla="*/ 0 w 106"/>
              <a:gd name="T1" fmla="*/ 0 h 252"/>
              <a:gd name="T2" fmla="*/ 194052819 w 106"/>
              <a:gd name="T3" fmla="*/ 136088454 h 252"/>
              <a:gd name="T4" fmla="*/ 264617223 w 106"/>
              <a:gd name="T5" fmla="*/ 385584706 h 252"/>
              <a:gd name="T6" fmla="*/ 221773785 w 106"/>
              <a:gd name="T7" fmla="*/ 632560058 h 252"/>
              <a:gd name="T8" fmla="*/ 0 60000 65536"/>
              <a:gd name="T9" fmla="*/ 0 60000 65536"/>
              <a:gd name="T10" fmla="*/ 0 60000 65536"/>
              <a:gd name="T11" fmla="*/ 0 60000 65536"/>
              <a:gd name="T12" fmla="*/ 0 w 106"/>
              <a:gd name="T13" fmla="*/ 0 h 252"/>
              <a:gd name="T14" fmla="*/ 106 w 106"/>
              <a:gd name="T15" fmla="*/ 252 h 2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" h="252">
                <a:moveTo>
                  <a:pt x="0" y="0"/>
                </a:moveTo>
                <a:lnTo>
                  <a:pt x="77" y="54"/>
                </a:lnTo>
                <a:lnTo>
                  <a:pt x="105" y="153"/>
                </a:lnTo>
                <a:lnTo>
                  <a:pt x="88" y="251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2" name="Freeform 98"/>
          <p:cNvSpPr>
            <a:spLocks/>
          </p:cNvSpPr>
          <p:nvPr/>
        </p:nvSpPr>
        <p:spPr bwMode="auto">
          <a:xfrm>
            <a:off x="1122363" y="825500"/>
            <a:ext cx="2214562" cy="2425700"/>
          </a:xfrm>
          <a:custGeom>
            <a:avLst/>
            <a:gdLst>
              <a:gd name="T0" fmla="*/ 0 w 1395"/>
              <a:gd name="T1" fmla="*/ 2147483647 h 1528"/>
              <a:gd name="T2" fmla="*/ 110886861 w 1395"/>
              <a:gd name="T3" fmla="*/ 2147483647 h 1528"/>
              <a:gd name="T4" fmla="*/ 249494631 w 1395"/>
              <a:gd name="T5" fmla="*/ 2147483647 h 1528"/>
              <a:gd name="T6" fmla="*/ 249494631 w 1395"/>
              <a:gd name="T7" fmla="*/ 1625501452 h 1528"/>
              <a:gd name="T8" fmla="*/ 264615559 w 1395"/>
              <a:gd name="T9" fmla="*/ 1315521539 h 1528"/>
              <a:gd name="T10" fmla="*/ 929936724 w 1395"/>
              <a:gd name="T11" fmla="*/ 882054803 h 1528"/>
              <a:gd name="T12" fmla="*/ 1527214205 w 1395"/>
              <a:gd name="T13" fmla="*/ 420866951 h 1528"/>
              <a:gd name="T14" fmla="*/ 2147483647 w 1395"/>
              <a:gd name="T15" fmla="*/ 186491553 h 1528"/>
              <a:gd name="T16" fmla="*/ 2147483647 w 1395"/>
              <a:gd name="T17" fmla="*/ 0 h 1528"/>
              <a:gd name="T18" fmla="*/ 2147483647 w 1395"/>
              <a:gd name="T19" fmla="*/ 0 h 1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5"/>
              <a:gd name="T31" fmla="*/ 0 h 1528"/>
              <a:gd name="T32" fmla="*/ 1395 w 1395"/>
              <a:gd name="T33" fmla="*/ 1528 h 1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5" h="1528">
                <a:moveTo>
                  <a:pt x="0" y="1527"/>
                </a:moveTo>
                <a:lnTo>
                  <a:pt x="44" y="1409"/>
                </a:lnTo>
                <a:lnTo>
                  <a:pt x="99" y="980"/>
                </a:lnTo>
                <a:lnTo>
                  <a:pt x="99" y="645"/>
                </a:lnTo>
                <a:lnTo>
                  <a:pt x="105" y="522"/>
                </a:lnTo>
                <a:lnTo>
                  <a:pt x="369" y="350"/>
                </a:lnTo>
                <a:lnTo>
                  <a:pt x="606" y="167"/>
                </a:lnTo>
                <a:lnTo>
                  <a:pt x="860" y="74"/>
                </a:lnTo>
                <a:lnTo>
                  <a:pt x="1163" y="0"/>
                </a:lnTo>
                <a:lnTo>
                  <a:pt x="1394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3" name="Freeform 99"/>
          <p:cNvSpPr>
            <a:spLocks/>
          </p:cNvSpPr>
          <p:nvPr/>
        </p:nvSpPr>
        <p:spPr bwMode="auto">
          <a:xfrm>
            <a:off x="3230563" y="2586038"/>
            <a:ext cx="1050925" cy="517525"/>
          </a:xfrm>
          <a:custGeom>
            <a:avLst/>
            <a:gdLst>
              <a:gd name="T0" fmla="*/ 0 w 662"/>
              <a:gd name="T1" fmla="*/ 806449896 h 326"/>
              <a:gd name="T2" fmla="*/ 514111884 w 662"/>
              <a:gd name="T3" fmla="*/ 819051467 h 326"/>
              <a:gd name="T4" fmla="*/ 1068546253 w 662"/>
              <a:gd name="T5" fmla="*/ 819051467 h 326"/>
              <a:gd name="T6" fmla="*/ 1401206755 w 662"/>
              <a:gd name="T7" fmla="*/ 619958404 h 326"/>
              <a:gd name="T8" fmla="*/ 1567537006 w 662"/>
              <a:gd name="T9" fmla="*/ 63003114 h 326"/>
              <a:gd name="T10" fmla="*/ 1665824254 w 662"/>
              <a:gd name="T11" fmla="*/ 0 h 3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2"/>
              <a:gd name="T19" fmla="*/ 0 h 326"/>
              <a:gd name="T20" fmla="*/ 662 w 662"/>
              <a:gd name="T21" fmla="*/ 326 h 3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2" h="326">
                <a:moveTo>
                  <a:pt x="0" y="320"/>
                </a:moveTo>
                <a:lnTo>
                  <a:pt x="204" y="325"/>
                </a:lnTo>
                <a:lnTo>
                  <a:pt x="424" y="325"/>
                </a:lnTo>
                <a:lnTo>
                  <a:pt x="556" y="246"/>
                </a:lnTo>
                <a:lnTo>
                  <a:pt x="622" y="25"/>
                </a:lnTo>
                <a:lnTo>
                  <a:pt x="661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4" name="Rectangle 100"/>
          <p:cNvSpPr>
            <a:spLocks noChangeArrowheads="1"/>
          </p:cNvSpPr>
          <p:nvPr/>
        </p:nvSpPr>
        <p:spPr bwMode="auto">
          <a:xfrm>
            <a:off x="2924175" y="2287588"/>
            <a:ext cx="73501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5" name="Rectangle 101"/>
          <p:cNvSpPr>
            <a:spLocks noChangeArrowheads="1"/>
          </p:cNvSpPr>
          <p:nvPr/>
        </p:nvSpPr>
        <p:spPr bwMode="auto">
          <a:xfrm>
            <a:off x="2540000" y="3305175"/>
            <a:ext cx="550863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6" name="Oval 102"/>
          <p:cNvSpPr>
            <a:spLocks noChangeArrowheads="1"/>
          </p:cNvSpPr>
          <p:nvPr/>
        </p:nvSpPr>
        <p:spPr bwMode="auto">
          <a:xfrm>
            <a:off x="2584450" y="3330575"/>
            <a:ext cx="41275" cy="349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7" name="Oval 103"/>
          <p:cNvSpPr>
            <a:spLocks noChangeArrowheads="1"/>
          </p:cNvSpPr>
          <p:nvPr/>
        </p:nvSpPr>
        <p:spPr bwMode="auto">
          <a:xfrm>
            <a:off x="2479675" y="4183063"/>
            <a:ext cx="41275" cy="34925"/>
          </a:xfrm>
          <a:prstGeom prst="ellipse">
            <a:avLst/>
          </a:prstGeom>
          <a:solidFill>
            <a:srgbClr val="FF0033"/>
          </a:solidFill>
          <a:ln w="12700">
            <a:solidFill>
              <a:srgbClr val="FF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8" name="Rectangle 104"/>
          <p:cNvSpPr>
            <a:spLocks noChangeArrowheads="1"/>
          </p:cNvSpPr>
          <p:nvPr/>
        </p:nvSpPr>
        <p:spPr bwMode="auto">
          <a:xfrm>
            <a:off x="3956050" y="2968625"/>
            <a:ext cx="473075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79" name="Freeform 105"/>
          <p:cNvSpPr>
            <a:spLocks/>
          </p:cNvSpPr>
          <p:nvPr/>
        </p:nvSpPr>
        <p:spPr bwMode="auto">
          <a:xfrm>
            <a:off x="2965450" y="1946275"/>
            <a:ext cx="319088" cy="890588"/>
          </a:xfrm>
          <a:custGeom>
            <a:avLst/>
            <a:gdLst>
              <a:gd name="T0" fmla="*/ 504032085 w 201"/>
              <a:gd name="T1" fmla="*/ 1411288075 h 561"/>
              <a:gd name="T2" fmla="*/ 393144971 w 201"/>
              <a:gd name="T3" fmla="*/ 1078627408 h 561"/>
              <a:gd name="T4" fmla="*/ 330141779 w 201"/>
              <a:gd name="T5" fmla="*/ 821571240 h 561"/>
              <a:gd name="T6" fmla="*/ 378024014 w 201"/>
              <a:gd name="T7" fmla="*/ 320060777 h 561"/>
              <a:gd name="T8" fmla="*/ 0 w 201"/>
              <a:gd name="T9" fmla="*/ 0 h 5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1"/>
              <a:gd name="T16" fmla="*/ 0 h 561"/>
              <a:gd name="T17" fmla="*/ 201 w 201"/>
              <a:gd name="T18" fmla="*/ 561 h 5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1" h="561">
                <a:moveTo>
                  <a:pt x="200" y="560"/>
                </a:moveTo>
                <a:lnTo>
                  <a:pt x="156" y="428"/>
                </a:lnTo>
                <a:lnTo>
                  <a:pt x="131" y="326"/>
                </a:lnTo>
                <a:lnTo>
                  <a:pt x="150" y="127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0" name="Freeform 106"/>
          <p:cNvSpPr>
            <a:spLocks/>
          </p:cNvSpPr>
          <p:nvPr/>
        </p:nvSpPr>
        <p:spPr bwMode="auto">
          <a:xfrm>
            <a:off x="2373313" y="2797175"/>
            <a:ext cx="228600" cy="1087438"/>
          </a:xfrm>
          <a:custGeom>
            <a:avLst/>
            <a:gdLst>
              <a:gd name="T0" fmla="*/ 70564370 w 144"/>
              <a:gd name="T1" fmla="*/ 1723787847 h 685"/>
              <a:gd name="T2" fmla="*/ 209172186 w 144"/>
              <a:gd name="T3" fmla="*/ 1499494314 h 685"/>
              <a:gd name="T4" fmla="*/ 320059014 w 144"/>
              <a:gd name="T5" fmla="*/ 1154232079 h 685"/>
              <a:gd name="T6" fmla="*/ 360383084 w 144"/>
              <a:gd name="T7" fmla="*/ 856853610 h 685"/>
              <a:gd name="T8" fmla="*/ 332660583 w 144"/>
              <a:gd name="T9" fmla="*/ 433467118 h 685"/>
              <a:gd name="T10" fmla="*/ 0 w 144"/>
              <a:gd name="T11" fmla="*/ 0 h 6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685"/>
              <a:gd name="T20" fmla="*/ 144 w 144"/>
              <a:gd name="T21" fmla="*/ 685 h 6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685">
                <a:moveTo>
                  <a:pt x="28" y="684"/>
                </a:moveTo>
                <a:lnTo>
                  <a:pt x="83" y="595"/>
                </a:lnTo>
                <a:lnTo>
                  <a:pt x="127" y="458"/>
                </a:lnTo>
                <a:lnTo>
                  <a:pt x="143" y="340"/>
                </a:lnTo>
                <a:lnTo>
                  <a:pt x="132" y="172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1" name="Freeform 107"/>
          <p:cNvSpPr>
            <a:spLocks/>
          </p:cNvSpPr>
          <p:nvPr/>
        </p:nvSpPr>
        <p:spPr bwMode="auto">
          <a:xfrm>
            <a:off x="3300413" y="2733675"/>
            <a:ext cx="1225550" cy="2082800"/>
          </a:xfrm>
          <a:custGeom>
            <a:avLst/>
            <a:gdLst>
              <a:gd name="T0" fmla="*/ 0 w 772"/>
              <a:gd name="T1" fmla="*/ 161289990 h 1312"/>
              <a:gd name="T2" fmla="*/ 264615628 w 772"/>
              <a:gd name="T3" fmla="*/ 98286876 h 1312"/>
              <a:gd name="T4" fmla="*/ 498990978 w 772"/>
              <a:gd name="T5" fmla="*/ 0 h 1312"/>
              <a:gd name="T6" fmla="*/ 914817620 w 772"/>
              <a:gd name="T7" fmla="*/ 161289990 h 1312"/>
              <a:gd name="T8" fmla="*/ 1123989729 w 772"/>
              <a:gd name="T9" fmla="*/ 509071571 h 1312"/>
              <a:gd name="T10" fmla="*/ 1179433149 w 772"/>
              <a:gd name="T11" fmla="*/ 919856292 h 1312"/>
              <a:gd name="T12" fmla="*/ 1499493685 w 772"/>
              <a:gd name="T13" fmla="*/ 1192033066 h 1312"/>
              <a:gd name="T14" fmla="*/ 1665824342 w 772"/>
              <a:gd name="T15" fmla="*/ 1663302903 h 1312"/>
              <a:gd name="T16" fmla="*/ 1943041442 w 772"/>
              <a:gd name="T17" fmla="*/ 1837193223 h 1312"/>
              <a:gd name="T18" fmla="*/ 1761590249 w 772"/>
              <a:gd name="T19" fmla="*/ 2147483647 h 1312"/>
              <a:gd name="T20" fmla="*/ 1416327761 w 772"/>
              <a:gd name="T21" fmla="*/ 2147483647 h 1312"/>
              <a:gd name="T22" fmla="*/ 1013102889 w 772"/>
              <a:gd name="T23" fmla="*/ 2147483647 h 13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72"/>
              <a:gd name="T37" fmla="*/ 0 h 1312"/>
              <a:gd name="T38" fmla="*/ 772 w 772"/>
              <a:gd name="T39" fmla="*/ 1312 h 13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72" h="1312">
                <a:moveTo>
                  <a:pt x="0" y="64"/>
                </a:moveTo>
                <a:lnTo>
                  <a:pt x="105" y="39"/>
                </a:lnTo>
                <a:lnTo>
                  <a:pt x="198" y="0"/>
                </a:lnTo>
                <a:lnTo>
                  <a:pt x="363" y="64"/>
                </a:lnTo>
                <a:lnTo>
                  <a:pt x="446" y="202"/>
                </a:lnTo>
                <a:lnTo>
                  <a:pt x="468" y="365"/>
                </a:lnTo>
                <a:lnTo>
                  <a:pt x="595" y="473"/>
                </a:lnTo>
                <a:lnTo>
                  <a:pt x="661" y="660"/>
                </a:lnTo>
                <a:lnTo>
                  <a:pt x="771" y="729"/>
                </a:lnTo>
                <a:lnTo>
                  <a:pt x="699" y="976"/>
                </a:lnTo>
                <a:lnTo>
                  <a:pt x="562" y="1173"/>
                </a:lnTo>
                <a:lnTo>
                  <a:pt x="402" y="1311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2" name="Freeform 108"/>
          <p:cNvSpPr>
            <a:spLocks/>
          </p:cNvSpPr>
          <p:nvPr/>
        </p:nvSpPr>
        <p:spPr bwMode="auto">
          <a:xfrm>
            <a:off x="3916363" y="3317875"/>
            <a:ext cx="38100" cy="468313"/>
          </a:xfrm>
          <a:custGeom>
            <a:avLst/>
            <a:gdLst>
              <a:gd name="T0" fmla="*/ 57964394 w 24"/>
              <a:gd name="T1" fmla="*/ 0 h 295"/>
              <a:gd name="T2" fmla="*/ 40322500 w 24"/>
              <a:gd name="T3" fmla="*/ 405746315 h 295"/>
              <a:gd name="T4" fmla="*/ 0 w 24"/>
              <a:gd name="T5" fmla="*/ 740926620 h 295"/>
              <a:gd name="T6" fmla="*/ 0 60000 65536"/>
              <a:gd name="T7" fmla="*/ 0 60000 65536"/>
              <a:gd name="T8" fmla="*/ 0 60000 65536"/>
              <a:gd name="T9" fmla="*/ 0 w 24"/>
              <a:gd name="T10" fmla="*/ 0 h 295"/>
              <a:gd name="T11" fmla="*/ 24 w 24"/>
              <a:gd name="T12" fmla="*/ 295 h 2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295">
                <a:moveTo>
                  <a:pt x="23" y="0"/>
                </a:moveTo>
                <a:lnTo>
                  <a:pt x="16" y="161"/>
                </a:lnTo>
                <a:lnTo>
                  <a:pt x="0" y="294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3" name="Rectangle 109"/>
          <p:cNvSpPr>
            <a:spLocks noChangeArrowheads="1"/>
          </p:cNvSpPr>
          <p:nvPr/>
        </p:nvSpPr>
        <p:spPr bwMode="auto">
          <a:xfrm>
            <a:off x="3387725" y="3273425"/>
            <a:ext cx="57785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4" name="Rectangle 110"/>
          <p:cNvSpPr>
            <a:spLocks noChangeArrowheads="1"/>
          </p:cNvSpPr>
          <p:nvPr/>
        </p:nvSpPr>
        <p:spPr bwMode="auto">
          <a:xfrm>
            <a:off x="2347913" y="1311275"/>
            <a:ext cx="4810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5" name="Rectangle 111"/>
          <p:cNvSpPr>
            <a:spLocks noChangeArrowheads="1"/>
          </p:cNvSpPr>
          <p:nvPr/>
        </p:nvSpPr>
        <p:spPr bwMode="auto">
          <a:xfrm>
            <a:off x="2749550" y="3171825"/>
            <a:ext cx="542925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graphicFrame>
        <p:nvGraphicFramePr>
          <p:cNvPr id="3074" name="Object 2"/>
          <p:cNvGraphicFramePr>
            <a:graphicFrameLocks/>
          </p:cNvGraphicFramePr>
          <p:nvPr>
            <p:extLst/>
          </p:nvPr>
        </p:nvGraphicFramePr>
        <p:xfrm>
          <a:off x="81364" y="4111625"/>
          <a:ext cx="65087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8" name="Clip" r:id="rId4" imgW="650520" imgH="334800" progId="">
                  <p:embed/>
                </p:oleObj>
              </mc:Choice>
              <mc:Fallback>
                <p:oleObj name="Clip" r:id="rId4" imgW="650520" imgH="3348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64" y="4111625"/>
                        <a:ext cx="650875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6" name="Line 113"/>
          <p:cNvSpPr>
            <a:spLocks noChangeShapeType="1"/>
          </p:cNvSpPr>
          <p:nvPr/>
        </p:nvSpPr>
        <p:spPr bwMode="auto">
          <a:xfrm flipV="1">
            <a:off x="2371725" y="2238375"/>
            <a:ext cx="180975" cy="2952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187" name="Freeform 114"/>
          <p:cNvSpPr>
            <a:spLocks/>
          </p:cNvSpPr>
          <p:nvPr/>
        </p:nvSpPr>
        <p:spPr bwMode="auto">
          <a:xfrm>
            <a:off x="2781300" y="819150"/>
            <a:ext cx="554038" cy="649288"/>
          </a:xfrm>
          <a:custGeom>
            <a:avLst/>
            <a:gdLst>
              <a:gd name="T0" fmla="*/ 0 w 349"/>
              <a:gd name="T1" fmla="*/ 1028224632 h 409"/>
              <a:gd name="T2" fmla="*/ 574596141 w 349"/>
              <a:gd name="T3" fmla="*/ 574596094 h 409"/>
              <a:gd name="T4" fmla="*/ 877015257 w 349"/>
              <a:gd name="T5" fmla="*/ 0 h 409"/>
              <a:gd name="T6" fmla="*/ 0 60000 65536"/>
              <a:gd name="T7" fmla="*/ 0 60000 65536"/>
              <a:gd name="T8" fmla="*/ 0 60000 65536"/>
              <a:gd name="T9" fmla="*/ 0 w 349"/>
              <a:gd name="T10" fmla="*/ 0 h 409"/>
              <a:gd name="T11" fmla="*/ 349 w 349"/>
              <a:gd name="T12" fmla="*/ 409 h 4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9" h="409">
                <a:moveTo>
                  <a:pt x="0" y="408"/>
                </a:moveTo>
                <a:lnTo>
                  <a:pt x="228" y="228"/>
                </a:lnTo>
                <a:lnTo>
                  <a:pt x="348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8" name="Oval 115"/>
          <p:cNvSpPr>
            <a:spLocks noChangeArrowheads="1"/>
          </p:cNvSpPr>
          <p:nvPr/>
        </p:nvSpPr>
        <p:spPr bwMode="auto">
          <a:xfrm>
            <a:off x="2778125" y="2236788"/>
            <a:ext cx="31750" cy="36512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89" name="Freeform 116"/>
          <p:cNvSpPr>
            <a:spLocks/>
          </p:cNvSpPr>
          <p:nvPr/>
        </p:nvSpPr>
        <p:spPr bwMode="auto">
          <a:xfrm>
            <a:off x="2676525" y="2028825"/>
            <a:ext cx="382588" cy="306388"/>
          </a:xfrm>
          <a:custGeom>
            <a:avLst/>
            <a:gdLst>
              <a:gd name="T0" fmla="*/ 0 w 241"/>
              <a:gd name="T1" fmla="*/ 483870835 h 193"/>
              <a:gd name="T2" fmla="*/ 196572444 w 241"/>
              <a:gd name="T3" fmla="*/ 362903077 h 193"/>
              <a:gd name="T4" fmla="*/ 604838336 w 241"/>
              <a:gd name="T5" fmla="*/ 0 h 193"/>
              <a:gd name="T6" fmla="*/ 0 60000 65536"/>
              <a:gd name="T7" fmla="*/ 0 60000 65536"/>
              <a:gd name="T8" fmla="*/ 0 60000 65536"/>
              <a:gd name="T9" fmla="*/ 0 w 241"/>
              <a:gd name="T10" fmla="*/ 0 h 193"/>
              <a:gd name="T11" fmla="*/ 241 w 241"/>
              <a:gd name="T12" fmla="*/ 193 h 1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" h="193">
                <a:moveTo>
                  <a:pt x="0" y="192"/>
                </a:moveTo>
                <a:lnTo>
                  <a:pt x="78" y="144"/>
                </a:lnTo>
                <a:lnTo>
                  <a:pt x="24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90" name="Freeform 117"/>
          <p:cNvSpPr>
            <a:spLocks/>
          </p:cNvSpPr>
          <p:nvPr/>
        </p:nvSpPr>
        <p:spPr bwMode="auto">
          <a:xfrm>
            <a:off x="3924300" y="3282950"/>
            <a:ext cx="1154113" cy="173038"/>
          </a:xfrm>
          <a:custGeom>
            <a:avLst/>
            <a:gdLst>
              <a:gd name="T0" fmla="*/ 0 w 727"/>
              <a:gd name="T1" fmla="*/ 80645235 h 109"/>
              <a:gd name="T2" fmla="*/ 191531943 w 727"/>
              <a:gd name="T3" fmla="*/ 80645235 h 109"/>
              <a:gd name="T4" fmla="*/ 1003022682 w 727"/>
              <a:gd name="T5" fmla="*/ 0 h 109"/>
              <a:gd name="T6" fmla="*/ 1559978061 w 727"/>
              <a:gd name="T7" fmla="*/ 63004889 h 109"/>
              <a:gd name="T8" fmla="*/ 1829634409 w 727"/>
              <a:gd name="T9" fmla="*/ 272177684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7"/>
              <a:gd name="T16" fmla="*/ 0 h 109"/>
              <a:gd name="T17" fmla="*/ 727 w 727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7" h="109">
                <a:moveTo>
                  <a:pt x="0" y="32"/>
                </a:moveTo>
                <a:lnTo>
                  <a:pt x="76" y="32"/>
                </a:lnTo>
                <a:lnTo>
                  <a:pt x="398" y="0"/>
                </a:lnTo>
                <a:lnTo>
                  <a:pt x="619" y="25"/>
                </a:lnTo>
                <a:lnTo>
                  <a:pt x="726" y="108"/>
                </a:lnTo>
              </a:path>
            </a:pathLst>
          </a:custGeom>
          <a:noFill/>
          <a:ln w="25400" cap="rnd">
            <a:solidFill>
              <a:srgbClr val="0000C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91" name="Line 118"/>
          <p:cNvSpPr>
            <a:spLocks noChangeShapeType="1"/>
          </p:cNvSpPr>
          <p:nvPr/>
        </p:nvSpPr>
        <p:spPr bwMode="auto">
          <a:xfrm>
            <a:off x="1104900" y="3263900"/>
            <a:ext cx="917575" cy="131763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192" name="Freeform 119"/>
          <p:cNvSpPr>
            <a:spLocks/>
          </p:cNvSpPr>
          <p:nvPr/>
        </p:nvSpPr>
        <p:spPr bwMode="auto">
          <a:xfrm>
            <a:off x="1981200" y="3314700"/>
            <a:ext cx="1973263" cy="76200"/>
          </a:xfrm>
          <a:custGeom>
            <a:avLst/>
            <a:gdLst>
              <a:gd name="T0" fmla="*/ 0 w 1243"/>
              <a:gd name="T1" fmla="*/ 118448149 h 48"/>
              <a:gd name="T2" fmla="*/ 317539742 w 1243"/>
              <a:gd name="T3" fmla="*/ 95765932 h 48"/>
              <a:gd name="T4" fmla="*/ 997982133 w 1243"/>
              <a:gd name="T5" fmla="*/ 22682199 h 48"/>
              <a:gd name="T6" fmla="*/ 1980843330 w 1243"/>
              <a:gd name="T7" fmla="*/ 42843449 h 48"/>
              <a:gd name="T8" fmla="*/ 2147483647 w 1243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3"/>
              <a:gd name="T16" fmla="*/ 0 h 48"/>
              <a:gd name="T17" fmla="*/ 1243 w 1243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3" h="48">
                <a:moveTo>
                  <a:pt x="0" y="47"/>
                </a:moveTo>
                <a:lnTo>
                  <a:pt x="126" y="38"/>
                </a:lnTo>
                <a:lnTo>
                  <a:pt x="396" y="9"/>
                </a:lnTo>
                <a:lnTo>
                  <a:pt x="786" y="17"/>
                </a:lnTo>
                <a:lnTo>
                  <a:pt x="1242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93" name="Freeform 120"/>
          <p:cNvSpPr>
            <a:spLocks/>
          </p:cNvSpPr>
          <p:nvPr/>
        </p:nvSpPr>
        <p:spPr bwMode="auto">
          <a:xfrm>
            <a:off x="1114425" y="3028950"/>
            <a:ext cx="554038" cy="382588"/>
          </a:xfrm>
          <a:custGeom>
            <a:avLst/>
            <a:gdLst>
              <a:gd name="T0" fmla="*/ 877015257 w 349"/>
              <a:gd name="T1" fmla="*/ 604838336 h 241"/>
              <a:gd name="T2" fmla="*/ 680442762 w 349"/>
              <a:gd name="T3" fmla="*/ 211693447 h 241"/>
              <a:gd name="T4" fmla="*/ 468749520 w 349"/>
              <a:gd name="T5" fmla="*/ 0 h 241"/>
              <a:gd name="T6" fmla="*/ 347781854 w 349"/>
              <a:gd name="T7" fmla="*/ 136088630 h 241"/>
              <a:gd name="T8" fmla="*/ 0 w 349"/>
              <a:gd name="T9" fmla="*/ 378023935 h 2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9"/>
              <a:gd name="T16" fmla="*/ 0 h 241"/>
              <a:gd name="T17" fmla="*/ 349 w 349"/>
              <a:gd name="T18" fmla="*/ 241 h 2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9" h="241">
                <a:moveTo>
                  <a:pt x="348" y="240"/>
                </a:moveTo>
                <a:lnTo>
                  <a:pt x="270" y="84"/>
                </a:lnTo>
                <a:lnTo>
                  <a:pt x="186" y="0"/>
                </a:lnTo>
                <a:lnTo>
                  <a:pt x="138" y="54"/>
                </a:lnTo>
                <a:lnTo>
                  <a:pt x="0" y="15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94" name="Freeform 121"/>
          <p:cNvSpPr>
            <a:spLocks/>
          </p:cNvSpPr>
          <p:nvPr/>
        </p:nvSpPr>
        <p:spPr bwMode="auto">
          <a:xfrm>
            <a:off x="2286000" y="1628775"/>
            <a:ext cx="201613" cy="582613"/>
          </a:xfrm>
          <a:custGeom>
            <a:avLst/>
            <a:gdLst>
              <a:gd name="T0" fmla="*/ 196572677 w 127"/>
              <a:gd name="T1" fmla="*/ 922378069 h 367"/>
              <a:gd name="T2" fmla="*/ 0 w 127"/>
              <a:gd name="T3" fmla="*/ 438507616 h 367"/>
              <a:gd name="T4" fmla="*/ 317540498 w 127"/>
              <a:gd name="T5" fmla="*/ 0 h 367"/>
              <a:gd name="T6" fmla="*/ 0 60000 65536"/>
              <a:gd name="T7" fmla="*/ 0 60000 65536"/>
              <a:gd name="T8" fmla="*/ 0 60000 65536"/>
              <a:gd name="T9" fmla="*/ 0 w 127"/>
              <a:gd name="T10" fmla="*/ 0 h 367"/>
              <a:gd name="T11" fmla="*/ 127 w 127"/>
              <a:gd name="T12" fmla="*/ 367 h 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" h="367">
                <a:moveTo>
                  <a:pt x="78" y="366"/>
                </a:moveTo>
                <a:lnTo>
                  <a:pt x="0" y="174"/>
                </a:lnTo>
                <a:lnTo>
                  <a:pt x="126" y="0"/>
                </a:lnTo>
              </a:path>
            </a:pathLst>
          </a:custGeom>
          <a:noFill/>
          <a:ln w="25400" cap="rnd">
            <a:solidFill>
              <a:srgbClr val="0000C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95" name="Line 122"/>
          <p:cNvSpPr>
            <a:spLocks noChangeShapeType="1"/>
          </p:cNvSpPr>
          <p:nvPr/>
        </p:nvSpPr>
        <p:spPr bwMode="auto">
          <a:xfrm flipV="1">
            <a:off x="2495550" y="1457325"/>
            <a:ext cx="285750" cy="180975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196" name="Line 123"/>
          <p:cNvSpPr>
            <a:spLocks noChangeShapeType="1"/>
          </p:cNvSpPr>
          <p:nvPr/>
        </p:nvSpPr>
        <p:spPr bwMode="auto">
          <a:xfrm flipH="1" flipV="1">
            <a:off x="2781300" y="1457325"/>
            <a:ext cx="133350" cy="40005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graphicFrame>
        <p:nvGraphicFramePr>
          <p:cNvPr id="3075" name="Object 3"/>
          <p:cNvGraphicFramePr>
            <a:graphicFrameLocks/>
          </p:cNvGraphicFramePr>
          <p:nvPr/>
        </p:nvGraphicFramePr>
        <p:xfrm>
          <a:off x="5287963" y="3265488"/>
          <a:ext cx="65087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9" name="Clip" r:id="rId6" imgW="650520" imgH="334800" progId="">
                  <p:embed/>
                </p:oleObj>
              </mc:Choice>
              <mc:Fallback>
                <p:oleObj name="Clip" r:id="rId6" imgW="650520" imgH="3348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3" y="3265488"/>
                        <a:ext cx="650875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97" name="Freeform 125"/>
          <p:cNvSpPr>
            <a:spLocks/>
          </p:cNvSpPr>
          <p:nvPr/>
        </p:nvSpPr>
        <p:spPr bwMode="auto">
          <a:xfrm>
            <a:off x="1089025" y="2928938"/>
            <a:ext cx="4002088" cy="754062"/>
          </a:xfrm>
          <a:custGeom>
            <a:avLst/>
            <a:gdLst>
              <a:gd name="T0" fmla="*/ 0 w 2521"/>
              <a:gd name="T1" fmla="*/ 1341029638 h 211"/>
              <a:gd name="T2" fmla="*/ 1270158814 w 2521"/>
              <a:gd name="T3" fmla="*/ 2147483647 h 211"/>
              <a:gd name="T4" fmla="*/ 1270158814 w 2521"/>
              <a:gd name="T5" fmla="*/ 2017930976 h 211"/>
              <a:gd name="T6" fmla="*/ 2147483647 w 2521"/>
              <a:gd name="T7" fmla="*/ 2017930976 h 211"/>
              <a:gd name="T8" fmla="*/ 2147483647 w 2521"/>
              <a:gd name="T9" fmla="*/ 2147483647 h 211"/>
              <a:gd name="T10" fmla="*/ 2147483647 w 2521"/>
              <a:gd name="T11" fmla="*/ 1341029638 h 211"/>
              <a:gd name="T12" fmla="*/ 2147483647 w 2521"/>
              <a:gd name="T13" fmla="*/ 0 h 211"/>
              <a:gd name="T14" fmla="*/ 2147483647 w 2521"/>
              <a:gd name="T15" fmla="*/ 676901115 h 211"/>
              <a:gd name="T16" fmla="*/ 1270158814 w 2521"/>
              <a:gd name="T17" fmla="*/ 676901115 h 211"/>
              <a:gd name="T18" fmla="*/ 1270158814 w 2521"/>
              <a:gd name="T19" fmla="*/ 0 h 211"/>
              <a:gd name="T20" fmla="*/ 0 w 2521"/>
              <a:gd name="T21" fmla="*/ 1341029638 h 2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21"/>
              <a:gd name="T34" fmla="*/ 0 h 211"/>
              <a:gd name="T35" fmla="*/ 2521 w 2521"/>
              <a:gd name="T36" fmla="*/ 211 h 2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21" h="211">
                <a:moveTo>
                  <a:pt x="0" y="105"/>
                </a:moveTo>
                <a:lnTo>
                  <a:pt x="504" y="210"/>
                </a:lnTo>
                <a:lnTo>
                  <a:pt x="504" y="158"/>
                </a:lnTo>
                <a:lnTo>
                  <a:pt x="2016" y="158"/>
                </a:lnTo>
                <a:lnTo>
                  <a:pt x="2016" y="210"/>
                </a:lnTo>
                <a:lnTo>
                  <a:pt x="2520" y="105"/>
                </a:lnTo>
                <a:lnTo>
                  <a:pt x="2016" y="0"/>
                </a:lnTo>
                <a:lnTo>
                  <a:pt x="2016" y="53"/>
                </a:lnTo>
                <a:lnTo>
                  <a:pt x="504" y="53"/>
                </a:lnTo>
                <a:lnTo>
                  <a:pt x="504" y="0"/>
                </a:lnTo>
                <a:lnTo>
                  <a:pt x="0" y="105"/>
                </a:lnTo>
              </a:path>
            </a:pathLst>
          </a:custGeom>
          <a:solidFill>
            <a:srgbClr val="3366FF">
              <a:alpha val="50195"/>
            </a:srgbClr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198" name="Line 126"/>
          <p:cNvSpPr>
            <a:spLocks noChangeShapeType="1"/>
          </p:cNvSpPr>
          <p:nvPr/>
        </p:nvSpPr>
        <p:spPr bwMode="auto">
          <a:xfrm>
            <a:off x="2376488" y="2571750"/>
            <a:ext cx="4762" cy="20955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199" name="Line 127"/>
          <p:cNvSpPr>
            <a:spLocks noChangeShapeType="1"/>
          </p:cNvSpPr>
          <p:nvPr/>
        </p:nvSpPr>
        <p:spPr bwMode="auto">
          <a:xfrm>
            <a:off x="2395538" y="2795588"/>
            <a:ext cx="195262" cy="25717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0" name="Line 128"/>
          <p:cNvSpPr>
            <a:spLocks noChangeShapeType="1"/>
          </p:cNvSpPr>
          <p:nvPr/>
        </p:nvSpPr>
        <p:spPr bwMode="auto">
          <a:xfrm>
            <a:off x="2595563" y="3052763"/>
            <a:ext cx="19050" cy="28098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1" name="Line 129"/>
          <p:cNvSpPr>
            <a:spLocks noChangeShapeType="1"/>
          </p:cNvSpPr>
          <p:nvPr/>
        </p:nvSpPr>
        <p:spPr bwMode="auto">
          <a:xfrm flipH="1">
            <a:off x="2576513" y="3343275"/>
            <a:ext cx="38100" cy="242888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2" name="Line 130"/>
          <p:cNvSpPr>
            <a:spLocks noChangeShapeType="1"/>
          </p:cNvSpPr>
          <p:nvPr/>
        </p:nvSpPr>
        <p:spPr bwMode="auto">
          <a:xfrm flipH="1">
            <a:off x="2519363" y="3600450"/>
            <a:ext cx="52387" cy="157163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3" name="Line 131"/>
          <p:cNvSpPr>
            <a:spLocks noChangeShapeType="1"/>
          </p:cNvSpPr>
          <p:nvPr/>
        </p:nvSpPr>
        <p:spPr bwMode="auto">
          <a:xfrm flipH="1">
            <a:off x="2414588" y="3767138"/>
            <a:ext cx="90487" cy="12858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4" name="Line 132"/>
          <p:cNvSpPr>
            <a:spLocks noChangeShapeType="1"/>
          </p:cNvSpPr>
          <p:nvPr/>
        </p:nvSpPr>
        <p:spPr bwMode="auto">
          <a:xfrm>
            <a:off x="2419350" y="3900488"/>
            <a:ext cx="33338" cy="14287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5" name="Line 133"/>
          <p:cNvSpPr>
            <a:spLocks noChangeShapeType="1"/>
          </p:cNvSpPr>
          <p:nvPr/>
        </p:nvSpPr>
        <p:spPr bwMode="auto">
          <a:xfrm flipH="1">
            <a:off x="2233613" y="2833688"/>
            <a:ext cx="142875" cy="20955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6" name="Line 134"/>
          <p:cNvSpPr>
            <a:spLocks noChangeShapeType="1"/>
          </p:cNvSpPr>
          <p:nvPr/>
        </p:nvSpPr>
        <p:spPr bwMode="auto">
          <a:xfrm flipH="1">
            <a:off x="2185988" y="3043238"/>
            <a:ext cx="47625" cy="31908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7" name="Line 135"/>
          <p:cNvSpPr>
            <a:spLocks noChangeShapeType="1"/>
          </p:cNvSpPr>
          <p:nvPr/>
        </p:nvSpPr>
        <p:spPr bwMode="auto">
          <a:xfrm flipH="1">
            <a:off x="1971675" y="3367088"/>
            <a:ext cx="171450" cy="4762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8" name="Line 136"/>
          <p:cNvSpPr>
            <a:spLocks noChangeShapeType="1"/>
          </p:cNvSpPr>
          <p:nvPr/>
        </p:nvSpPr>
        <p:spPr bwMode="auto">
          <a:xfrm flipH="1" flipV="1">
            <a:off x="1138238" y="3251200"/>
            <a:ext cx="828675" cy="119063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09" name="Line 137"/>
          <p:cNvSpPr>
            <a:spLocks noChangeShapeType="1"/>
          </p:cNvSpPr>
          <p:nvPr/>
        </p:nvSpPr>
        <p:spPr bwMode="auto">
          <a:xfrm flipV="1">
            <a:off x="2190750" y="3309938"/>
            <a:ext cx="381000" cy="4762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0" name="Line 138"/>
          <p:cNvSpPr>
            <a:spLocks noChangeShapeType="1"/>
          </p:cNvSpPr>
          <p:nvPr/>
        </p:nvSpPr>
        <p:spPr bwMode="auto">
          <a:xfrm>
            <a:off x="2609850" y="3309938"/>
            <a:ext cx="623888" cy="4762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1" name="Line 139"/>
          <p:cNvSpPr>
            <a:spLocks noChangeShapeType="1"/>
          </p:cNvSpPr>
          <p:nvPr/>
        </p:nvSpPr>
        <p:spPr bwMode="auto">
          <a:xfrm flipV="1">
            <a:off x="3243263" y="3294063"/>
            <a:ext cx="714375" cy="1428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2" name="Line 140"/>
          <p:cNvSpPr>
            <a:spLocks noChangeShapeType="1"/>
          </p:cNvSpPr>
          <p:nvPr/>
        </p:nvSpPr>
        <p:spPr bwMode="auto">
          <a:xfrm flipV="1">
            <a:off x="3975100" y="3267075"/>
            <a:ext cx="538163" cy="2857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3" name="Line 141"/>
          <p:cNvSpPr>
            <a:spLocks noChangeShapeType="1"/>
          </p:cNvSpPr>
          <p:nvPr/>
        </p:nvSpPr>
        <p:spPr bwMode="auto">
          <a:xfrm>
            <a:off x="4527550" y="3263900"/>
            <a:ext cx="365125" cy="381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4" name="Line 142"/>
          <p:cNvSpPr>
            <a:spLocks noChangeShapeType="1"/>
          </p:cNvSpPr>
          <p:nvPr/>
        </p:nvSpPr>
        <p:spPr bwMode="auto">
          <a:xfrm>
            <a:off x="4892675" y="3298825"/>
            <a:ext cx="187325" cy="1397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5" name="Line 143"/>
          <p:cNvSpPr>
            <a:spLocks noChangeShapeType="1"/>
          </p:cNvSpPr>
          <p:nvPr/>
        </p:nvSpPr>
        <p:spPr bwMode="auto">
          <a:xfrm>
            <a:off x="2359025" y="3652838"/>
            <a:ext cx="55563" cy="23018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6" name="Line 144"/>
          <p:cNvSpPr>
            <a:spLocks noChangeShapeType="1"/>
          </p:cNvSpPr>
          <p:nvPr/>
        </p:nvSpPr>
        <p:spPr bwMode="auto">
          <a:xfrm flipH="1" flipV="1">
            <a:off x="2314575" y="1895475"/>
            <a:ext cx="123825" cy="304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7" name="Line 145"/>
          <p:cNvSpPr>
            <a:spLocks noChangeShapeType="1"/>
          </p:cNvSpPr>
          <p:nvPr/>
        </p:nvSpPr>
        <p:spPr bwMode="auto">
          <a:xfrm flipV="1">
            <a:off x="2324100" y="1666875"/>
            <a:ext cx="171450" cy="25717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8" name="Line 146"/>
          <p:cNvSpPr>
            <a:spLocks noChangeShapeType="1"/>
          </p:cNvSpPr>
          <p:nvPr/>
        </p:nvSpPr>
        <p:spPr bwMode="auto">
          <a:xfrm flipV="1">
            <a:off x="2501900" y="1498600"/>
            <a:ext cx="247650" cy="1524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19" name="Line 147"/>
          <p:cNvSpPr>
            <a:spLocks noChangeShapeType="1"/>
          </p:cNvSpPr>
          <p:nvPr/>
        </p:nvSpPr>
        <p:spPr bwMode="auto">
          <a:xfrm flipV="1">
            <a:off x="2794000" y="1193800"/>
            <a:ext cx="361950" cy="28575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0" name="Line 148"/>
          <p:cNvSpPr>
            <a:spLocks noChangeShapeType="1"/>
          </p:cNvSpPr>
          <p:nvPr/>
        </p:nvSpPr>
        <p:spPr bwMode="auto">
          <a:xfrm flipV="1">
            <a:off x="3155950" y="844550"/>
            <a:ext cx="184150" cy="34925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1" name="Line 149"/>
          <p:cNvSpPr>
            <a:spLocks noChangeShapeType="1"/>
          </p:cNvSpPr>
          <p:nvPr/>
        </p:nvSpPr>
        <p:spPr bwMode="auto">
          <a:xfrm>
            <a:off x="2755900" y="1498600"/>
            <a:ext cx="165100" cy="4445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2" name="Line 150"/>
          <p:cNvSpPr>
            <a:spLocks noChangeShapeType="1"/>
          </p:cNvSpPr>
          <p:nvPr/>
        </p:nvSpPr>
        <p:spPr bwMode="auto">
          <a:xfrm flipH="1">
            <a:off x="2520950" y="1949450"/>
            <a:ext cx="393700" cy="279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3" name="AutoShape 151"/>
          <p:cNvSpPr>
            <a:spLocks noChangeArrowheads="1"/>
          </p:cNvSpPr>
          <p:nvPr/>
        </p:nvSpPr>
        <p:spPr bwMode="auto">
          <a:xfrm>
            <a:off x="2084388" y="2422525"/>
            <a:ext cx="684212" cy="1511300"/>
          </a:xfrm>
          <a:prstGeom prst="downArrow">
            <a:avLst>
              <a:gd name="adj1" fmla="val 50000"/>
              <a:gd name="adj2" fmla="val 55241"/>
            </a:avLst>
          </a:prstGeom>
          <a:solidFill>
            <a:srgbClr val="CC99FF">
              <a:alpha val="50195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24" name="AutoShape 152"/>
          <p:cNvSpPr>
            <a:spLocks noChangeArrowheads="1"/>
          </p:cNvSpPr>
          <p:nvPr/>
        </p:nvSpPr>
        <p:spPr bwMode="auto">
          <a:xfrm rot="1860000">
            <a:off x="2554288" y="671513"/>
            <a:ext cx="728662" cy="1577975"/>
          </a:xfrm>
          <a:prstGeom prst="upArrow">
            <a:avLst>
              <a:gd name="adj1" fmla="val 50000"/>
              <a:gd name="adj2" fmla="val 54119"/>
            </a:avLst>
          </a:prstGeom>
          <a:solidFill>
            <a:srgbClr val="CC99FF">
              <a:alpha val="50195"/>
            </a:srgb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25" name="Line 153"/>
          <p:cNvSpPr>
            <a:spLocks noChangeShapeType="1"/>
          </p:cNvSpPr>
          <p:nvPr/>
        </p:nvSpPr>
        <p:spPr bwMode="auto">
          <a:xfrm flipH="1">
            <a:off x="2219325" y="4343400"/>
            <a:ext cx="19050" cy="32385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6" name="Line 154"/>
          <p:cNvSpPr>
            <a:spLocks noChangeShapeType="1"/>
          </p:cNvSpPr>
          <p:nvPr/>
        </p:nvSpPr>
        <p:spPr bwMode="auto">
          <a:xfrm flipH="1">
            <a:off x="1905000" y="4714875"/>
            <a:ext cx="309563" cy="547688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7" name="Line 155"/>
          <p:cNvSpPr>
            <a:spLocks noChangeShapeType="1"/>
          </p:cNvSpPr>
          <p:nvPr/>
        </p:nvSpPr>
        <p:spPr bwMode="auto">
          <a:xfrm flipH="1">
            <a:off x="1857375" y="5291138"/>
            <a:ext cx="47625" cy="28098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8" name="Line 156"/>
          <p:cNvSpPr>
            <a:spLocks noChangeShapeType="1"/>
          </p:cNvSpPr>
          <p:nvPr/>
        </p:nvSpPr>
        <p:spPr bwMode="auto">
          <a:xfrm>
            <a:off x="1866900" y="5567363"/>
            <a:ext cx="71438" cy="26193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29" name="Line 157"/>
          <p:cNvSpPr>
            <a:spLocks noChangeShapeType="1"/>
          </p:cNvSpPr>
          <p:nvPr/>
        </p:nvSpPr>
        <p:spPr bwMode="auto">
          <a:xfrm>
            <a:off x="1938338" y="5815013"/>
            <a:ext cx="371475" cy="47148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30" name="Line 158"/>
          <p:cNvSpPr>
            <a:spLocks noChangeShapeType="1"/>
          </p:cNvSpPr>
          <p:nvPr/>
        </p:nvSpPr>
        <p:spPr bwMode="auto">
          <a:xfrm>
            <a:off x="2719388" y="4157663"/>
            <a:ext cx="161925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31" name="Line 159"/>
          <p:cNvSpPr>
            <a:spLocks noChangeShapeType="1"/>
          </p:cNvSpPr>
          <p:nvPr/>
        </p:nvSpPr>
        <p:spPr bwMode="auto">
          <a:xfrm>
            <a:off x="2881313" y="4162425"/>
            <a:ext cx="633412" cy="233363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32" name="Line 160"/>
          <p:cNvSpPr>
            <a:spLocks noChangeShapeType="1"/>
          </p:cNvSpPr>
          <p:nvPr/>
        </p:nvSpPr>
        <p:spPr bwMode="auto">
          <a:xfrm>
            <a:off x="3529013" y="4405313"/>
            <a:ext cx="404812" cy="39052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33" name="Line 161"/>
          <p:cNvSpPr>
            <a:spLocks noChangeShapeType="1"/>
          </p:cNvSpPr>
          <p:nvPr/>
        </p:nvSpPr>
        <p:spPr bwMode="auto">
          <a:xfrm>
            <a:off x="3919538" y="4800600"/>
            <a:ext cx="409575" cy="214313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34" name="Line 162"/>
          <p:cNvSpPr>
            <a:spLocks noChangeShapeType="1"/>
          </p:cNvSpPr>
          <p:nvPr/>
        </p:nvSpPr>
        <p:spPr bwMode="auto">
          <a:xfrm>
            <a:off x="4314825" y="4995863"/>
            <a:ext cx="376238" cy="4762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35" name="Oval 163"/>
          <p:cNvSpPr>
            <a:spLocks noChangeArrowheads="1"/>
          </p:cNvSpPr>
          <p:nvPr/>
        </p:nvSpPr>
        <p:spPr bwMode="auto">
          <a:xfrm>
            <a:off x="1955800" y="3182938"/>
            <a:ext cx="271463" cy="266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36" name="Oval 164"/>
          <p:cNvSpPr>
            <a:spLocks noChangeArrowheads="1"/>
          </p:cNvSpPr>
          <p:nvPr/>
        </p:nvSpPr>
        <p:spPr bwMode="auto">
          <a:xfrm>
            <a:off x="3957638" y="3197225"/>
            <a:ext cx="271462" cy="266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37" name="Oval 165"/>
          <p:cNvSpPr>
            <a:spLocks noChangeArrowheads="1"/>
          </p:cNvSpPr>
          <p:nvPr/>
        </p:nvSpPr>
        <p:spPr bwMode="auto">
          <a:xfrm>
            <a:off x="3297238" y="4700588"/>
            <a:ext cx="271462" cy="266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th-TH" altLang="th-TH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2543175" y="4352925"/>
            <a:ext cx="744538" cy="477838"/>
          </a:xfrm>
          <a:custGeom>
            <a:avLst/>
            <a:gdLst>
              <a:gd name="T0" fmla="*/ 47883795 w 469"/>
              <a:gd name="T1" fmla="*/ 20161269 h 301"/>
              <a:gd name="T2" fmla="*/ 110886970 w 469"/>
              <a:gd name="T3" fmla="*/ 0 h 301"/>
              <a:gd name="T4" fmla="*/ 141128858 w 469"/>
              <a:gd name="T5" fmla="*/ 5040317 h 301"/>
              <a:gd name="T6" fmla="*/ 156249801 w 469"/>
              <a:gd name="T7" fmla="*/ 35282223 h 301"/>
              <a:gd name="T8" fmla="*/ 153730438 w 469"/>
              <a:gd name="T9" fmla="*/ 95766024 h 301"/>
              <a:gd name="T10" fmla="*/ 133569180 w 469"/>
              <a:gd name="T11" fmla="*/ 211693360 h 301"/>
              <a:gd name="T12" fmla="*/ 120967599 w 469"/>
              <a:gd name="T13" fmla="*/ 272177149 h 301"/>
              <a:gd name="T14" fmla="*/ 105846656 w 469"/>
              <a:gd name="T15" fmla="*/ 315020626 h 301"/>
              <a:gd name="T16" fmla="*/ 75604743 w 469"/>
              <a:gd name="T17" fmla="*/ 362902832 h 301"/>
              <a:gd name="T18" fmla="*/ 70564429 w 469"/>
              <a:gd name="T19" fmla="*/ 385585046 h 301"/>
              <a:gd name="T20" fmla="*/ 90725687 w 469"/>
              <a:gd name="T21" fmla="*/ 398185042 h 301"/>
              <a:gd name="T22" fmla="*/ 136088543 w 469"/>
              <a:gd name="T23" fmla="*/ 398185042 h 301"/>
              <a:gd name="T24" fmla="*/ 226814255 w 469"/>
              <a:gd name="T25" fmla="*/ 383064095 h 301"/>
              <a:gd name="T26" fmla="*/ 347781805 w 469"/>
              <a:gd name="T27" fmla="*/ 378023779 h 301"/>
              <a:gd name="T28" fmla="*/ 473789768 w 469"/>
              <a:gd name="T29" fmla="*/ 378023779 h 301"/>
              <a:gd name="T30" fmla="*/ 582157325 w 469"/>
              <a:gd name="T31" fmla="*/ 375504415 h 301"/>
              <a:gd name="T32" fmla="*/ 672882988 w 469"/>
              <a:gd name="T33" fmla="*/ 372983463 h 301"/>
              <a:gd name="T34" fmla="*/ 740926441 w 469"/>
              <a:gd name="T35" fmla="*/ 390625362 h 301"/>
              <a:gd name="T36" fmla="*/ 801410216 w 469"/>
              <a:gd name="T37" fmla="*/ 453628614 h 301"/>
              <a:gd name="T38" fmla="*/ 829132739 w 469"/>
              <a:gd name="T39" fmla="*/ 501512407 h 301"/>
              <a:gd name="T40" fmla="*/ 861894189 w 469"/>
              <a:gd name="T41" fmla="*/ 544354297 h 301"/>
              <a:gd name="T42" fmla="*/ 927418278 w 469"/>
              <a:gd name="T43" fmla="*/ 572076828 h 301"/>
              <a:gd name="T44" fmla="*/ 997982682 w 469"/>
              <a:gd name="T45" fmla="*/ 589717139 h 301"/>
              <a:gd name="T46" fmla="*/ 1045866465 w 469"/>
              <a:gd name="T47" fmla="*/ 599797770 h 301"/>
              <a:gd name="T48" fmla="*/ 1088708345 w 469"/>
              <a:gd name="T49" fmla="*/ 619959033 h 301"/>
              <a:gd name="T50" fmla="*/ 1116430869 w 469"/>
              <a:gd name="T51" fmla="*/ 655241243 h 301"/>
              <a:gd name="T52" fmla="*/ 1156753385 w 469"/>
              <a:gd name="T53" fmla="*/ 725805664 h 301"/>
              <a:gd name="T54" fmla="*/ 1174393692 w 469"/>
              <a:gd name="T55" fmla="*/ 753528194 h 301"/>
              <a:gd name="T56" fmla="*/ 1179434007 w 469"/>
              <a:gd name="T57" fmla="*/ 745966926 h 301"/>
              <a:gd name="T58" fmla="*/ 1166834014 w 469"/>
              <a:gd name="T59" fmla="*/ 703125037 h 301"/>
              <a:gd name="T60" fmla="*/ 1136592127 w 469"/>
              <a:gd name="T61" fmla="*/ 609878402 h 301"/>
              <a:gd name="T62" fmla="*/ 1118950232 w 469"/>
              <a:gd name="T63" fmla="*/ 559475244 h 301"/>
              <a:gd name="T64" fmla="*/ 1106350239 w 469"/>
              <a:gd name="T65" fmla="*/ 529233350 h 301"/>
              <a:gd name="T66" fmla="*/ 1086188981 w 469"/>
              <a:gd name="T67" fmla="*/ 483870509 h 301"/>
              <a:gd name="T68" fmla="*/ 1058466457 w 469"/>
              <a:gd name="T69" fmla="*/ 410786625 h 301"/>
              <a:gd name="T70" fmla="*/ 1028224570 w 469"/>
              <a:gd name="T71" fmla="*/ 312499674 h 301"/>
              <a:gd name="T72" fmla="*/ 1013103626 w 469"/>
              <a:gd name="T73" fmla="*/ 272177149 h 301"/>
              <a:gd name="T74" fmla="*/ 987902053 w 469"/>
              <a:gd name="T75" fmla="*/ 219254627 h 301"/>
              <a:gd name="T76" fmla="*/ 967740795 w 469"/>
              <a:gd name="T77" fmla="*/ 181451416 h 30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69"/>
              <a:gd name="T118" fmla="*/ 0 h 301"/>
              <a:gd name="T119" fmla="*/ 469 w 469"/>
              <a:gd name="T120" fmla="*/ 301 h 30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69" h="301">
                <a:moveTo>
                  <a:pt x="0" y="18"/>
                </a:moveTo>
                <a:lnTo>
                  <a:pt x="19" y="8"/>
                </a:lnTo>
                <a:lnTo>
                  <a:pt x="37" y="1"/>
                </a:lnTo>
                <a:lnTo>
                  <a:pt x="44" y="0"/>
                </a:lnTo>
                <a:lnTo>
                  <a:pt x="51" y="0"/>
                </a:lnTo>
                <a:lnTo>
                  <a:pt x="56" y="2"/>
                </a:lnTo>
                <a:lnTo>
                  <a:pt x="60" y="6"/>
                </a:lnTo>
                <a:lnTo>
                  <a:pt x="62" y="14"/>
                </a:lnTo>
                <a:lnTo>
                  <a:pt x="62" y="25"/>
                </a:lnTo>
                <a:lnTo>
                  <a:pt x="61" y="38"/>
                </a:lnTo>
                <a:lnTo>
                  <a:pt x="59" y="53"/>
                </a:lnTo>
                <a:lnTo>
                  <a:pt x="53" y="84"/>
                </a:lnTo>
                <a:lnTo>
                  <a:pt x="50" y="97"/>
                </a:lnTo>
                <a:lnTo>
                  <a:pt x="48" y="108"/>
                </a:lnTo>
                <a:lnTo>
                  <a:pt x="45" y="117"/>
                </a:lnTo>
                <a:lnTo>
                  <a:pt x="42" y="125"/>
                </a:lnTo>
                <a:lnTo>
                  <a:pt x="33" y="139"/>
                </a:lnTo>
                <a:lnTo>
                  <a:pt x="30" y="144"/>
                </a:lnTo>
                <a:lnTo>
                  <a:pt x="28" y="149"/>
                </a:lnTo>
                <a:lnTo>
                  <a:pt x="28" y="153"/>
                </a:lnTo>
                <a:lnTo>
                  <a:pt x="30" y="156"/>
                </a:lnTo>
                <a:lnTo>
                  <a:pt x="36" y="158"/>
                </a:lnTo>
                <a:lnTo>
                  <a:pt x="44" y="158"/>
                </a:lnTo>
                <a:lnTo>
                  <a:pt x="54" y="158"/>
                </a:lnTo>
                <a:lnTo>
                  <a:pt x="65" y="156"/>
                </a:lnTo>
                <a:lnTo>
                  <a:pt x="90" y="152"/>
                </a:lnTo>
                <a:lnTo>
                  <a:pt x="114" y="150"/>
                </a:lnTo>
                <a:lnTo>
                  <a:pt x="138" y="150"/>
                </a:lnTo>
                <a:lnTo>
                  <a:pt x="163" y="150"/>
                </a:lnTo>
                <a:lnTo>
                  <a:pt x="188" y="150"/>
                </a:lnTo>
                <a:lnTo>
                  <a:pt x="210" y="150"/>
                </a:lnTo>
                <a:lnTo>
                  <a:pt x="231" y="149"/>
                </a:lnTo>
                <a:lnTo>
                  <a:pt x="250" y="148"/>
                </a:lnTo>
                <a:lnTo>
                  <a:pt x="267" y="148"/>
                </a:lnTo>
                <a:lnTo>
                  <a:pt x="282" y="150"/>
                </a:lnTo>
                <a:lnTo>
                  <a:pt x="294" y="155"/>
                </a:lnTo>
                <a:lnTo>
                  <a:pt x="303" y="163"/>
                </a:lnTo>
                <a:lnTo>
                  <a:pt x="318" y="180"/>
                </a:lnTo>
                <a:lnTo>
                  <a:pt x="324" y="189"/>
                </a:lnTo>
                <a:lnTo>
                  <a:pt x="329" y="199"/>
                </a:lnTo>
                <a:lnTo>
                  <a:pt x="334" y="208"/>
                </a:lnTo>
                <a:lnTo>
                  <a:pt x="342" y="216"/>
                </a:lnTo>
                <a:lnTo>
                  <a:pt x="354" y="222"/>
                </a:lnTo>
                <a:lnTo>
                  <a:pt x="368" y="227"/>
                </a:lnTo>
                <a:lnTo>
                  <a:pt x="383" y="230"/>
                </a:lnTo>
                <a:lnTo>
                  <a:pt x="396" y="234"/>
                </a:lnTo>
                <a:lnTo>
                  <a:pt x="406" y="237"/>
                </a:lnTo>
                <a:lnTo>
                  <a:pt x="415" y="238"/>
                </a:lnTo>
                <a:lnTo>
                  <a:pt x="424" y="240"/>
                </a:lnTo>
                <a:lnTo>
                  <a:pt x="432" y="246"/>
                </a:lnTo>
                <a:lnTo>
                  <a:pt x="437" y="252"/>
                </a:lnTo>
                <a:lnTo>
                  <a:pt x="443" y="260"/>
                </a:lnTo>
                <a:lnTo>
                  <a:pt x="454" y="279"/>
                </a:lnTo>
                <a:lnTo>
                  <a:pt x="459" y="288"/>
                </a:lnTo>
                <a:lnTo>
                  <a:pt x="463" y="295"/>
                </a:lnTo>
                <a:lnTo>
                  <a:pt x="466" y="299"/>
                </a:lnTo>
                <a:lnTo>
                  <a:pt x="468" y="300"/>
                </a:lnTo>
                <a:lnTo>
                  <a:pt x="468" y="296"/>
                </a:lnTo>
                <a:lnTo>
                  <a:pt x="466" y="289"/>
                </a:lnTo>
                <a:lnTo>
                  <a:pt x="463" y="279"/>
                </a:lnTo>
                <a:lnTo>
                  <a:pt x="460" y="267"/>
                </a:lnTo>
                <a:lnTo>
                  <a:pt x="451" y="242"/>
                </a:lnTo>
                <a:lnTo>
                  <a:pt x="447" y="231"/>
                </a:lnTo>
                <a:lnTo>
                  <a:pt x="444" y="222"/>
                </a:lnTo>
                <a:lnTo>
                  <a:pt x="442" y="215"/>
                </a:lnTo>
                <a:lnTo>
                  <a:pt x="439" y="210"/>
                </a:lnTo>
                <a:lnTo>
                  <a:pt x="435" y="201"/>
                </a:lnTo>
                <a:lnTo>
                  <a:pt x="431" y="192"/>
                </a:lnTo>
                <a:lnTo>
                  <a:pt x="426" y="180"/>
                </a:lnTo>
                <a:lnTo>
                  <a:pt x="420" y="163"/>
                </a:lnTo>
                <a:lnTo>
                  <a:pt x="414" y="144"/>
                </a:lnTo>
                <a:lnTo>
                  <a:pt x="408" y="124"/>
                </a:lnTo>
                <a:lnTo>
                  <a:pt x="405" y="116"/>
                </a:lnTo>
                <a:lnTo>
                  <a:pt x="402" y="108"/>
                </a:lnTo>
                <a:lnTo>
                  <a:pt x="397" y="96"/>
                </a:lnTo>
                <a:lnTo>
                  <a:pt x="392" y="87"/>
                </a:lnTo>
                <a:lnTo>
                  <a:pt x="388" y="79"/>
                </a:lnTo>
                <a:lnTo>
                  <a:pt x="384" y="72"/>
                </a:lnTo>
              </a:path>
            </a:pathLst>
          </a:custGeom>
          <a:noFill/>
          <a:ln w="381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39" name="Line 167"/>
          <p:cNvSpPr>
            <a:spLocks noChangeShapeType="1"/>
          </p:cNvSpPr>
          <p:nvPr/>
        </p:nvSpPr>
        <p:spPr bwMode="auto">
          <a:xfrm>
            <a:off x="2641600" y="4406900"/>
            <a:ext cx="711200" cy="355600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40" name="Line 168"/>
          <p:cNvSpPr>
            <a:spLocks noChangeShapeType="1"/>
          </p:cNvSpPr>
          <p:nvPr/>
        </p:nvSpPr>
        <p:spPr bwMode="auto">
          <a:xfrm flipH="1" flipV="1">
            <a:off x="939800" y="965200"/>
            <a:ext cx="330200" cy="698500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h-TH" smtClean="0">
              <a:solidFill>
                <a:srgbClr val="EAEAEA"/>
              </a:solidFill>
            </a:endParaRPr>
          </a:p>
        </p:txBody>
      </p:sp>
      <p:sp>
        <p:nvSpPr>
          <p:cNvPr id="3241" name="Rectangle 169"/>
          <p:cNvSpPr>
            <a:spLocks noChangeArrowheads="1"/>
          </p:cNvSpPr>
          <p:nvPr/>
        </p:nvSpPr>
        <p:spPr bwMode="auto">
          <a:xfrm>
            <a:off x="177800" y="2997200"/>
            <a:ext cx="827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2000" b="1" smtClean="0">
                <a:solidFill>
                  <a:srgbClr val="0000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Yangon</a:t>
            </a:r>
            <a:endParaRPr lang="en-US" altLang="th-TH" sz="1600" smtClean="0">
              <a:solidFill>
                <a:srgbClr val="0000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42" name="Rectangle 170"/>
          <p:cNvSpPr>
            <a:spLocks noChangeArrowheads="1"/>
          </p:cNvSpPr>
          <p:nvPr/>
        </p:nvSpPr>
        <p:spPr bwMode="auto">
          <a:xfrm>
            <a:off x="3206750" y="1965325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2000" b="1" smtClean="0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Lao PDR</a:t>
            </a:r>
            <a:endParaRPr lang="en-US" altLang="th-TH" sz="1800" b="1" smtClean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43" name="Rectangle 171"/>
          <p:cNvSpPr>
            <a:spLocks noChangeArrowheads="1"/>
          </p:cNvSpPr>
          <p:nvPr/>
        </p:nvSpPr>
        <p:spPr bwMode="auto">
          <a:xfrm>
            <a:off x="3429000" y="714375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2400" b="1" smtClean="0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PRC</a:t>
            </a:r>
            <a:endParaRPr lang="en-US" altLang="th-TH" sz="2400" smtClean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44" name="Rectangle 172"/>
          <p:cNvSpPr>
            <a:spLocks noChangeArrowheads="1"/>
          </p:cNvSpPr>
          <p:nvPr/>
        </p:nvSpPr>
        <p:spPr bwMode="auto">
          <a:xfrm>
            <a:off x="5281613" y="2976563"/>
            <a:ext cx="676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Danang</a:t>
            </a:r>
            <a:endParaRPr lang="en-US" altLang="th-TH" sz="2000" smtClean="0">
              <a:solidFill>
                <a:srgbClr val="0000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45" name="Rectangle 173"/>
          <p:cNvSpPr>
            <a:spLocks noChangeArrowheads="1"/>
          </p:cNvSpPr>
          <p:nvPr/>
        </p:nvSpPr>
        <p:spPr bwMode="auto">
          <a:xfrm>
            <a:off x="2403475" y="5668963"/>
            <a:ext cx="173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1800" b="1" smtClean="0">
                <a:solidFill>
                  <a:srgbClr val="000099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Gulf of Thailand</a:t>
            </a:r>
          </a:p>
        </p:txBody>
      </p:sp>
      <p:sp>
        <p:nvSpPr>
          <p:cNvPr id="3246" name="Rectangle 174"/>
          <p:cNvSpPr>
            <a:spLocks noChangeArrowheads="1"/>
          </p:cNvSpPr>
          <p:nvPr/>
        </p:nvSpPr>
        <p:spPr bwMode="auto">
          <a:xfrm>
            <a:off x="-49098" y="4576273"/>
            <a:ext cx="11071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th-TH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Andaman</a:t>
            </a:r>
          </a:p>
          <a:p>
            <a:pPr algn="ctr"/>
            <a:r>
              <a:rPr lang="en-US" altLang="th-TH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Sea</a:t>
            </a:r>
            <a:endParaRPr lang="en-US" altLang="th-TH" sz="2000" dirty="0" smtClean="0">
              <a:solidFill>
                <a:srgbClr val="000099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47" name="Rectangle 175"/>
          <p:cNvSpPr>
            <a:spLocks noChangeArrowheads="1"/>
          </p:cNvSpPr>
          <p:nvPr/>
        </p:nvSpPr>
        <p:spPr bwMode="auto">
          <a:xfrm>
            <a:off x="4851400" y="4017963"/>
            <a:ext cx="930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2000" b="1" smtClean="0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Vietnam</a:t>
            </a:r>
            <a:endParaRPr lang="en-US" altLang="th-TH" sz="1200" b="1" smtClean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48" name="Text Box 176"/>
          <p:cNvSpPr txBox="1">
            <a:spLocks noChangeArrowheads="1"/>
          </p:cNvSpPr>
          <p:nvPr/>
        </p:nvSpPr>
        <p:spPr bwMode="auto">
          <a:xfrm>
            <a:off x="571500" y="1903413"/>
            <a:ext cx="1281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Myanmar</a:t>
            </a:r>
            <a:endParaRPr lang="en-US" altLang="th-TH" sz="1600" b="1" dirty="0" smtClean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50" name="Text Box 178"/>
          <p:cNvSpPr txBox="1">
            <a:spLocks noChangeArrowheads="1"/>
          </p:cNvSpPr>
          <p:nvPr/>
        </p:nvSpPr>
        <p:spPr bwMode="auto">
          <a:xfrm>
            <a:off x="1760538" y="1727200"/>
            <a:ext cx="1258887" cy="461963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2400" b="1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Chiang Rai</a:t>
            </a:r>
          </a:p>
        </p:txBody>
      </p:sp>
      <p:sp>
        <p:nvSpPr>
          <p:cNvPr id="3251" name="Text Box 179"/>
          <p:cNvSpPr txBox="1">
            <a:spLocks noChangeArrowheads="1"/>
          </p:cNvSpPr>
          <p:nvPr/>
        </p:nvSpPr>
        <p:spPr bwMode="auto">
          <a:xfrm>
            <a:off x="3457575" y="2471738"/>
            <a:ext cx="1204913" cy="677862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2000" b="1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Mukdahan -</a:t>
            </a:r>
            <a:r>
              <a:rPr lang="en-US" altLang="th-TH" sz="1800" b="1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Savannakhet</a:t>
            </a:r>
          </a:p>
        </p:txBody>
      </p:sp>
      <p:sp>
        <p:nvSpPr>
          <p:cNvPr id="3252" name="Text Box 180"/>
          <p:cNvSpPr txBox="1">
            <a:spLocks noChangeArrowheads="1"/>
          </p:cNvSpPr>
          <p:nvPr/>
        </p:nvSpPr>
        <p:spPr bwMode="auto">
          <a:xfrm>
            <a:off x="1019175" y="2584450"/>
            <a:ext cx="1212850" cy="527050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400" b="1" smtClean="0">
                <a:solidFill>
                  <a:srgbClr val="000066"/>
                </a:solidFill>
                <a:latin typeface="Times New Roman" panose="02020603050405020304" pitchFamily="18" charset="0"/>
                <a:cs typeface="IrisUPC" panose="020B0604020202020204" pitchFamily="34" charset="-34"/>
              </a:rPr>
              <a:t>MaeSod-Myawaddy</a:t>
            </a:r>
          </a:p>
        </p:txBody>
      </p:sp>
      <p:sp>
        <p:nvSpPr>
          <p:cNvPr id="3253" name="Text Box 181"/>
          <p:cNvSpPr txBox="1">
            <a:spLocks noChangeArrowheads="1"/>
          </p:cNvSpPr>
          <p:nvPr/>
        </p:nvSpPr>
        <p:spPr bwMode="auto">
          <a:xfrm>
            <a:off x="2571750" y="5003800"/>
            <a:ext cx="1500188" cy="400050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2000" b="1" smtClean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Trad- Koh Kong</a:t>
            </a:r>
          </a:p>
        </p:txBody>
      </p:sp>
      <p:sp>
        <p:nvSpPr>
          <p:cNvPr id="3254" name="Freeform 182"/>
          <p:cNvSpPr>
            <a:spLocks/>
          </p:cNvSpPr>
          <p:nvPr/>
        </p:nvSpPr>
        <p:spPr bwMode="auto">
          <a:xfrm>
            <a:off x="1954213" y="4311650"/>
            <a:ext cx="1284287" cy="2406650"/>
          </a:xfrm>
          <a:custGeom>
            <a:avLst/>
            <a:gdLst>
              <a:gd name="T0" fmla="*/ 808969002 w 809"/>
              <a:gd name="T1" fmla="*/ 0 h 1516"/>
              <a:gd name="T2" fmla="*/ 647679113 w 809"/>
              <a:gd name="T3" fmla="*/ 20161250 h 1516"/>
              <a:gd name="T4" fmla="*/ 587195405 w 809"/>
              <a:gd name="T5" fmla="*/ 90725621 h 1516"/>
              <a:gd name="T6" fmla="*/ 637598495 w 809"/>
              <a:gd name="T7" fmla="*/ 201612485 h 1516"/>
              <a:gd name="T8" fmla="*/ 546872933 w 809"/>
              <a:gd name="T9" fmla="*/ 362902482 h 1516"/>
              <a:gd name="T10" fmla="*/ 536792315 w 809"/>
              <a:gd name="T11" fmla="*/ 665321234 h 1516"/>
              <a:gd name="T12" fmla="*/ 435986135 w 809"/>
              <a:gd name="T13" fmla="*/ 816530560 h 1516"/>
              <a:gd name="T14" fmla="*/ 315018619 w 809"/>
              <a:gd name="T15" fmla="*/ 1078626924 h 1516"/>
              <a:gd name="T16" fmla="*/ 294857383 w 809"/>
              <a:gd name="T17" fmla="*/ 1189513764 h 1516"/>
              <a:gd name="T18" fmla="*/ 173889917 w 809"/>
              <a:gd name="T19" fmla="*/ 1320561847 h 1516"/>
              <a:gd name="T20" fmla="*/ 73083712 w 809"/>
              <a:gd name="T21" fmla="*/ 1481851795 h 1516"/>
              <a:gd name="T22" fmla="*/ 12599982 w 809"/>
              <a:gd name="T23" fmla="*/ 1602819256 h 1516"/>
              <a:gd name="T24" fmla="*/ 42841845 w 809"/>
              <a:gd name="T25" fmla="*/ 2046367010 h 1516"/>
              <a:gd name="T26" fmla="*/ 274696147 w 809"/>
              <a:gd name="T27" fmla="*/ 2086689497 h 1516"/>
              <a:gd name="T28" fmla="*/ 405744181 w 809"/>
              <a:gd name="T29" fmla="*/ 2147483647 h 1516"/>
              <a:gd name="T30" fmla="*/ 617437259 w 809"/>
              <a:gd name="T31" fmla="*/ 2147483647 h 1516"/>
              <a:gd name="T32" fmla="*/ 577114787 w 809"/>
              <a:gd name="T33" fmla="*/ 2147483647 h 1516"/>
              <a:gd name="T34" fmla="*/ 617437259 w 809"/>
              <a:gd name="T35" fmla="*/ 2147483647 h 1516"/>
              <a:gd name="T36" fmla="*/ 667840349 w 809"/>
              <a:gd name="T37" fmla="*/ 2147483647 h 1516"/>
              <a:gd name="T38" fmla="*/ 819049620 w 809"/>
              <a:gd name="T39" fmla="*/ 2147483647 h 1516"/>
              <a:gd name="T40" fmla="*/ 1081145887 w 809"/>
              <a:gd name="T41" fmla="*/ 2147483647 h 1516"/>
              <a:gd name="T42" fmla="*/ 1363403192 w 809"/>
              <a:gd name="T43" fmla="*/ 2147483647 h 1516"/>
              <a:gd name="T44" fmla="*/ 1847273255 w 809"/>
              <a:gd name="T45" fmla="*/ 2147483647 h 1516"/>
              <a:gd name="T46" fmla="*/ 2038804997 w 809"/>
              <a:gd name="T47" fmla="*/ 2147483647 h 151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09"/>
              <a:gd name="T73" fmla="*/ 0 h 1516"/>
              <a:gd name="T74" fmla="*/ 809 w 809"/>
              <a:gd name="T75" fmla="*/ 1516 h 151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09" h="1516">
                <a:moveTo>
                  <a:pt x="321" y="0"/>
                </a:moveTo>
                <a:cubicBezTo>
                  <a:pt x="296" y="1"/>
                  <a:pt x="272" y="2"/>
                  <a:pt x="257" y="8"/>
                </a:cubicBezTo>
                <a:cubicBezTo>
                  <a:pt x="242" y="14"/>
                  <a:pt x="234" y="24"/>
                  <a:pt x="233" y="36"/>
                </a:cubicBezTo>
                <a:cubicBezTo>
                  <a:pt x="232" y="48"/>
                  <a:pt x="256" y="62"/>
                  <a:pt x="253" y="80"/>
                </a:cubicBezTo>
                <a:cubicBezTo>
                  <a:pt x="250" y="98"/>
                  <a:pt x="224" y="113"/>
                  <a:pt x="217" y="144"/>
                </a:cubicBezTo>
                <a:cubicBezTo>
                  <a:pt x="210" y="175"/>
                  <a:pt x="220" y="234"/>
                  <a:pt x="213" y="264"/>
                </a:cubicBezTo>
                <a:cubicBezTo>
                  <a:pt x="206" y="294"/>
                  <a:pt x="188" y="297"/>
                  <a:pt x="173" y="324"/>
                </a:cubicBezTo>
                <a:cubicBezTo>
                  <a:pt x="158" y="351"/>
                  <a:pt x="134" y="403"/>
                  <a:pt x="125" y="428"/>
                </a:cubicBezTo>
                <a:cubicBezTo>
                  <a:pt x="116" y="453"/>
                  <a:pt x="126" y="456"/>
                  <a:pt x="117" y="472"/>
                </a:cubicBezTo>
                <a:cubicBezTo>
                  <a:pt x="108" y="488"/>
                  <a:pt x="84" y="505"/>
                  <a:pt x="69" y="524"/>
                </a:cubicBezTo>
                <a:cubicBezTo>
                  <a:pt x="54" y="543"/>
                  <a:pt x="40" y="569"/>
                  <a:pt x="29" y="588"/>
                </a:cubicBezTo>
                <a:cubicBezTo>
                  <a:pt x="18" y="607"/>
                  <a:pt x="7" y="599"/>
                  <a:pt x="5" y="636"/>
                </a:cubicBezTo>
                <a:cubicBezTo>
                  <a:pt x="3" y="673"/>
                  <a:pt x="0" y="780"/>
                  <a:pt x="17" y="812"/>
                </a:cubicBezTo>
                <a:cubicBezTo>
                  <a:pt x="34" y="844"/>
                  <a:pt x="85" y="813"/>
                  <a:pt x="109" y="828"/>
                </a:cubicBezTo>
                <a:cubicBezTo>
                  <a:pt x="133" y="843"/>
                  <a:pt x="138" y="866"/>
                  <a:pt x="161" y="904"/>
                </a:cubicBezTo>
                <a:cubicBezTo>
                  <a:pt x="184" y="942"/>
                  <a:pt x="234" y="1015"/>
                  <a:pt x="245" y="1056"/>
                </a:cubicBezTo>
                <a:cubicBezTo>
                  <a:pt x="256" y="1097"/>
                  <a:pt x="229" y="1127"/>
                  <a:pt x="229" y="1152"/>
                </a:cubicBezTo>
                <a:cubicBezTo>
                  <a:pt x="229" y="1177"/>
                  <a:pt x="239" y="1205"/>
                  <a:pt x="245" y="1204"/>
                </a:cubicBezTo>
                <a:cubicBezTo>
                  <a:pt x="251" y="1203"/>
                  <a:pt x="252" y="1144"/>
                  <a:pt x="265" y="1144"/>
                </a:cubicBezTo>
                <a:cubicBezTo>
                  <a:pt x="278" y="1144"/>
                  <a:pt x="298" y="1190"/>
                  <a:pt x="325" y="1204"/>
                </a:cubicBezTo>
                <a:cubicBezTo>
                  <a:pt x="352" y="1218"/>
                  <a:pt x="393" y="1211"/>
                  <a:pt x="429" y="1228"/>
                </a:cubicBezTo>
                <a:cubicBezTo>
                  <a:pt x="465" y="1245"/>
                  <a:pt x="490" y="1268"/>
                  <a:pt x="541" y="1308"/>
                </a:cubicBezTo>
                <a:cubicBezTo>
                  <a:pt x="592" y="1348"/>
                  <a:pt x="688" y="1433"/>
                  <a:pt x="733" y="1468"/>
                </a:cubicBezTo>
                <a:cubicBezTo>
                  <a:pt x="778" y="1503"/>
                  <a:pt x="793" y="1509"/>
                  <a:pt x="809" y="1516"/>
                </a:cubicBezTo>
              </a:path>
            </a:pathLst>
          </a:custGeom>
          <a:noFill/>
          <a:ln w="44450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55" name="Rectangle 183"/>
          <p:cNvSpPr>
            <a:spLocks noChangeArrowheads="1"/>
          </p:cNvSpPr>
          <p:nvPr/>
        </p:nvSpPr>
        <p:spPr bwMode="auto">
          <a:xfrm>
            <a:off x="4092575" y="5297488"/>
            <a:ext cx="1397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Hochiminh City</a:t>
            </a:r>
            <a:endParaRPr lang="en-US" altLang="th-TH" smtClean="0">
              <a:solidFill>
                <a:srgbClr val="0000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56" name="Rectangle 184"/>
          <p:cNvSpPr>
            <a:spLocks noChangeArrowheads="1"/>
          </p:cNvSpPr>
          <p:nvPr/>
        </p:nvSpPr>
        <p:spPr bwMode="auto">
          <a:xfrm>
            <a:off x="3779838" y="4214813"/>
            <a:ext cx="1139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2000" b="1" smtClean="0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Cambodia</a:t>
            </a:r>
            <a:endParaRPr lang="en-US" altLang="th-TH" sz="2000" smtClean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3257" name="Oval 185"/>
          <p:cNvSpPr>
            <a:spLocks noChangeArrowheads="1"/>
          </p:cNvSpPr>
          <p:nvPr/>
        </p:nvSpPr>
        <p:spPr bwMode="auto">
          <a:xfrm>
            <a:off x="2301875" y="2190750"/>
            <a:ext cx="271463" cy="266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58" name="AutoShape 186"/>
          <p:cNvSpPr>
            <a:spLocks noChangeArrowheads="1"/>
          </p:cNvSpPr>
          <p:nvPr/>
        </p:nvSpPr>
        <p:spPr bwMode="auto">
          <a:xfrm rot="1597688">
            <a:off x="2203450" y="4160838"/>
            <a:ext cx="2717800" cy="774700"/>
          </a:xfrm>
          <a:prstGeom prst="leftRightArrow">
            <a:avLst>
              <a:gd name="adj1" fmla="val 50000"/>
              <a:gd name="adj2" fmla="val 70164"/>
            </a:avLst>
          </a:prstGeom>
          <a:solidFill>
            <a:srgbClr val="339966">
              <a:alpha val="50195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59" name="Oval 187"/>
          <p:cNvSpPr>
            <a:spLocks noChangeArrowheads="1"/>
          </p:cNvSpPr>
          <p:nvPr/>
        </p:nvSpPr>
        <p:spPr bwMode="auto">
          <a:xfrm>
            <a:off x="6315075" y="2079625"/>
            <a:ext cx="271463" cy="266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th-TH" altLang="th-TH" sz="2400" smtClean="0">
              <a:solidFill>
                <a:srgbClr val="000000"/>
              </a:solidFill>
              <a:latin typeface="Tahoma" panose="020B0604030504040204" pitchFamily="34" charset="0"/>
              <a:cs typeface="LilyUPC" panose="020B0604020202020204" pitchFamily="34" charset="-34"/>
            </a:endParaRPr>
          </a:p>
        </p:txBody>
      </p:sp>
      <p:sp>
        <p:nvSpPr>
          <p:cNvPr id="3260" name="Rectangle 188"/>
          <p:cNvSpPr>
            <a:spLocks noChangeArrowheads="1"/>
          </p:cNvSpPr>
          <p:nvPr/>
        </p:nvSpPr>
        <p:spPr bwMode="auto">
          <a:xfrm>
            <a:off x="6880225" y="1944688"/>
            <a:ext cx="2263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1400" b="1" smtClean="0">
                <a:solidFill>
                  <a:srgbClr val="00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Develop Sister Cities as a production bases</a:t>
            </a:r>
          </a:p>
        </p:txBody>
      </p:sp>
      <p:sp>
        <p:nvSpPr>
          <p:cNvPr id="3261" name="Rectangle 189"/>
          <p:cNvSpPr>
            <a:spLocks noChangeArrowheads="1"/>
          </p:cNvSpPr>
          <p:nvPr/>
        </p:nvSpPr>
        <p:spPr bwMode="auto">
          <a:xfrm>
            <a:off x="7339013" y="4924425"/>
            <a:ext cx="595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th-TH" sz="1400" b="1" smtClean="0">
                <a:solidFill>
                  <a:srgbClr val="003300"/>
                </a:solidFill>
              </a:rPr>
              <a:t>SEC</a:t>
            </a:r>
          </a:p>
        </p:txBody>
      </p:sp>
      <p:sp>
        <p:nvSpPr>
          <p:cNvPr id="3262" name="Freeform 190"/>
          <p:cNvSpPr>
            <a:spLocks/>
          </p:cNvSpPr>
          <p:nvPr/>
        </p:nvSpPr>
        <p:spPr bwMode="auto">
          <a:xfrm>
            <a:off x="6283325" y="2933700"/>
            <a:ext cx="509588" cy="334963"/>
          </a:xfrm>
          <a:custGeom>
            <a:avLst/>
            <a:gdLst>
              <a:gd name="T0" fmla="*/ 0 w 2521"/>
              <a:gd name="T1" fmla="*/ 264617618 h 211"/>
              <a:gd name="T2" fmla="*/ 20593135 w 2521"/>
              <a:gd name="T3" fmla="*/ 529233648 h 211"/>
              <a:gd name="T4" fmla="*/ 20593135 w 2521"/>
              <a:gd name="T5" fmla="*/ 398185266 h 211"/>
              <a:gd name="T6" fmla="*/ 82372741 w 2521"/>
              <a:gd name="T7" fmla="*/ 398185266 h 211"/>
              <a:gd name="T8" fmla="*/ 82372741 w 2521"/>
              <a:gd name="T9" fmla="*/ 529233648 h 211"/>
              <a:gd name="T10" fmla="*/ 102965869 w 2521"/>
              <a:gd name="T11" fmla="*/ 264617618 h 211"/>
              <a:gd name="T12" fmla="*/ 82372741 w 2521"/>
              <a:gd name="T13" fmla="*/ 0 h 211"/>
              <a:gd name="T14" fmla="*/ 82372741 w 2521"/>
              <a:gd name="T15" fmla="*/ 133569285 h 211"/>
              <a:gd name="T16" fmla="*/ 20593135 w 2521"/>
              <a:gd name="T17" fmla="*/ 133569285 h 211"/>
              <a:gd name="T18" fmla="*/ 20593135 w 2521"/>
              <a:gd name="T19" fmla="*/ 0 h 211"/>
              <a:gd name="T20" fmla="*/ 0 w 2521"/>
              <a:gd name="T21" fmla="*/ 264617618 h 2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21"/>
              <a:gd name="T34" fmla="*/ 0 h 211"/>
              <a:gd name="T35" fmla="*/ 2521 w 2521"/>
              <a:gd name="T36" fmla="*/ 211 h 2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21" h="211">
                <a:moveTo>
                  <a:pt x="0" y="105"/>
                </a:moveTo>
                <a:lnTo>
                  <a:pt x="504" y="210"/>
                </a:lnTo>
                <a:lnTo>
                  <a:pt x="504" y="158"/>
                </a:lnTo>
                <a:lnTo>
                  <a:pt x="2016" y="158"/>
                </a:lnTo>
                <a:lnTo>
                  <a:pt x="2016" y="210"/>
                </a:lnTo>
                <a:lnTo>
                  <a:pt x="2520" y="105"/>
                </a:lnTo>
                <a:lnTo>
                  <a:pt x="2016" y="0"/>
                </a:lnTo>
                <a:lnTo>
                  <a:pt x="2016" y="53"/>
                </a:lnTo>
                <a:lnTo>
                  <a:pt x="504" y="53"/>
                </a:lnTo>
                <a:lnTo>
                  <a:pt x="504" y="0"/>
                </a:lnTo>
                <a:lnTo>
                  <a:pt x="0" y="105"/>
                </a:lnTo>
              </a:path>
            </a:pathLst>
          </a:custGeom>
          <a:solidFill>
            <a:srgbClr val="3366FF">
              <a:alpha val="50195"/>
            </a:srgbClr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63" name="Rectangle 191"/>
          <p:cNvSpPr>
            <a:spLocks noChangeArrowheads="1"/>
          </p:cNvSpPr>
          <p:nvPr/>
        </p:nvSpPr>
        <p:spPr bwMode="auto">
          <a:xfrm>
            <a:off x="7212013" y="3043238"/>
            <a:ext cx="18081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1400" b="1" smtClean="0">
                <a:solidFill>
                  <a:srgbClr val="003300"/>
                </a:solidFill>
              </a:rPr>
              <a:t>EWEC </a:t>
            </a:r>
          </a:p>
          <a:p>
            <a:pPr eaLnBrk="1" hangingPunct="1"/>
            <a:r>
              <a:rPr lang="en-US" altLang="th-TH" sz="1400" b="1" smtClean="0">
                <a:solidFill>
                  <a:srgbClr val="003300"/>
                </a:solidFill>
              </a:rPr>
              <a:t>East-West</a:t>
            </a:r>
          </a:p>
          <a:p>
            <a:pPr eaLnBrk="1" hangingPunct="1"/>
            <a:r>
              <a:rPr lang="en-US" altLang="th-TH" sz="1400" b="1" smtClean="0">
                <a:solidFill>
                  <a:srgbClr val="003300"/>
                </a:solidFill>
              </a:rPr>
              <a:t>Economic Corridor</a:t>
            </a:r>
          </a:p>
          <a:p>
            <a:pPr eaLnBrk="1" hangingPunct="1"/>
            <a:endParaRPr lang="en-US" altLang="th-TH" sz="1400" b="1" smtClean="0">
              <a:solidFill>
                <a:srgbClr val="003300"/>
              </a:solidFill>
            </a:endParaRPr>
          </a:p>
        </p:txBody>
      </p:sp>
      <p:sp>
        <p:nvSpPr>
          <p:cNvPr id="3264" name="Rectangle 192"/>
          <p:cNvSpPr>
            <a:spLocks noChangeArrowheads="1"/>
          </p:cNvSpPr>
          <p:nvPr/>
        </p:nvSpPr>
        <p:spPr bwMode="auto">
          <a:xfrm>
            <a:off x="7262813" y="3986213"/>
            <a:ext cx="18081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1400" b="1" smtClean="0">
                <a:solidFill>
                  <a:srgbClr val="003300"/>
                </a:solidFill>
              </a:rPr>
              <a:t>NSEC</a:t>
            </a:r>
          </a:p>
          <a:p>
            <a:pPr eaLnBrk="1" hangingPunct="1"/>
            <a:r>
              <a:rPr lang="en-US" altLang="th-TH" sz="1400" b="1" smtClean="0">
                <a:solidFill>
                  <a:srgbClr val="003300"/>
                </a:solidFill>
              </a:rPr>
              <a:t>North-South</a:t>
            </a:r>
          </a:p>
          <a:p>
            <a:pPr eaLnBrk="1" hangingPunct="1"/>
            <a:r>
              <a:rPr lang="en-US" altLang="th-TH" sz="1400" b="1" smtClean="0">
                <a:solidFill>
                  <a:srgbClr val="003300"/>
                </a:solidFill>
              </a:rPr>
              <a:t>Economic Corridor</a:t>
            </a:r>
          </a:p>
        </p:txBody>
      </p:sp>
      <p:sp>
        <p:nvSpPr>
          <p:cNvPr id="3265" name="AutoShape 193"/>
          <p:cNvSpPr>
            <a:spLocks noChangeArrowheads="1"/>
          </p:cNvSpPr>
          <p:nvPr/>
        </p:nvSpPr>
        <p:spPr bwMode="auto">
          <a:xfrm>
            <a:off x="6376988" y="3987800"/>
            <a:ext cx="471487" cy="342900"/>
          </a:xfrm>
          <a:prstGeom prst="leftRightArrow">
            <a:avLst>
              <a:gd name="adj1" fmla="val 50000"/>
              <a:gd name="adj2" fmla="val 27500"/>
            </a:avLst>
          </a:prstGeom>
          <a:solidFill>
            <a:srgbClr val="CC99FF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66" name="AutoShape 194"/>
          <p:cNvSpPr>
            <a:spLocks noChangeArrowheads="1"/>
          </p:cNvSpPr>
          <p:nvPr/>
        </p:nvSpPr>
        <p:spPr bwMode="auto">
          <a:xfrm>
            <a:off x="6389688" y="4870450"/>
            <a:ext cx="469900" cy="342900"/>
          </a:xfrm>
          <a:prstGeom prst="leftRightArrow">
            <a:avLst>
              <a:gd name="adj1" fmla="val 50000"/>
              <a:gd name="adj2" fmla="val 27407"/>
            </a:avLst>
          </a:prstGeom>
          <a:solidFill>
            <a:srgbClr val="33996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3267" name="Rectangle 195"/>
          <p:cNvSpPr>
            <a:spLocks noChangeArrowheads="1"/>
          </p:cNvSpPr>
          <p:nvPr/>
        </p:nvSpPr>
        <p:spPr bwMode="auto">
          <a:xfrm>
            <a:off x="-51516" y="-26988"/>
            <a:ext cx="9144000" cy="466726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E6F2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th-TH" sz="2400" b="1" smtClean="0">
                <a:solidFill>
                  <a:srgbClr val="000066"/>
                </a:solidFill>
                <a:latin typeface="Tahoma" panose="020B0604030504040204" pitchFamily="34" charset="0"/>
                <a:cs typeface="KodchiangUPC" panose="02020603050405020304" pitchFamily="18" charset="-34"/>
              </a:rPr>
              <a:t>Development Strategy of GMS</a:t>
            </a:r>
            <a:endParaRPr lang="en-US" altLang="th-TH" sz="3600" b="1" smtClean="0">
              <a:solidFill>
                <a:srgbClr val="000066"/>
              </a:solidFill>
              <a:latin typeface="Browallia New" panose="020B0604020202020204" pitchFamily="34" charset="-34"/>
              <a:cs typeface="KodchiangUPC" panose="02020603050405020304" pitchFamily="18" charset="-34"/>
            </a:endParaRPr>
          </a:p>
        </p:txBody>
      </p:sp>
      <p:sp>
        <p:nvSpPr>
          <p:cNvPr id="3268" name="Oval 196"/>
          <p:cNvSpPr>
            <a:spLocks noChangeArrowheads="1"/>
          </p:cNvSpPr>
          <p:nvPr/>
        </p:nvSpPr>
        <p:spPr bwMode="auto">
          <a:xfrm>
            <a:off x="4805363" y="3213100"/>
            <a:ext cx="271462" cy="266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h-TH" altLang="th-TH" smtClean="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2" name="Left-Right Arrow 1"/>
          <p:cNvSpPr/>
          <p:nvPr/>
        </p:nvSpPr>
        <p:spPr bwMode="auto">
          <a:xfrm rot="17678239">
            <a:off x="1828789" y="4131838"/>
            <a:ext cx="771446" cy="370916"/>
          </a:xfrm>
          <a:prstGeom prst="leftRightArrow">
            <a:avLst/>
          </a:prstGeom>
          <a:solidFill>
            <a:srgbClr val="FF0000"/>
          </a:solidFill>
          <a:ln>
            <a:headEnd type="none" w="med" len="med"/>
            <a:tailEnd type="stealth" w="lg" len="lg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99" name="Left-Right Arrow 198"/>
          <p:cNvSpPr/>
          <p:nvPr/>
        </p:nvSpPr>
        <p:spPr bwMode="auto">
          <a:xfrm rot="250533">
            <a:off x="1611046" y="3683406"/>
            <a:ext cx="720646" cy="324175"/>
          </a:xfrm>
          <a:prstGeom prst="leftRightArrow">
            <a:avLst/>
          </a:prstGeom>
          <a:solidFill>
            <a:srgbClr val="FF0000"/>
          </a:solidFill>
          <a:ln>
            <a:headEnd type="none" w="med" len="med"/>
            <a:tailEnd type="stealth" w="lg" len="lg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3249" name="Rectangle 177"/>
          <p:cNvSpPr>
            <a:spLocks noChangeArrowheads="1"/>
          </p:cNvSpPr>
          <p:nvPr/>
        </p:nvSpPr>
        <p:spPr bwMode="auto">
          <a:xfrm>
            <a:off x="2197100" y="3806825"/>
            <a:ext cx="439738" cy="21272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1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BKK.</a:t>
            </a:r>
            <a:endParaRPr lang="en-US" altLang="th-TH" sz="1600" dirty="0" smtClean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200" name="Text Box 20"/>
          <p:cNvSpPr txBox="1">
            <a:spLocks noChangeArrowheads="1"/>
          </p:cNvSpPr>
          <p:nvPr/>
        </p:nvSpPr>
        <p:spPr bwMode="auto">
          <a:xfrm>
            <a:off x="825901" y="3766284"/>
            <a:ext cx="869149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Dawei</a:t>
            </a:r>
            <a:endParaRPr lang="th-TH" altLang="th-TH" sz="2000" b="1" dirty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  <p:sp>
        <p:nvSpPr>
          <p:cNvPr id="201" name="Text Box 20"/>
          <p:cNvSpPr txBox="1">
            <a:spLocks noChangeArrowheads="1"/>
          </p:cNvSpPr>
          <p:nvPr/>
        </p:nvSpPr>
        <p:spPr bwMode="auto">
          <a:xfrm>
            <a:off x="1197313" y="4435415"/>
            <a:ext cx="881973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EucrosiaUPC" panose="02020603050405020304" pitchFamily="18" charset="-34"/>
              </a:rPr>
              <a:t>Myeik</a:t>
            </a:r>
            <a:endParaRPr lang="th-TH" altLang="th-TH" sz="2000" b="1" dirty="0">
              <a:solidFill>
                <a:srgbClr val="003300"/>
              </a:solidFill>
              <a:latin typeface="Times New Roman" panose="02020603050405020304" pitchFamily="18" charset="0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9380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K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02" y="966987"/>
            <a:ext cx="2701917" cy="180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K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453" y="2798646"/>
            <a:ext cx="2701323" cy="180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M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453" y="4633899"/>
            <a:ext cx="2700058" cy="180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08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6142" y="4449705"/>
            <a:ext cx="3165013" cy="19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_0047.jpg"/>
          <p:cNvPicPr>
            <a:picLocks noChangeAspect="1"/>
          </p:cNvPicPr>
          <p:nvPr/>
        </p:nvPicPr>
        <p:blipFill rotWithShape="1">
          <a:blip r:embed="rId7" cstate="print"/>
          <a:srcRect t="2411" b="13890"/>
          <a:stretch/>
        </p:blipFill>
        <p:spPr>
          <a:xfrm>
            <a:off x="6471769" y="796064"/>
            <a:ext cx="2542632" cy="31791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92" y="3495915"/>
            <a:ext cx="5597850" cy="326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64061" y="871381"/>
            <a:ext cx="3255896" cy="2597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88632" y="2279273"/>
            <a:ext cx="2880320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WORLD CLASS UNIVERSITY</a:t>
            </a:r>
            <a:endParaRPr lang="th-TH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2190" y="872919"/>
            <a:ext cx="3033010" cy="5885153"/>
            <a:chOff x="232190" y="872919"/>
            <a:chExt cx="3033010" cy="58851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90" y="872919"/>
              <a:ext cx="3033010" cy="588515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9150" y="5718220"/>
              <a:ext cx="2759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อันดับที่ </a:t>
              </a:r>
              <a:r>
                <a:rPr lang="en-US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389 </a:t>
              </a:r>
              <a:r>
                <a:rPr lang="th-TH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ของโลก</a:t>
              </a:r>
              <a:endParaRPr lang="th-TH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41761" y="872919"/>
            <a:ext cx="3382326" cy="5883506"/>
            <a:chOff x="-41761" y="872919"/>
            <a:chExt cx="3382326" cy="5883506"/>
          </a:xfrm>
        </p:grpSpPr>
        <p:grpSp>
          <p:nvGrpSpPr>
            <p:cNvPr id="9" name="Group 8"/>
            <p:cNvGrpSpPr/>
            <p:nvPr/>
          </p:nvGrpSpPr>
          <p:grpSpPr>
            <a:xfrm>
              <a:off x="24660" y="872919"/>
              <a:ext cx="3315905" cy="5883506"/>
              <a:chOff x="5069480" y="-1500967"/>
              <a:chExt cx="3552309" cy="6302964"/>
            </a:xfrm>
          </p:grpSpPr>
          <p:pic>
            <p:nvPicPr>
              <p:cNvPr id="10" name="Picture 2" descr="D:\งานค้างกำลังทำ\Track2#18\THE2014-KMUTT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9480" y="-1500967"/>
                <a:ext cx="3552309" cy="6302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069480" y="3087518"/>
                <a:ext cx="3395434" cy="215939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-41761" y="5985945"/>
              <a:ext cx="2759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อันดับที่ </a:t>
              </a:r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349 </a:t>
              </a:r>
              <a:r>
                <a:rPr lang="th-TH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ของโลก</a:t>
              </a:r>
              <a:endPara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</p:grpSp>
      <p:pic>
        <p:nvPicPr>
          <p:cNvPr id="3075" name="Picture 3" descr="C:\Users\MuGust\Desktop\Strategic\box\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8" y="192062"/>
            <a:ext cx="1825620" cy="210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2026" r="2478" b="1736"/>
          <a:stretch/>
        </p:blipFill>
        <p:spPr bwMode="auto">
          <a:xfrm>
            <a:off x="6507031" y="3318010"/>
            <a:ext cx="2474259" cy="343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341535" y="3307647"/>
            <a:ext cx="3163065" cy="3450416"/>
            <a:chOff x="3567981" y="3318019"/>
            <a:chExt cx="2567257" cy="3392519"/>
          </a:xfrm>
        </p:grpSpPr>
        <p:pic>
          <p:nvPicPr>
            <p:cNvPr id="15" name="Picture 9" descr="C:\Users\Suang\Desktop\3779THE_Asia_University_Ranking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981" y="3318019"/>
              <a:ext cx="2567257" cy="339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4511335" y="4910568"/>
              <a:ext cx="518091" cy="707886"/>
              <a:chOff x="3388847" y="4934626"/>
              <a:chExt cx="518091" cy="70788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72730" y="5022041"/>
                <a:ext cx="376971" cy="48695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388847" y="4934626"/>
                <a:ext cx="518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prstClr val="white"/>
                    </a:solidFill>
                    <a:latin typeface="DBPatPong" panose="02000508000000020004" pitchFamily="2" charset="0"/>
                    <a:cs typeface="DBPatPong" panose="02000508000000020004" pitchFamily="2" charset="0"/>
                  </a:rPr>
                  <a:t>50</a:t>
                </a:r>
                <a:endParaRPr lang="th-TH" sz="4000" dirty="0">
                  <a:solidFill>
                    <a:prstClr val="white"/>
                  </a:solidFill>
                  <a:latin typeface="DBPatPong" panose="02000508000000020004" pitchFamily="2" charset="0"/>
                  <a:cs typeface="DBPatPong" panose="02000508000000020004" pitchFamily="2" charset="0"/>
                </a:endParaRPr>
              </a:p>
            </p:txBody>
          </p:sp>
        </p:grpSp>
      </p:grpSp>
      <p:pic>
        <p:nvPicPr>
          <p:cNvPr id="2050" name="Picture 2" descr="http://www2.kmutt.ac.th/banner/the-2014-banner-web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71803"/>
            <a:ext cx="9155152" cy="20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8.33333E-7 -0.3194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ดร.จักรกฤษณ์ ดวงพัสตรา กรมส่งเสริมการส่งออก</a:t>
            </a:r>
            <a:endParaRPr lang="th-TH">
              <a:solidFill>
                <a:srgbClr val="000000"/>
              </a:solidFill>
            </a:endParaRPr>
          </a:p>
        </p:txBody>
      </p:sp>
      <p:sp>
        <p:nvSpPr>
          <p:cNvPr id="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4532" y="6442541"/>
            <a:ext cx="2133600" cy="365125"/>
          </a:xfrm>
        </p:spPr>
        <p:txBody>
          <a:bodyPr/>
          <a:lstStyle/>
          <a:p>
            <a:fld id="{42F8008C-2783-4A33-AFFB-BF9A563700C9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th-TH">
              <a:solidFill>
                <a:srgbClr val="00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6156325" cy="6858000"/>
            <a:chOff x="0" y="0"/>
            <a:chExt cx="3878" cy="4320"/>
          </a:xfrm>
        </p:grpSpPr>
        <p:pic>
          <p:nvPicPr>
            <p:cNvPr id="99331" name="Picture 3" descr="R3"/>
            <p:cNvPicPr>
              <a:picLocks noChangeAspect="1" noChangeArrowheads="1"/>
            </p:cNvPicPr>
            <p:nvPr/>
          </p:nvPicPr>
          <p:blipFill>
            <a:blip r:embed="rId3" cstate="print"/>
            <a:srcRect t="7672"/>
            <a:stretch>
              <a:fillRect/>
            </a:stretch>
          </p:blipFill>
          <p:spPr bwMode="auto">
            <a:xfrm>
              <a:off x="0" y="0"/>
              <a:ext cx="3779" cy="4320"/>
            </a:xfrm>
            <a:prstGeom prst="rect">
              <a:avLst/>
            </a:prstGeom>
            <a:noFill/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</p:pic>
        <p:sp>
          <p:nvSpPr>
            <p:cNvPr id="99332" name="Text Box 4"/>
            <p:cNvSpPr txBox="1">
              <a:spLocks noChangeArrowheads="1"/>
            </p:cNvSpPr>
            <p:nvPr/>
          </p:nvSpPr>
          <p:spPr bwMode="auto">
            <a:xfrm>
              <a:off x="431" y="3929"/>
              <a:ext cx="771" cy="23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Thailand</a:t>
              </a:r>
              <a:endParaRPr lang="th-TH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333" name="Text Box 5"/>
            <p:cNvSpPr txBox="1">
              <a:spLocks noChangeArrowheads="1"/>
            </p:cNvSpPr>
            <p:nvPr/>
          </p:nvSpPr>
          <p:spPr bwMode="auto">
            <a:xfrm>
              <a:off x="295" y="2976"/>
              <a:ext cx="816" cy="23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Myanmar</a:t>
              </a:r>
              <a:endParaRPr lang="th-TH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334" name="Text Box 6"/>
            <p:cNvSpPr txBox="1">
              <a:spLocks noChangeArrowheads="1"/>
            </p:cNvSpPr>
            <p:nvPr/>
          </p:nvSpPr>
          <p:spPr bwMode="auto">
            <a:xfrm>
              <a:off x="1292" y="890"/>
              <a:ext cx="953" cy="26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th-TH" b="1" smtClean="0">
                  <a:solidFill>
                    <a:srgbClr val="000000"/>
                  </a:solidFill>
                  <a:latin typeface="Times New Roman" pitchFamily="18" charset="0"/>
                </a:rPr>
                <a:t>สปช.จีน</a:t>
              </a:r>
            </a:p>
          </p:txBody>
        </p:sp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3061" y="3475"/>
              <a:ext cx="817" cy="23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Lao PDR</a:t>
              </a:r>
              <a:endParaRPr lang="th-TH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336" name="Text Box 8"/>
            <p:cNvSpPr txBox="1">
              <a:spLocks noChangeArrowheads="1"/>
            </p:cNvSpPr>
            <p:nvPr/>
          </p:nvSpPr>
          <p:spPr bwMode="auto">
            <a:xfrm>
              <a:off x="930" y="3612"/>
              <a:ext cx="408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Chiang Rai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37" name="Text Box 9"/>
            <p:cNvSpPr txBox="1">
              <a:spLocks noChangeArrowheads="1"/>
            </p:cNvSpPr>
            <p:nvPr/>
          </p:nvSpPr>
          <p:spPr bwMode="auto">
            <a:xfrm>
              <a:off x="884" y="2614"/>
              <a:ext cx="408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Keng Tong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1655" y="2115"/>
              <a:ext cx="363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Jinghong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1882" y="3430"/>
              <a:ext cx="363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Houayxay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0" name="Text Box 12"/>
            <p:cNvSpPr txBox="1">
              <a:spLocks noChangeArrowheads="1"/>
            </p:cNvSpPr>
            <p:nvPr/>
          </p:nvSpPr>
          <p:spPr bwMode="auto">
            <a:xfrm>
              <a:off x="1882" y="2795"/>
              <a:ext cx="590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Louang Namtha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1" name="Text Box 13"/>
            <p:cNvSpPr txBox="1">
              <a:spLocks noChangeArrowheads="1"/>
            </p:cNvSpPr>
            <p:nvPr/>
          </p:nvSpPr>
          <p:spPr bwMode="auto">
            <a:xfrm>
              <a:off x="2608" y="164"/>
              <a:ext cx="363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Kunming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2" name="Text Box 14"/>
            <p:cNvSpPr txBox="1">
              <a:spLocks noChangeArrowheads="1"/>
            </p:cNvSpPr>
            <p:nvPr/>
          </p:nvSpPr>
          <p:spPr bwMode="auto">
            <a:xfrm>
              <a:off x="2880" y="3022"/>
              <a:ext cx="408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Muang Xai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3" name="Text Box 15"/>
            <p:cNvSpPr txBox="1">
              <a:spLocks noChangeArrowheads="1"/>
            </p:cNvSpPr>
            <p:nvPr/>
          </p:nvSpPr>
          <p:spPr bwMode="auto">
            <a:xfrm>
              <a:off x="1837" y="3884"/>
              <a:ext cx="362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Huai Kon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4" name="Text Box 16"/>
            <p:cNvSpPr txBox="1">
              <a:spLocks noChangeArrowheads="1"/>
            </p:cNvSpPr>
            <p:nvPr/>
          </p:nvSpPr>
          <p:spPr bwMode="auto">
            <a:xfrm>
              <a:off x="2653" y="663"/>
              <a:ext cx="227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Yuxi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5" name="Text Box 17"/>
            <p:cNvSpPr txBox="1">
              <a:spLocks noChangeArrowheads="1"/>
            </p:cNvSpPr>
            <p:nvPr/>
          </p:nvSpPr>
          <p:spPr bwMode="auto">
            <a:xfrm>
              <a:off x="2154" y="1207"/>
              <a:ext cx="363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Yuanjiang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6" name="Text Box 18"/>
            <p:cNvSpPr txBox="1">
              <a:spLocks noChangeArrowheads="1"/>
            </p:cNvSpPr>
            <p:nvPr/>
          </p:nvSpPr>
          <p:spPr bwMode="auto">
            <a:xfrm>
              <a:off x="1882" y="1616"/>
              <a:ext cx="227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Pu’er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7" name="Text Box 19"/>
            <p:cNvSpPr txBox="1">
              <a:spLocks noChangeArrowheads="1"/>
            </p:cNvSpPr>
            <p:nvPr/>
          </p:nvSpPr>
          <p:spPr bwMode="auto">
            <a:xfrm>
              <a:off x="1791" y="1752"/>
              <a:ext cx="226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Simao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48" name="Freeform 20"/>
            <p:cNvSpPr>
              <a:spLocks/>
            </p:cNvSpPr>
            <p:nvPr/>
          </p:nvSpPr>
          <p:spPr bwMode="auto">
            <a:xfrm>
              <a:off x="1287" y="300"/>
              <a:ext cx="1788" cy="3027"/>
            </a:xfrm>
            <a:custGeom>
              <a:avLst/>
              <a:gdLst/>
              <a:ahLst/>
              <a:cxnLst>
                <a:cxn ang="0">
                  <a:pos x="1773" y="78"/>
                </a:cxn>
                <a:cxn ang="0">
                  <a:pos x="1776" y="162"/>
                </a:cxn>
                <a:cxn ang="0">
                  <a:pos x="1695" y="222"/>
                </a:cxn>
                <a:cxn ang="0">
                  <a:pos x="1653" y="285"/>
                </a:cxn>
                <a:cxn ang="0">
                  <a:pos x="1650" y="354"/>
                </a:cxn>
                <a:cxn ang="0">
                  <a:pos x="1641" y="459"/>
                </a:cxn>
                <a:cxn ang="0">
                  <a:pos x="1623" y="552"/>
                </a:cxn>
                <a:cxn ang="0">
                  <a:pos x="1509" y="555"/>
                </a:cxn>
                <a:cxn ang="0">
                  <a:pos x="1461" y="660"/>
                </a:cxn>
                <a:cxn ang="0">
                  <a:pos x="1410" y="774"/>
                </a:cxn>
                <a:cxn ang="0">
                  <a:pos x="1371" y="876"/>
                </a:cxn>
                <a:cxn ang="0">
                  <a:pos x="1323" y="978"/>
                </a:cxn>
                <a:cxn ang="0">
                  <a:pos x="1200" y="1035"/>
                </a:cxn>
                <a:cxn ang="0">
                  <a:pos x="1155" y="1110"/>
                </a:cxn>
                <a:cxn ang="0">
                  <a:pos x="1131" y="1125"/>
                </a:cxn>
                <a:cxn ang="0">
                  <a:pos x="1059" y="1176"/>
                </a:cxn>
                <a:cxn ang="0">
                  <a:pos x="1005" y="1218"/>
                </a:cxn>
                <a:cxn ang="0">
                  <a:pos x="933" y="1212"/>
                </a:cxn>
                <a:cxn ang="0">
                  <a:pos x="900" y="1251"/>
                </a:cxn>
                <a:cxn ang="0">
                  <a:pos x="912" y="1308"/>
                </a:cxn>
                <a:cxn ang="0">
                  <a:pos x="852" y="1407"/>
                </a:cxn>
                <a:cxn ang="0">
                  <a:pos x="798" y="1569"/>
                </a:cxn>
                <a:cxn ang="0">
                  <a:pos x="828" y="1641"/>
                </a:cxn>
                <a:cxn ang="0">
                  <a:pos x="876" y="1719"/>
                </a:cxn>
                <a:cxn ang="0">
                  <a:pos x="822" y="1818"/>
                </a:cxn>
                <a:cxn ang="0">
                  <a:pos x="771" y="1965"/>
                </a:cxn>
                <a:cxn ang="0">
                  <a:pos x="717" y="2073"/>
                </a:cxn>
                <a:cxn ang="0">
                  <a:pos x="612" y="2073"/>
                </a:cxn>
                <a:cxn ang="0">
                  <a:pos x="528" y="2121"/>
                </a:cxn>
                <a:cxn ang="0">
                  <a:pos x="414" y="2139"/>
                </a:cxn>
                <a:cxn ang="0">
                  <a:pos x="309" y="2196"/>
                </a:cxn>
                <a:cxn ang="0">
                  <a:pos x="216" y="2253"/>
                </a:cxn>
                <a:cxn ang="0">
                  <a:pos x="114" y="2322"/>
                </a:cxn>
                <a:cxn ang="0">
                  <a:pos x="21" y="2355"/>
                </a:cxn>
                <a:cxn ang="0">
                  <a:pos x="0" y="2457"/>
                </a:cxn>
                <a:cxn ang="0">
                  <a:pos x="90" y="2511"/>
                </a:cxn>
                <a:cxn ang="0">
                  <a:pos x="144" y="2625"/>
                </a:cxn>
                <a:cxn ang="0">
                  <a:pos x="198" y="2703"/>
                </a:cxn>
                <a:cxn ang="0">
                  <a:pos x="282" y="2757"/>
                </a:cxn>
                <a:cxn ang="0">
                  <a:pos x="336" y="2862"/>
                </a:cxn>
                <a:cxn ang="0">
                  <a:pos x="270" y="2937"/>
                </a:cxn>
                <a:cxn ang="0">
                  <a:pos x="234" y="3012"/>
                </a:cxn>
              </a:cxnLst>
              <a:rect l="0" t="0" r="r" b="b"/>
              <a:pathLst>
                <a:path w="1788" h="3027">
                  <a:moveTo>
                    <a:pt x="1729" y="0"/>
                  </a:moveTo>
                  <a:lnTo>
                    <a:pt x="1773" y="78"/>
                  </a:lnTo>
                  <a:lnTo>
                    <a:pt x="1788" y="117"/>
                  </a:lnTo>
                  <a:lnTo>
                    <a:pt x="1776" y="162"/>
                  </a:lnTo>
                  <a:lnTo>
                    <a:pt x="1764" y="195"/>
                  </a:lnTo>
                  <a:lnTo>
                    <a:pt x="1695" y="222"/>
                  </a:lnTo>
                  <a:lnTo>
                    <a:pt x="1668" y="246"/>
                  </a:lnTo>
                  <a:lnTo>
                    <a:pt x="1653" y="285"/>
                  </a:lnTo>
                  <a:lnTo>
                    <a:pt x="1650" y="321"/>
                  </a:lnTo>
                  <a:lnTo>
                    <a:pt x="1650" y="354"/>
                  </a:lnTo>
                  <a:lnTo>
                    <a:pt x="1638" y="408"/>
                  </a:lnTo>
                  <a:lnTo>
                    <a:pt x="1641" y="459"/>
                  </a:lnTo>
                  <a:lnTo>
                    <a:pt x="1641" y="507"/>
                  </a:lnTo>
                  <a:lnTo>
                    <a:pt x="1623" y="552"/>
                  </a:lnTo>
                  <a:lnTo>
                    <a:pt x="1566" y="552"/>
                  </a:lnTo>
                  <a:lnTo>
                    <a:pt x="1509" y="555"/>
                  </a:lnTo>
                  <a:lnTo>
                    <a:pt x="1485" y="600"/>
                  </a:lnTo>
                  <a:lnTo>
                    <a:pt x="1461" y="660"/>
                  </a:lnTo>
                  <a:lnTo>
                    <a:pt x="1440" y="723"/>
                  </a:lnTo>
                  <a:lnTo>
                    <a:pt x="1410" y="774"/>
                  </a:lnTo>
                  <a:lnTo>
                    <a:pt x="1389" y="825"/>
                  </a:lnTo>
                  <a:lnTo>
                    <a:pt x="1371" y="876"/>
                  </a:lnTo>
                  <a:lnTo>
                    <a:pt x="1344" y="936"/>
                  </a:lnTo>
                  <a:lnTo>
                    <a:pt x="1323" y="978"/>
                  </a:lnTo>
                  <a:lnTo>
                    <a:pt x="1287" y="1008"/>
                  </a:lnTo>
                  <a:lnTo>
                    <a:pt x="1200" y="1035"/>
                  </a:lnTo>
                  <a:lnTo>
                    <a:pt x="1155" y="1080"/>
                  </a:lnTo>
                  <a:lnTo>
                    <a:pt x="1155" y="1110"/>
                  </a:lnTo>
                  <a:lnTo>
                    <a:pt x="1155" y="1125"/>
                  </a:lnTo>
                  <a:lnTo>
                    <a:pt x="1131" y="1125"/>
                  </a:lnTo>
                  <a:lnTo>
                    <a:pt x="1116" y="1143"/>
                  </a:lnTo>
                  <a:lnTo>
                    <a:pt x="1059" y="1176"/>
                  </a:lnTo>
                  <a:lnTo>
                    <a:pt x="1026" y="1179"/>
                  </a:lnTo>
                  <a:lnTo>
                    <a:pt x="1005" y="1218"/>
                  </a:lnTo>
                  <a:lnTo>
                    <a:pt x="975" y="1212"/>
                  </a:lnTo>
                  <a:lnTo>
                    <a:pt x="933" y="1212"/>
                  </a:lnTo>
                  <a:lnTo>
                    <a:pt x="897" y="1218"/>
                  </a:lnTo>
                  <a:lnTo>
                    <a:pt x="900" y="1251"/>
                  </a:lnTo>
                  <a:lnTo>
                    <a:pt x="915" y="1284"/>
                  </a:lnTo>
                  <a:lnTo>
                    <a:pt x="912" y="1308"/>
                  </a:lnTo>
                  <a:lnTo>
                    <a:pt x="867" y="1359"/>
                  </a:lnTo>
                  <a:lnTo>
                    <a:pt x="852" y="1407"/>
                  </a:lnTo>
                  <a:lnTo>
                    <a:pt x="816" y="1500"/>
                  </a:lnTo>
                  <a:lnTo>
                    <a:pt x="798" y="1569"/>
                  </a:lnTo>
                  <a:lnTo>
                    <a:pt x="819" y="1602"/>
                  </a:lnTo>
                  <a:lnTo>
                    <a:pt x="828" y="1641"/>
                  </a:lnTo>
                  <a:lnTo>
                    <a:pt x="861" y="1683"/>
                  </a:lnTo>
                  <a:lnTo>
                    <a:pt x="876" y="1719"/>
                  </a:lnTo>
                  <a:lnTo>
                    <a:pt x="834" y="1758"/>
                  </a:lnTo>
                  <a:lnTo>
                    <a:pt x="822" y="1818"/>
                  </a:lnTo>
                  <a:lnTo>
                    <a:pt x="786" y="1869"/>
                  </a:lnTo>
                  <a:lnTo>
                    <a:pt x="771" y="1965"/>
                  </a:lnTo>
                  <a:lnTo>
                    <a:pt x="747" y="2034"/>
                  </a:lnTo>
                  <a:lnTo>
                    <a:pt x="717" y="2073"/>
                  </a:lnTo>
                  <a:lnTo>
                    <a:pt x="666" y="2070"/>
                  </a:lnTo>
                  <a:lnTo>
                    <a:pt x="612" y="2073"/>
                  </a:lnTo>
                  <a:lnTo>
                    <a:pt x="588" y="2112"/>
                  </a:lnTo>
                  <a:lnTo>
                    <a:pt x="528" y="2121"/>
                  </a:lnTo>
                  <a:lnTo>
                    <a:pt x="468" y="2139"/>
                  </a:lnTo>
                  <a:lnTo>
                    <a:pt x="414" y="2139"/>
                  </a:lnTo>
                  <a:lnTo>
                    <a:pt x="366" y="2142"/>
                  </a:lnTo>
                  <a:lnTo>
                    <a:pt x="309" y="2196"/>
                  </a:lnTo>
                  <a:lnTo>
                    <a:pt x="255" y="2217"/>
                  </a:lnTo>
                  <a:lnTo>
                    <a:pt x="216" y="2253"/>
                  </a:lnTo>
                  <a:lnTo>
                    <a:pt x="150" y="2286"/>
                  </a:lnTo>
                  <a:lnTo>
                    <a:pt x="114" y="2322"/>
                  </a:lnTo>
                  <a:lnTo>
                    <a:pt x="69" y="2340"/>
                  </a:lnTo>
                  <a:lnTo>
                    <a:pt x="21" y="2355"/>
                  </a:lnTo>
                  <a:lnTo>
                    <a:pt x="3" y="2403"/>
                  </a:lnTo>
                  <a:lnTo>
                    <a:pt x="0" y="2457"/>
                  </a:lnTo>
                  <a:lnTo>
                    <a:pt x="66" y="2484"/>
                  </a:lnTo>
                  <a:lnTo>
                    <a:pt x="90" y="2511"/>
                  </a:lnTo>
                  <a:lnTo>
                    <a:pt x="135" y="2544"/>
                  </a:lnTo>
                  <a:lnTo>
                    <a:pt x="144" y="2625"/>
                  </a:lnTo>
                  <a:lnTo>
                    <a:pt x="174" y="2661"/>
                  </a:lnTo>
                  <a:lnTo>
                    <a:pt x="198" y="2703"/>
                  </a:lnTo>
                  <a:lnTo>
                    <a:pt x="234" y="2727"/>
                  </a:lnTo>
                  <a:lnTo>
                    <a:pt x="282" y="2757"/>
                  </a:lnTo>
                  <a:lnTo>
                    <a:pt x="327" y="2805"/>
                  </a:lnTo>
                  <a:lnTo>
                    <a:pt x="336" y="2862"/>
                  </a:lnTo>
                  <a:lnTo>
                    <a:pt x="312" y="2913"/>
                  </a:lnTo>
                  <a:lnTo>
                    <a:pt x="270" y="2937"/>
                  </a:lnTo>
                  <a:lnTo>
                    <a:pt x="237" y="2967"/>
                  </a:lnTo>
                  <a:lnTo>
                    <a:pt x="234" y="3012"/>
                  </a:lnTo>
                  <a:lnTo>
                    <a:pt x="189" y="3027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49" name="Oval 21"/>
            <p:cNvSpPr>
              <a:spLocks noChangeArrowheads="1"/>
            </p:cNvSpPr>
            <p:nvPr/>
          </p:nvSpPr>
          <p:spPr bwMode="auto">
            <a:xfrm>
              <a:off x="2971" y="255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0" name="Oval 22"/>
            <p:cNvSpPr>
              <a:spLocks noChangeArrowheads="1"/>
            </p:cNvSpPr>
            <p:nvPr/>
          </p:nvSpPr>
          <p:spPr bwMode="auto">
            <a:xfrm>
              <a:off x="2880" y="663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1" name="Oval 23"/>
            <p:cNvSpPr>
              <a:spLocks noChangeArrowheads="1"/>
            </p:cNvSpPr>
            <p:nvPr/>
          </p:nvSpPr>
          <p:spPr bwMode="auto">
            <a:xfrm>
              <a:off x="2426" y="1298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2" name="Oval 24"/>
            <p:cNvSpPr>
              <a:spLocks noChangeArrowheads="1"/>
            </p:cNvSpPr>
            <p:nvPr/>
          </p:nvSpPr>
          <p:spPr bwMode="auto">
            <a:xfrm>
              <a:off x="2109" y="1616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3" name="Oval 25"/>
            <p:cNvSpPr>
              <a:spLocks noChangeArrowheads="1"/>
            </p:cNvSpPr>
            <p:nvPr/>
          </p:nvSpPr>
          <p:spPr bwMode="auto">
            <a:xfrm>
              <a:off x="2064" y="1752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4" name="Oval 26"/>
            <p:cNvSpPr>
              <a:spLocks noChangeArrowheads="1"/>
            </p:cNvSpPr>
            <p:nvPr/>
          </p:nvSpPr>
          <p:spPr bwMode="auto">
            <a:xfrm>
              <a:off x="1247" y="2704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5" name="Freeform 27"/>
            <p:cNvSpPr>
              <a:spLocks/>
            </p:cNvSpPr>
            <p:nvPr/>
          </p:nvSpPr>
          <p:spPr bwMode="auto">
            <a:xfrm>
              <a:off x="1833" y="2250"/>
              <a:ext cx="774" cy="1173"/>
            </a:xfrm>
            <a:custGeom>
              <a:avLst/>
              <a:gdLst/>
              <a:ahLst/>
              <a:cxnLst>
                <a:cxn ang="0">
                  <a:pos x="231" y="1"/>
                </a:cxn>
                <a:cxn ang="0">
                  <a:pos x="306" y="0"/>
                </a:cxn>
                <a:cxn ang="0">
                  <a:pos x="342" y="9"/>
                </a:cxn>
                <a:cxn ang="0">
                  <a:pos x="369" y="33"/>
                </a:cxn>
                <a:cxn ang="0">
                  <a:pos x="441" y="45"/>
                </a:cxn>
                <a:cxn ang="0">
                  <a:pos x="495" y="66"/>
                </a:cxn>
                <a:cxn ang="0">
                  <a:pos x="525" y="93"/>
                </a:cxn>
                <a:cxn ang="0">
                  <a:pos x="537" y="138"/>
                </a:cxn>
                <a:cxn ang="0">
                  <a:pos x="546" y="195"/>
                </a:cxn>
                <a:cxn ang="0">
                  <a:pos x="537" y="252"/>
                </a:cxn>
                <a:cxn ang="0">
                  <a:pos x="558" y="285"/>
                </a:cxn>
                <a:cxn ang="0">
                  <a:pos x="543" y="321"/>
                </a:cxn>
                <a:cxn ang="0">
                  <a:pos x="567" y="318"/>
                </a:cxn>
                <a:cxn ang="0">
                  <a:pos x="576" y="348"/>
                </a:cxn>
                <a:cxn ang="0">
                  <a:pos x="600" y="345"/>
                </a:cxn>
                <a:cxn ang="0">
                  <a:pos x="618" y="357"/>
                </a:cxn>
                <a:cxn ang="0">
                  <a:pos x="645" y="360"/>
                </a:cxn>
                <a:cxn ang="0">
                  <a:pos x="669" y="360"/>
                </a:cxn>
                <a:cxn ang="0">
                  <a:pos x="687" y="393"/>
                </a:cxn>
                <a:cxn ang="0">
                  <a:pos x="705" y="411"/>
                </a:cxn>
                <a:cxn ang="0">
                  <a:pos x="732" y="396"/>
                </a:cxn>
                <a:cxn ang="0">
                  <a:pos x="741" y="429"/>
                </a:cxn>
                <a:cxn ang="0">
                  <a:pos x="756" y="465"/>
                </a:cxn>
                <a:cxn ang="0">
                  <a:pos x="774" y="510"/>
                </a:cxn>
                <a:cxn ang="0">
                  <a:pos x="768" y="546"/>
                </a:cxn>
                <a:cxn ang="0">
                  <a:pos x="744" y="570"/>
                </a:cxn>
                <a:cxn ang="0">
                  <a:pos x="732" y="600"/>
                </a:cxn>
                <a:cxn ang="0">
                  <a:pos x="735" y="639"/>
                </a:cxn>
                <a:cxn ang="0">
                  <a:pos x="690" y="639"/>
                </a:cxn>
                <a:cxn ang="0">
                  <a:pos x="642" y="642"/>
                </a:cxn>
                <a:cxn ang="0">
                  <a:pos x="597" y="633"/>
                </a:cxn>
                <a:cxn ang="0">
                  <a:pos x="594" y="729"/>
                </a:cxn>
                <a:cxn ang="0">
                  <a:pos x="549" y="783"/>
                </a:cxn>
                <a:cxn ang="0">
                  <a:pos x="525" y="834"/>
                </a:cxn>
                <a:cxn ang="0">
                  <a:pos x="477" y="876"/>
                </a:cxn>
                <a:cxn ang="0">
                  <a:pos x="429" y="888"/>
                </a:cxn>
                <a:cxn ang="0">
                  <a:pos x="417" y="924"/>
                </a:cxn>
                <a:cxn ang="0">
                  <a:pos x="429" y="951"/>
                </a:cxn>
                <a:cxn ang="0">
                  <a:pos x="390" y="978"/>
                </a:cxn>
                <a:cxn ang="0">
                  <a:pos x="336" y="993"/>
                </a:cxn>
                <a:cxn ang="0">
                  <a:pos x="306" y="1026"/>
                </a:cxn>
                <a:cxn ang="0">
                  <a:pos x="276" y="1095"/>
                </a:cxn>
                <a:cxn ang="0">
                  <a:pos x="231" y="1131"/>
                </a:cxn>
                <a:cxn ang="0">
                  <a:pos x="153" y="1125"/>
                </a:cxn>
                <a:cxn ang="0">
                  <a:pos x="96" y="1119"/>
                </a:cxn>
                <a:cxn ang="0">
                  <a:pos x="0" y="1173"/>
                </a:cxn>
              </a:cxnLst>
              <a:rect l="0" t="0" r="r" b="b"/>
              <a:pathLst>
                <a:path w="774" h="1173">
                  <a:moveTo>
                    <a:pt x="231" y="1"/>
                  </a:moveTo>
                  <a:lnTo>
                    <a:pt x="306" y="0"/>
                  </a:lnTo>
                  <a:lnTo>
                    <a:pt x="342" y="9"/>
                  </a:lnTo>
                  <a:lnTo>
                    <a:pt x="369" y="33"/>
                  </a:lnTo>
                  <a:lnTo>
                    <a:pt x="441" y="45"/>
                  </a:lnTo>
                  <a:lnTo>
                    <a:pt x="495" y="66"/>
                  </a:lnTo>
                  <a:lnTo>
                    <a:pt x="525" y="93"/>
                  </a:lnTo>
                  <a:lnTo>
                    <a:pt x="537" y="138"/>
                  </a:lnTo>
                  <a:lnTo>
                    <a:pt x="546" y="195"/>
                  </a:lnTo>
                  <a:lnTo>
                    <a:pt x="537" y="252"/>
                  </a:lnTo>
                  <a:lnTo>
                    <a:pt x="558" y="285"/>
                  </a:lnTo>
                  <a:lnTo>
                    <a:pt x="543" y="321"/>
                  </a:lnTo>
                  <a:lnTo>
                    <a:pt x="567" y="318"/>
                  </a:lnTo>
                  <a:lnTo>
                    <a:pt x="576" y="348"/>
                  </a:lnTo>
                  <a:lnTo>
                    <a:pt x="600" y="345"/>
                  </a:lnTo>
                  <a:lnTo>
                    <a:pt x="618" y="357"/>
                  </a:lnTo>
                  <a:lnTo>
                    <a:pt x="645" y="360"/>
                  </a:lnTo>
                  <a:lnTo>
                    <a:pt x="669" y="360"/>
                  </a:lnTo>
                  <a:lnTo>
                    <a:pt x="687" y="393"/>
                  </a:lnTo>
                  <a:lnTo>
                    <a:pt x="705" y="411"/>
                  </a:lnTo>
                  <a:lnTo>
                    <a:pt x="732" y="396"/>
                  </a:lnTo>
                  <a:lnTo>
                    <a:pt x="741" y="429"/>
                  </a:lnTo>
                  <a:lnTo>
                    <a:pt x="756" y="465"/>
                  </a:lnTo>
                  <a:lnTo>
                    <a:pt x="774" y="510"/>
                  </a:lnTo>
                  <a:lnTo>
                    <a:pt x="768" y="546"/>
                  </a:lnTo>
                  <a:lnTo>
                    <a:pt x="744" y="570"/>
                  </a:lnTo>
                  <a:lnTo>
                    <a:pt x="732" y="600"/>
                  </a:lnTo>
                  <a:lnTo>
                    <a:pt x="735" y="639"/>
                  </a:lnTo>
                  <a:lnTo>
                    <a:pt x="690" y="639"/>
                  </a:lnTo>
                  <a:lnTo>
                    <a:pt x="642" y="642"/>
                  </a:lnTo>
                  <a:lnTo>
                    <a:pt x="597" y="633"/>
                  </a:lnTo>
                  <a:lnTo>
                    <a:pt x="594" y="729"/>
                  </a:lnTo>
                  <a:lnTo>
                    <a:pt x="549" y="783"/>
                  </a:lnTo>
                  <a:lnTo>
                    <a:pt x="525" y="834"/>
                  </a:lnTo>
                  <a:lnTo>
                    <a:pt x="477" y="876"/>
                  </a:lnTo>
                  <a:lnTo>
                    <a:pt x="429" y="888"/>
                  </a:lnTo>
                  <a:lnTo>
                    <a:pt x="417" y="924"/>
                  </a:lnTo>
                  <a:lnTo>
                    <a:pt x="429" y="951"/>
                  </a:lnTo>
                  <a:lnTo>
                    <a:pt x="390" y="978"/>
                  </a:lnTo>
                  <a:lnTo>
                    <a:pt x="336" y="993"/>
                  </a:lnTo>
                  <a:lnTo>
                    <a:pt x="306" y="1026"/>
                  </a:lnTo>
                  <a:lnTo>
                    <a:pt x="276" y="1095"/>
                  </a:lnTo>
                  <a:lnTo>
                    <a:pt x="231" y="1131"/>
                  </a:lnTo>
                  <a:lnTo>
                    <a:pt x="153" y="1125"/>
                  </a:lnTo>
                  <a:lnTo>
                    <a:pt x="96" y="1119"/>
                  </a:lnTo>
                  <a:lnTo>
                    <a:pt x="0" y="1173"/>
                  </a:ln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6" name="Freeform 28"/>
            <p:cNvSpPr>
              <a:spLocks/>
            </p:cNvSpPr>
            <p:nvPr/>
          </p:nvSpPr>
          <p:spPr bwMode="auto">
            <a:xfrm>
              <a:off x="2244" y="2886"/>
              <a:ext cx="546" cy="957"/>
            </a:xfrm>
            <a:custGeom>
              <a:avLst/>
              <a:gdLst/>
              <a:ahLst/>
              <a:cxnLst>
                <a:cxn ang="0">
                  <a:pos x="318" y="0"/>
                </a:cxn>
                <a:cxn ang="0">
                  <a:pos x="333" y="27"/>
                </a:cxn>
                <a:cxn ang="0">
                  <a:pos x="360" y="12"/>
                </a:cxn>
                <a:cxn ang="0">
                  <a:pos x="390" y="3"/>
                </a:cxn>
                <a:cxn ang="0">
                  <a:pos x="420" y="3"/>
                </a:cxn>
                <a:cxn ang="0">
                  <a:pos x="411" y="33"/>
                </a:cxn>
                <a:cxn ang="0">
                  <a:pos x="387" y="69"/>
                </a:cxn>
                <a:cxn ang="0">
                  <a:pos x="414" y="105"/>
                </a:cxn>
                <a:cxn ang="0">
                  <a:pos x="441" y="153"/>
                </a:cxn>
                <a:cxn ang="0">
                  <a:pos x="483" y="159"/>
                </a:cxn>
                <a:cxn ang="0">
                  <a:pos x="546" y="186"/>
                </a:cxn>
                <a:cxn ang="0">
                  <a:pos x="546" y="225"/>
                </a:cxn>
                <a:cxn ang="0">
                  <a:pos x="525" y="285"/>
                </a:cxn>
                <a:cxn ang="0">
                  <a:pos x="507" y="336"/>
                </a:cxn>
                <a:cxn ang="0">
                  <a:pos x="438" y="399"/>
                </a:cxn>
                <a:cxn ang="0">
                  <a:pos x="384" y="441"/>
                </a:cxn>
                <a:cxn ang="0">
                  <a:pos x="330" y="498"/>
                </a:cxn>
                <a:cxn ang="0">
                  <a:pos x="300" y="552"/>
                </a:cxn>
                <a:cxn ang="0">
                  <a:pos x="240" y="603"/>
                </a:cxn>
                <a:cxn ang="0">
                  <a:pos x="189" y="636"/>
                </a:cxn>
                <a:cxn ang="0">
                  <a:pos x="162" y="693"/>
                </a:cxn>
                <a:cxn ang="0">
                  <a:pos x="108" y="738"/>
                </a:cxn>
                <a:cxn ang="0">
                  <a:pos x="57" y="771"/>
                </a:cxn>
                <a:cxn ang="0">
                  <a:pos x="18" y="807"/>
                </a:cxn>
                <a:cxn ang="0">
                  <a:pos x="3" y="843"/>
                </a:cxn>
                <a:cxn ang="0">
                  <a:pos x="0" y="957"/>
                </a:cxn>
              </a:cxnLst>
              <a:rect l="0" t="0" r="r" b="b"/>
              <a:pathLst>
                <a:path w="546" h="957">
                  <a:moveTo>
                    <a:pt x="318" y="0"/>
                  </a:moveTo>
                  <a:lnTo>
                    <a:pt x="333" y="27"/>
                  </a:lnTo>
                  <a:lnTo>
                    <a:pt x="360" y="12"/>
                  </a:lnTo>
                  <a:lnTo>
                    <a:pt x="390" y="3"/>
                  </a:lnTo>
                  <a:lnTo>
                    <a:pt x="420" y="3"/>
                  </a:lnTo>
                  <a:lnTo>
                    <a:pt x="411" y="33"/>
                  </a:lnTo>
                  <a:lnTo>
                    <a:pt x="387" y="69"/>
                  </a:lnTo>
                  <a:lnTo>
                    <a:pt x="414" y="105"/>
                  </a:lnTo>
                  <a:lnTo>
                    <a:pt x="441" y="153"/>
                  </a:lnTo>
                  <a:lnTo>
                    <a:pt x="483" y="159"/>
                  </a:lnTo>
                  <a:lnTo>
                    <a:pt x="546" y="186"/>
                  </a:lnTo>
                  <a:lnTo>
                    <a:pt x="546" y="225"/>
                  </a:lnTo>
                  <a:lnTo>
                    <a:pt x="525" y="285"/>
                  </a:lnTo>
                  <a:lnTo>
                    <a:pt x="507" y="336"/>
                  </a:lnTo>
                  <a:lnTo>
                    <a:pt x="438" y="399"/>
                  </a:lnTo>
                  <a:lnTo>
                    <a:pt x="384" y="441"/>
                  </a:lnTo>
                  <a:lnTo>
                    <a:pt x="330" y="498"/>
                  </a:lnTo>
                  <a:lnTo>
                    <a:pt x="300" y="552"/>
                  </a:lnTo>
                  <a:lnTo>
                    <a:pt x="240" y="603"/>
                  </a:lnTo>
                  <a:lnTo>
                    <a:pt x="189" y="636"/>
                  </a:lnTo>
                  <a:lnTo>
                    <a:pt x="162" y="693"/>
                  </a:lnTo>
                  <a:lnTo>
                    <a:pt x="108" y="738"/>
                  </a:lnTo>
                  <a:lnTo>
                    <a:pt x="57" y="771"/>
                  </a:lnTo>
                  <a:lnTo>
                    <a:pt x="18" y="807"/>
                  </a:lnTo>
                  <a:lnTo>
                    <a:pt x="3" y="843"/>
                  </a:lnTo>
                  <a:lnTo>
                    <a:pt x="0" y="957"/>
                  </a:ln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7" name="Oval 29"/>
            <p:cNvSpPr>
              <a:spLocks noChangeArrowheads="1"/>
            </p:cNvSpPr>
            <p:nvPr/>
          </p:nvSpPr>
          <p:spPr bwMode="auto">
            <a:xfrm>
              <a:off x="2018" y="2205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8" name="Oval 30"/>
            <p:cNvSpPr>
              <a:spLocks noChangeArrowheads="1"/>
            </p:cNvSpPr>
            <p:nvPr/>
          </p:nvSpPr>
          <p:spPr bwMode="auto">
            <a:xfrm>
              <a:off x="2381" y="2931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59" name="Oval 31"/>
            <p:cNvSpPr>
              <a:spLocks noChangeArrowheads="1"/>
            </p:cNvSpPr>
            <p:nvPr/>
          </p:nvSpPr>
          <p:spPr bwMode="auto">
            <a:xfrm>
              <a:off x="2745" y="3067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60" name="Freeform 32"/>
            <p:cNvSpPr>
              <a:spLocks/>
            </p:cNvSpPr>
            <p:nvPr/>
          </p:nvSpPr>
          <p:spPr bwMode="auto">
            <a:xfrm>
              <a:off x="1380" y="3339"/>
              <a:ext cx="144" cy="978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99" y="51"/>
                </a:cxn>
                <a:cxn ang="0">
                  <a:pos x="90" y="93"/>
                </a:cxn>
                <a:cxn ang="0">
                  <a:pos x="72" y="126"/>
                </a:cxn>
                <a:cxn ang="0">
                  <a:pos x="78" y="165"/>
                </a:cxn>
                <a:cxn ang="0">
                  <a:pos x="84" y="201"/>
                </a:cxn>
                <a:cxn ang="0">
                  <a:pos x="96" y="237"/>
                </a:cxn>
                <a:cxn ang="0">
                  <a:pos x="93" y="270"/>
                </a:cxn>
                <a:cxn ang="0">
                  <a:pos x="84" y="303"/>
                </a:cxn>
                <a:cxn ang="0">
                  <a:pos x="48" y="369"/>
                </a:cxn>
                <a:cxn ang="0">
                  <a:pos x="15" y="438"/>
                </a:cxn>
                <a:cxn ang="0">
                  <a:pos x="0" y="489"/>
                </a:cxn>
                <a:cxn ang="0">
                  <a:pos x="18" y="537"/>
                </a:cxn>
                <a:cxn ang="0">
                  <a:pos x="21" y="603"/>
                </a:cxn>
                <a:cxn ang="0">
                  <a:pos x="51" y="708"/>
                </a:cxn>
                <a:cxn ang="0">
                  <a:pos x="81" y="744"/>
                </a:cxn>
                <a:cxn ang="0">
                  <a:pos x="96" y="777"/>
                </a:cxn>
                <a:cxn ang="0">
                  <a:pos x="111" y="846"/>
                </a:cxn>
                <a:cxn ang="0">
                  <a:pos x="141" y="879"/>
                </a:cxn>
                <a:cxn ang="0">
                  <a:pos x="144" y="948"/>
                </a:cxn>
                <a:cxn ang="0">
                  <a:pos x="126" y="978"/>
                </a:cxn>
              </a:cxnLst>
              <a:rect l="0" t="0" r="r" b="b"/>
              <a:pathLst>
                <a:path w="144" h="978">
                  <a:moveTo>
                    <a:pt x="95" y="0"/>
                  </a:moveTo>
                  <a:lnTo>
                    <a:pt x="99" y="51"/>
                  </a:lnTo>
                  <a:lnTo>
                    <a:pt x="90" y="93"/>
                  </a:lnTo>
                  <a:lnTo>
                    <a:pt x="72" y="126"/>
                  </a:lnTo>
                  <a:lnTo>
                    <a:pt x="78" y="165"/>
                  </a:lnTo>
                  <a:lnTo>
                    <a:pt x="84" y="201"/>
                  </a:lnTo>
                  <a:lnTo>
                    <a:pt x="96" y="237"/>
                  </a:lnTo>
                  <a:lnTo>
                    <a:pt x="93" y="270"/>
                  </a:lnTo>
                  <a:lnTo>
                    <a:pt x="84" y="303"/>
                  </a:lnTo>
                  <a:lnTo>
                    <a:pt x="48" y="369"/>
                  </a:lnTo>
                  <a:lnTo>
                    <a:pt x="15" y="438"/>
                  </a:lnTo>
                  <a:lnTo>
                    <a:pt x="0" y="489"/>
                  </a:lnTo>
                  <a:lnTo>
                    <a:pt x="18" y="537"/>
                  </a:lnTo>
                  <a:lnTo>
                    <a:pt x="21" y="603"/>
                  </a:lnTo>
                  <a:lnTo>
                    <a:pt x="51" y="708"/>
                  </a:lnTo>
                  <a:lnTo>
                    <a:pt x="81" y="744"/>
                  </a:lnTo>
                  <a:lnTo>
                    <a:pt x="96" y="777"/>
                  </a:lnTo>
                  <a:lnTo>
                    <a:pt x="111" y="846"/>
                  </a:lnTo>
                  <a:lnTo>
                    <a:pt x="141" y="879"/>
                  </a:lnTo>
                  <a:lnTo>
                    <a:pt x="144" y="948"/>
                  </a:lnTo>
                  <a:lnTo>
                    <a:pt x="126" y="978"/>
                  </a:lnTo>
                </a:path>
              </a:pathLst>
            </a:custGeom>
            <a:noFill/>
            <a:ln w="50800">
              <a:solidFill>
                <a:srgbClr val="00008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61" name="Oval 33"/>
            <p:cNvSpPr>
              <a:spLocks noChangeArrowheads="1"/>
            </p:cNvSpPr>
            <p:nvPr/>
          </p:nvSpPr>
          <p:spPr bwMode="auto">
            <a:xfrm>
              <a:off x="1429" y="3294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62" name="Text Box 34"/>
            <p:cNvSpPr txBox="1">
              <a:spLocks noChangeArrowheads="1"/>
            </p:cNvSpPr>
            <p:nvPr/>
          </p:nvSpPr>
          <p:spPr bwMode="auto">
            <a:xfrm>
              <a:off x="1111" y="3334"/>
              <a:ext cx="317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Mae Sai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63" name="Text Box 35"/>
            <p:cNvSpPr txBox="1">
              <a:spLocks noChangeArrowheads="1"/>
            </p:cNvSpPr>
            <p:nvPr/>
          </p:nvSpPr>
          <p:spPr bwMode="auto">
            <a:xfrm>
              <a:off x="1111" y="3243"/>
              <a:ext cx="318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Tachilek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64" name="Text Box 36"/>
            <p:cNvSpPr txBox="1">
              <a:spLocks noChangeArrowheads="1"/>
            </p:cNvSpPr>
            <p:nvPr/>
          </p:nvSpPr>
          <p:spPr bwMode="auto">
            <a:xfrm>
              <a:off x="2200" y="3249"/>
              <a:ext cx="362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Pak Bang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65" name="Oval 37"/>
            <p:cNvSpPr>
              <a:spLocks noChangeArrowheads="1"/>
            </p:cNvSpPr>
            <p:nvPr/>
          </p:nvSpPr>
          <p:spPr bwMode="auto">
            <a:xfrm>
              <a:off x="2517" y="3339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66" name="Oval 38"/>
            <p:cNvSpPr>
              <a:spLocks noChangeArrowheads="1"/>
            </p:cNvSpPr>
            <p:nvPr/>
          </p:nvSpPr>
          <p:spPr bwMode="auto">
            <a:xfrm>
              <a:off x="2880" y="3612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67" name="Text Box 39"/>
            <p:cNvSpPr txBox="1">
              <a:spLocks noChangeArrowheads="1"/>
            </p:cNvSpPr>
            <p:nvPr/>
          </p:nvSpPr>
          <p:spPr bwMode="auto">
            <a:xfrm>
              <a:off x="2336" y="3657"/>
              <a:ext cx="635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Louang Prabang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68" name="Text Box 40"/>
            <p:cNvSpPr txBox="1">
              <a:spLocks noChangeArrowheads="1"/>
            </p:cNvSpPr>
            <p:nvPr/>
          </p:nvSpPr>
          <p:spPr bwMode="auto">
            <a:xfrm>
              <a:off x="2653" y="2704"/>
              <a:ext cx="272" cy="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smtClean="0">
                  <a:solidFill>
                    <a:srgbClr val="000000"/>
                  </a:solidFill>
                  <a:latin typeface="Times New Roman" pitchFamily="18" charset="0"/>
                  <a:cs typeface="CordiaUPC" pitchFamily="34" charset="-34"/>
                </a:rPr>
                <a:t>Mohan</a:t>
              </a:r>
              <a:endParaRPr lang="th-TH" sz="1000" b="1" smtClean="0">
                <a:solidFill>
                  <a:srgbClr val="000000"/>
                </a:solidFill>
                <a:latin typeface="Times New Roman" pitchFamily="18" charset="0"/>
                <a:cs typeface="CordiaUPC" pitchFamily="34" charset="-34"/>
              </a:endParaRPr>
            </a:p>
          </p:txBody>
        </p:sp>
        <p:sp>
          <p:nvSpPr>
            <p:cNvPr id="99369" name="Oval 41"/>
            <p:cNvSpPr>
              <a:spLocks noChangeArrowheads="1"/>
            </p:cNvSpPr>
            <p:nvPr/>
          </p:nvSpPr>
          <p:spPr bwMode="auto">
            <a:xfrm>
              <a:off x="2517" y="2750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70" name="Freeform 42"/>
            <p:cNvSpPr>
              <a:spLocks/>
            </p:cNvSpPr>
            <p:nvPr/>
          </p:nvSpPr>
          <p:spPr bwMode="auto">
            <a:xfrm>
              <a:off x="1429" y="3430"/>
              <a:ext cx="408" cy="464"/>
            </a:xfrm>
            <a:custGeom>
              <a:avLst/>
              <a:gdLst/>
              <a:ahLst/>
              <a:cxnLst>
                <a:cxn ang="0">
                  <a:pos x="408" y="0"/>
                </a:cxn>
                <a:cxn ang="0">
                  <a:pos x="389" y="77"/>
                </a:cxn>
                <a:cxn ang="0">
                  <a:pos x="401" y="107"/>
                </a:cxn>
                <a:cxn ang="0">
                  <a:pos x="383" y="140"/>
                </a:cxn>
                <a:cxn ang="0">
                  <a:pos x="377" y="176"/>
                </a:cxn>
                <a:cxn ang="0">
                  <a:pos x="344" y="206"/>
                </a:cxn>
                <a:cxn ang="0">
                  <a:pos x="326" y="242"/>
                </a:cxn>
                <a:cxn ang="0">
                  <a:pos x="311" y="290"/>
                </a:cxn>
                <a:cxn ang="0">
                  <a:pos x="293" y="329"/>
                </a:cxn>
                <a:cxn ang="0">
                  <a:pos x="278" y="368"/>
                </a:cxn>
                <a:cxn ang="0">
                  <a:pos x="272" y="395"/>
                </a:cxn>
                <a:cxn ang="0">
                  <a:pos x="239" y="410"/>
                </a:cxn>
                <a:cxn ang="0">
                  <a:pos x="200" y="416"/>
                </a:cxn>
                <a:cxn ang="0">
                  <a:pos x="182" y="443"/>
                </a:cxn>
                <a:cxn ang="0">
                  <a:pos x="161" y="464"/>
                </a:cxn>
                <a:cxn ang="0">
                  <a:pos x="131" y="455"/>
                </a:cxn>
                <a:cxn ang="0">
                  <a:pos x="98" y="437"/>
                </a:cxn>
                <a:cxn ang="0">
                  <a:pos x="71" y="413"/>
                </a:cxn>
                <a:cxn ang="0">
                  <a:pos x="74" y="368"/>
                </a:cxn>
                <a:cxn ang="0">
                  <a:pos x="62" y="326"/>
                </a:cxn>
                <a:cxn ang="0">
                  <a:pos x="0" y="272"/>
                </a:cxn>
              </a:cxnLst>
              <a:rect l="0" t="0" r="r" b="b"/>
              <a:pathLst>
                <a:path w="408" h="464">
                  <a:moveTo>
                    <a:pt x="408" y="0"/>
                  </a:moveTo>
                  <a:lnTo>
                    <a:pt x="389" y="77"/>
                  </a:lnTo>
                  <a:lnTo>
                    <a:pt x="401" y="107"/>
                  </a:lnTo>
                  <a:lnTo>
                    <a:pt x="383" y="140"/>
                  </a:lnTo>
                  <a:lnTo>
                    <a:pt x="377" y="176"/>
                  </a:lnTo>
                  <a:lnTo>
                    <a:pt x="344" y="206"/>
                  </a:lnTo>
                  <a:lnTo>
                    <a:pt x="326" y="242"/>
                  </a:lnTo>
                  <a:lnTo>
                    <a:pt x="311" y="290"/>
                  </a:lnTo>
                  <a:lnTo>
                    <a:pt x="293" y="329"/>
                  </a:lnTo>
                  <a:lnTo>
                    <a:pt x="278" y="368"/>
                  </a:lnTo>
                  <a:lnTo>
                    <a:pt x="272" y="395"/>
                  </a:lnTo>
                  <a:lnTo>
                    <a:pt x="239" y="410"/>
                  </a:lnTo>
                  <a:lnTo>
                    <a:pt x="200" y="416"/>
                  </a:lnTo>
                  <a:lnTo>
                    <a:pt x="182" y="443"/>
                  </a:lnTo>
                  <a:lnTo>
                    <a:pt x="161" y="464"/>
                  </a:lnTo>
                  <a:lnTo>
                    <a:pt x="131" y="455"/>
                  </a:lnTo>
                  <a:lnTo>
                    <a:pt x="98" y="437"/>
                  </a:lnTo>
                  <a:lnTo>
                    <a:pt x="71" y="413"/>
                  </a:lnTo>
                  <a:lnTo>
                    <a:pt x="74" y="368"/>
                  </a:lnTo>
                  <a:lnTo>
                    <a:pt x="62" y="326"/>
                  </a:lnTo>
                  <a:lnTo>
                    <a:pt x="0" y="272"/>
                  </a:lnTo>
                </a:path>
              </a:pathLst>
            </a:custGeom>
            <a:noFill/>
            <a:ln w="50800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71" name="Oval 43"/>
            <p:cNvSpPr>
              <a:spLocks noChangeArrowheads="1"/>
            </p:cNvSpPr>
            <p:nvPr/>
          </p:nvSpPr>
          <p:spPr bwMode="auto">
            <a:xfrm>
              <a:off x="1791" y="3384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72" name="Oval 44"/>
            <p:cNvSpPr>
              <a:spLocks noChangeArrowheads="1"/>
            </p:cNvSpPr>
            <p:nvPr/>
          </p:nvSpPr>
          <p:spPr bwMode="auto">
            <a:xfrm>
              <a:off x="1383" y="3657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73" name="Freeform 45"/>
            <p:cNvSpPr>
              <a:spLocks/>
            </p:cNvSpPr>
            <p:nvPr/>
          </p:nvSpPr>
          <p:spPr bwMode="auto">
            <a:xfrm>
              <a:off x="2073" y="3879"/>
              <a:ext cx="127" cy="438"/>
            </a:xfrm>
            <a:custGeom>
              <a:avLst/>
              <a:gdLst/>
              <a:ahLst/>
              <a:cxnLst>
                <a:cxn ang="0">
                  <a:pos x="127" y="5"/>
                </a:cxn>
                <a:cxn ang="0">
                  <a:pos x="108" y="0"/>
                </a:cxn>
                <a:cxn ang="0">
                  <a:pos x="105" y="33"/>
                </a:cxn>
                <a:cxn ang="0">
                  <a:pos x="69" y="102"/>
                </a:cxn>
                <a:cxn ang="0">
                  <a:pos x="78" y="138"/>
                </a:cxn>
                <a:cxn ang="0">
                  <a:pos x="63" y="207"/>
                </a:cxn>
                <a:cxn ang="0">
                  <a:pos x="42" y="243"/>
                </a:cxn>
                <a:cxn ang="0">
                  <a:pos x="51" y="267"/>
                </a:cxn>
                <a:cxn ang="0">
                  <a:pos x="30" y="297"/>
                </a:cxn>
                <a:cxn ang="0">
                  <a:pos x="33" y="342"/>
                </a:cxn>
                <a:cxn ang="0">
                  <a:pos x="27" y="387"/>
                </a:cxn>
                <a:cxn ang="0">
                  <a:pos x="0" y="438"/>
                </a:cxn>
              </a:cxnLst>
              <a:rect l="0" t="0" r="r" b="b"/>
              <a:pathLst>
                <a:path w="127" h="438">
                  <a:moveTo>
                    <a:pt x="127" y="5"/>
                  </a:moveTo>
                  <a:lnTo>
                    <a:pt x="108" y="0"/>
                  </a:lnTo>
                  <a:lnTo>
                    <a:pt x="105" y="33"/>
                  </a:lnTo>
                  <a:lnTo>
                    <a:pt x="69" y="102"/>
                  </a:lnTo>
                  <a:lnTo>
                    <a:pt x="78" y="138"/>
                  </a:lnTo>
                  <a:lnTo>
                    <a:pt x="63" y="207"/>
                  </a:lnTo>
                  <a:lnTo>
                    <a:pt x="42" y="243"/>
                  </a:lnTo>
                  <a:lnTo>
                    <a:pt x="51" y="267"/>
                  </a:lnTo>
                  <a:lnTo>
                    <a:pt x="30" y="297"/>
                  </a:lnTo>
                  <a:lnTo>
                    <a:pt x="33" y="342"/>
                  </a:lnTo>
                  <a:lnTo>
                    <a:pt x="27" y="387"/>
                  </a:lnTo>
                  <a:lnTo>
                    <a:pt x="0" y="438"/>
                  </a:lnTo>
                </a:path>
              </a:pathLst>
            </a:custGeom>
            <a:noFill/>
            <a:ln w="50800" cap="flat" cmpd="sng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374" name="Oval 46"/>
            <p:cNvSpPr>
              <a:spLocks noChangeArrowheads="1"/>
            </p:cNvSpPr>
            <p:nvPr/>
          </p:nvSpPr>
          <p:spPr bwMode="auto">
            <a:xfrm>
              <a:off x="2200" y="3793"/>
              <a:ext cx="90" cy="91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9375" name="Text Box 47"/>
          <p:cNvSpPr txBox="1">
            <a:spLocks noChangeArrowheads="1"/>
          </p:cNvSpPr>
          <p:nvPr/>
        </p:nvSpPr>
        <p:spPr bwMode="auto">
          <a:xfrm>
            <a:off x="3635375" y="3860800"/>
            <a:ext cx="360363" cy="2254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</a:rPr>
              <a:t>R3A</a:t>
            </a:r>
            <a:endParaRPr lang="th-TH" sz="1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76" name="Text Box 48"/>
          <p:cNvSpPr txBox="1">
            <a:spLocks noChangeArrowheads="1"/>
          </p:cNvSpPr>
          <p:nvPr/>
        </p:nvSpPr>
        <p:spPr bwMode="auto">
          <a:xfrm>
            <a:off x="2411413" y="3860800"/>
            <a:ext cx="360362" cy="2254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</a:rPr>
              <a:t>R3B</a:t>
            </a:r>
            <a:endParaRPr lang="th-TH" sz="1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77" name="Text Box 49"/>
          <p:cNvSpPr txBox="1">
            <a:spLocks noChangeArrowheads="1"/>
          </p:cNvSpPr>
          <p:nvPr/>
        </p:nvSpPr>
        <p:spPr bwMode="auto">
          <a:xfrm>
            <a:off x="3419475" y="4932363"/>
            <a:ext cx="360363" cy="2254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</a:rPr>
              <a:t>R3A</a:t>
            </a:r>
            <a:endParaRPr lang="th-TH" sz="1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78" name="Text Box 50"/>
          <p:cNvSpPr txBox="1">
            <a:spLocks noChangeArrowheads="1"/>
          </p:cNvSpPr>
          <p:nvPr/>
        </p:nvSpPr>
        <p:spPr bwMode="auto">
          <a:xfrm>
            <a:off x="2266950" y="4643438"/>
            <a:ext cx="360363" cy="2254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</a:rPr>
              <a:t>R3B</a:t>
            </a:r>
            <a:endParaRPr lang="th-TH" sz="1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79" name="Text Box 51"/>
          <p:cNvSpPr txBox="1">
            <a:spLocks noChangeArrowheads="1"/>
          </p:cNvSpPr>
          <p:nvPr/>
        </p:nvSpPr>
        <p:spPr bwMode="auto">
          <a:xfrm>
            <a:off x="4067175" y="1547813"/>
            <a:ext cx="360363" cy="2254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</a:rPr>
              <a:t>R3</a:t>
            </a:r>
            <a:endParaRPr lang="th-TH" sz="1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80" name="Text Box 52"/>
          <p:cNvSpPr txBox="1">
            <a:spLocks noChangeArrowheads="1"/>
          </p:cNvSpPr>
          <p:nvPr/>
        </p:nvSpPr>
        <p:spPr bwMode="auto">
          <a:xfrm>
            <a:off x="5829626" y="-17384"/>
            <a:ext cx="2724261" cy="10906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10800" rIns="0" bIns="10800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th-TH" dirty="0" smtClean="0">
                <a:solidFill>
                  <a:srgbClr val="FFFFFF"/>
                </a:solidFill>
                <a:latin typeface="Arial" charset="0"/>
                <a:cs typeface="Angsana New" pitchFamily="18" charset="-34"/>
              </a:rPr>
              <a:t>เส้นทาง</a:t>
            </a:r>
            <a:r>
              <a:rPr lang="th-TH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( </a:t>
            </a:r>
            <a:r>
              <a:rPr lang="en-US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R3 )</a:t>
            </a:r>
            <a:endParaRPr lang="th-TH" dirty="0" smtClean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  <a:p>
            <a:pPr algn="ctr">
              <a:spcBef>
                <a:spcPct val="50000"/>
              </a:spcBef>
            </a:pPr>
            <a:r>
              <a:rPr lang="th-TH" dirty="0" smtClean="0">
                <a:solidFill>
                  <a:srgbClr val="FFFFFF"/>
                </a:solidFill>
                <a:latin typeface="Arial" charset="0"/>
                <a:cs typeface="Angsana New" pitchFamily="18" charset="-34"/>
              </a:rPr>
              <a:t>เชื่อมโยง ไทย - จีน(ตอนใต้)</a:t>
            </a:r>
          </a:p>
        </p:txBody>
      </p:sp>
      <p:sp>
        <p:nvSpPr>
          <p:cNvPr id="99381" name="Text Box 53"/>
          <p:cNvSpPr txBox="1">
            <a:spLocks noChangeArrowheads="1"/>
          </p:cNvSpPr>
          <p:nvPr/>
        </p:nvSpPr>
        <p:spPr bwMode="auto">
          <a:xfrm>
            <a:off x="6084888" y="1989138"/>
            <a:ext cx="3059112" cy="24314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E92E0F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3200" b="1" dirty="0" smtClean="0">
                <a:solidFill>
                  <a:srgbClr val="E92E0F"/>
                </a:solidFill>
                <a:latin typeface="Cordia New" pitchFamily="34" charset="-34"/>
                <a:cs typeface="Cordia New" pitchFamily="34" charset="-34"/>
              </a:rPr>
              <a:t>R3A </a:t>
            </a:r>
            <a:r>
              <a:rPr lang="th-TH" sz="3200" b="1" dirty="0" smtClean="0">
                <a:solidFill>
                  <a:srgbClr val="E92E0F"/>
                </a:solidFill>
                <a:latin typeface="Cordia New" pitchFamily="34" charset="-34"/>
                <a:cs typeface="Cordia New" pitchFamily="34" charset="-34"/>
              </a:rPr>
              <a:t>ไทย – ลาว – จีน</a:t>
            </a:r>
          </a:p>
          <a:p>
            <a:pPr>
              <a:spcBef>
                <a:spcPct val="50000"/>
              </a:spcBef>
            </a:pPr>
            <a:r>
              <a:rPr lang="th-TH" sz="2400" dirty="0" smtClean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เชียงของ – ห้วยทราย - ม่อหาน</a:t>
            </a:r>
          </a:p>
          <a:p>
            <a:pPr>
              <a:spcBef>
                <a:spcPct val="50000"/>
              </a:spcBef>
            </a:pPr>
            <a:r>
              <a:rPr lang="th-TH" dirty="0" smtClean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b="1" dirty="0" smtClean="0">
                <a:solidFill>
                  <a:srgbClr val="E92E0F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3200" b="1" dirty="0" smtClean="0">
                <a:solidFill>
                  <a:srgbClr val="E92E0F"/>
                </a:solidFill>
                <a:latin typeface="Cordia New" pitchFamily="34" charset="-34"/>
                <a:cs typeface="Cordia New" pitchFamily="34" charset="-34"/>
              </a:rPr>
              <a:t>R3B </a:t>
            </a:r>
            <a:r>
              <a:rPr lang="th-TH" sz="3200" b="1" dirty="0" smtClean="0">
                <a:solidFill>
                  <a:srgbClr val="E92E0F"/>
                </a:solidFill>
                <a:latin typeface="Cordia New" pitchFamily="34" charset="-34"/>
                <a:cs typeface="Cordia New" pitchFamily="34" charset="-34"/>
              </a:rPr>
              <a:t>ไทย – พม่า – จีน</a:t>
            </a:r>
          </a:p>
          <a:p>
            <a:pPr>
              <a:spcBef>
                <a:spcPct val="50000"/>
              </a:spcBef>
            </a:pPr>
            <a:r>
              <a:rPr lang="th-TH" sz="2400" dirty="0" smtClean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  แม่สาย – ท่าขี้เหล็ก - ต้าล่อ</a:t>
            </a:r>
          </a:p>
        </p:txBody>
      </p:sp>
      <p:sp>
        <p:nvSpPr>
          <p:cNvPr id="99382" name="Text Box 54"/>
          <p:cNvSpPr txBox="1">
            <a:spLocks noChangeArrowheads="1"/>
          </p:cNvSpPr>
          <p:nvPr/>
        </p:nvSpPr>
        <p:spPr bwMode="auto">
          <a:xfrm>
            <a:off x="3132138" y="5661025"/>
            <a:ext cx="1800225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b="1" smtClean="0">
                <a:solidFill>
                  <a:srgbClr val="000000"/>
                </a:solidFill>
                <a:latin typeface="Arial" charset="0"/>
              </a:rPr>
              <a:t>เชียงของ</a:t>
            </a:r>
          </a:p>
        </p:txBody>
      </p:sp>
      <p:sp>
        <p:nvSpPr>
          <p:cNvPr id="99383" name="AutoShape 55"/>
          <p:cNvSpPr>
            <a:spLocks noChangeArrowheads="1"/>
          </p:cNvSpPr>
          <p:nvPr/>
        </p:nvSpPr>
        <p:spPr bwMode="auto">
          <a:xfrm>
            <a:off x="2627313" y="5516563"/>
            <a:ext cx="287337" cy="288925"/>
          </a:xfrm>
          <a:prstGeom prst="flowChartSummingJunction">
            <a:avLst/>
          </a:pr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84" name="Line 56"/>
          <p:cNvSpPr>
            <a:spLocks noChangeShapeType="1"/>
          </p:cNvSpPr>
          <p:nvPr/>
        </p:nvSpPr>
        <p:spPr bwMode="auto">
          <a:xfrm flipH="1" flipV="1">
            <a:off x="2843213" y="5661025"/>
            <a:ext cx="215900" cy="1444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98302" y="4972378"/>
            <a:ext cx="870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 smtClean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เชียงรุ่ง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179066" y="6226153"/>
            <a:ext cx="909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 smtClean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คุนหมิง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425006" y="5434013"/>
            <a:ext cx="417342" cy="792140"/>
          </a:xfrm>
          <a:prstGeom prst="downArrow">
            <a:avLst>
              <a:gd name="adj1" fmla="val 25312"/>
              <a:gd name="adj2" fmla="val 345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63" name="Down Arrow 62"/>
          <p:cNvSpPr/>
          <p:nvPr/>
        </p:nvSpPr>
        <p:spPr>
          <a:xfrm>
            <a:off x="7425006" y="4525068"/>
            <a:ext cx="417342" cy="482958"/>
          </a:xfrm>
          <a:prstGeom prst="downArrow">
            <a:avLst>
              <a:gd name="adj1" fmla="val 25312"/>
              <a:gd name="adj2" fmla="val 345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644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755617"/>
            <a:ext cx="3910988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49" y="4203905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489004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57815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เป้าหมาย </a:t>
            </a:r>
            <a:r>
              <a:rPr lang="en-US" b="1" dirty="0" smtClean="0">
                <a:solidFill>
                  <a:srgbClr val="0070C0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ICT – high speed internet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ทั่วประเทศภายใน 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3 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ปี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</a:rPr>
              <a:t>โอกาส</a:t>
            </a:r>
            <a:r>
              <a:rPr lang="th-TH" dirty="0">
                <a:solidFill>
                  <a:prstClr val="black"/>
                </a:solidFill>
              </a:rPr>
              <a:t>ใหม่ของการ</a:t>
            </a:r>
            <a:r>
              <a:rPr lang="th-TH" b="1" dirty="0">
                <a:solidFill>
                  <a:srgbClr val="0070C0"/>
                </a:solidFill>
              </a:rPr>
              <a:t>ส่งความรู้ถึงกลุ่มเป้าหมาย</a:t>
            </a:r>
            <a:r>
              <a:rPr lang="th-TH" dirty="0">
                <a:solidFill>
                  <a:prstClr val="black"/>
                </a:solidFill>
              </a:rPr>
              <a:t>ผ่านระบบเทคโนโลยีสารสนเทศที่</a:t>
            </a:r>
            <a:r>
              <a:rPr lang="th-TH" dirty="0" smtClean="0">
                <a:solidFill>
                  <a:prstClr val="black"/>
                </a:solidFill>
              </a:rPr>
              <a:t>ทันสมัย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>
                <a:solidFill>
                  <a:prstClr val="black"/>
                </a:solidFill>
              </a:rPr>
              <a:t>โอกาสใหม่ๆ ของอุดมศึกษา</a:t>
            </a:r>
            <a:endParaRPr lang="th-TH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671" y="755617"/>
            <a:ext cx="3344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แนวโน้ม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เศรษฐกิจดิจิตอล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01576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แนวทางอุดมศึกษา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457200" algn="thaiDi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พัฒนา </a:t>
            </a:r>
            <a:r>
              <a:rPr lang="en-US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Massive Open Online Courses (MOOCs)</a:t>
            </a:r>
            <a:r>
              <a:rPr lang="en-US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en-US" dirty="0" smtClean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0" indent="457200" algn="thaiDi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e-learning</a:t>
            </a:r>
            <a:r>
              <a:rPr lang="en-US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ในสาขาวิชาต่าง </a:t>
            </a: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ๆ 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โดยเฉพาะคนวัยทำงานและผู้สูงวัย</a:t>
            </a:r>
            <a:endParaRPr lang="en-US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3030" y="6546623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6599" y="688378"/>
            <a:ext cx="5043505" cy="768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th-TH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เปลี่ยนแปลง 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:</a:t>
            </a:r>
          </a:p>
          <a:p>
            <a:pPr>
              <a:lnSpc>
                <a:spcPts val="2600"/>
              </a:lnSpc>
            </a:pPr>
            <a:r>
              <a:rPr lang="th-TH" sz="2400" dirty="0" smtClean="0">
                <a:solidFill>
                  <a:srgbClr val="0070C0"/>
                </a:solidFill>
              </a:rPr>
              <a:t>การส่งมอบความรู้ จากห้องเรียนสู่ห้องในโลกเสมือนจริง</a:t>
            </a:r>
            <a:endParaRPr lang="th-TH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-JS Synjai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5204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1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755617"/>
            <a:ext cx="4583018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49" y="3624350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477987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9086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แนวทางการปฏิรูป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กระจายอำนาจลงสู่ฐานพื้นที่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จังหวัด / กลุ่มจังหวัด ท้องถิ่น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กลไก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ปฏิรูประดับชาติเพื่อ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กระบวนการปฏิรูปที่ต่อเนื่อง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นับสิบปี (การทำให้กระบวนการปฏิรูปเป็น </a:t>
            </a:r>
            <a:r>
              <a:rPr lang="en-US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Learning / Self correcting (adapting)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670" y="755617"/>
            <a:ext cx="856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</a:rPr>
              <a:t>แนวโน้ม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ทิศทางปฏิรูปประเทศ ของสปช.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22021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แนวทางอุดมศึกษา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บทบาท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ใหม่อุดมศึกษา: </a:t>
            </a:r>
            <a:endParaRPr lang="th-TH" dirty="0" smtClean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0" indent="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เป็นที่พึ่งทางวิชาการ การมีระบบข้อมูล 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เพื่อกลไกการจัดการระดับพื้นที่  การเตรียมความพร้อม (และกำลังคน) ให้ท้องถิ่น</a:t>
            </a:r>
          </a:p>
          <a:p>
            <a:pPr marL="457200" indent="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สร้างความ</a:t>
            </a:r>
            <a:r>
              <a:rPr lang="th-TH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เข้มแข็งด้านวิทยาศาสตร์เทคโนโลยีนวัตกรรม 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Talent Mobility</a:t>
            </a:r>
            <a:r>
              <a:rPr lang="en-US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 STEM Education, 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การเพิ่มการลงทุนวิจัยฯ)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23030" y="6546623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6236" y="688378"/>
            <a:ext cx="4393868" cy="768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th-TH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เปลี่ยนแปลง 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-JS Synjai" pitchFamily="2" charset="2"/>
                <a:cs typeface="+mn-cs"/>
              </a:rPr>
              <a:t>:</a:t>
            </a:r>
          </a:p>
          <a:p>
            <a:pPr>
              <a:lnSpc>
                <a:spcPts val="2600"/>
              </a:lnSpc>
            </a:pPr>
            <a:r>
              <a:rPr lang="th-TH" sz="2400" dirty="0" smtClean="0">
                <a:solidFill>
                  <a:srgbClr val="0070C0"/>
                </a:solidFill>
              </a:rPr>
              <a:t>ความรับผิดชอบ ต่อความเข้มแข็งของพื้นที่</a:t>
            </a:r>
            <a:endParaRPr lang="th-TH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-JS Synjai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64218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1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" y="755617"/>
            <a:ext cx="7611415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49" y="4654659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371386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84265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แนวทางการจัดสรรงบประมาณ</a:t>
            </a:r>
            <a:endParaRPr lang="en-US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จัดสรรงบประมาณ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ตามผลการทำงาน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จัดสรรงบประมาณ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ตามหลักฐานของการมีธรรมาภิบาลและระบบการจัดการที่ดี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สนับสนุนเพื่อ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สร้างความเป็นเลิศเฉพาะทาง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ของสถาบันอุดมศึกษาแต่ละแห่ง / 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พื้นที่ที่เชื่อมโยงกับบริบทเศรษฐกิจ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ภูมิสังคมของพื้นที่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ลดการพึ่งพาแหล่งรายได้จากค่าเล่าเรียน 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เพิ่มขีดความสามารถในการหารายได้จากการวิจัยพัฒนานวัตกรรม / การบริการวิชาการ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670" y="755617"/>
            <a:ext cx="856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</a:rPr>
              <a:t>ยุทธศาสตร์การลงทุนใหม่ในการอุดมศึกษา</a:t>
            </a:r>
            <a:endParaRPr lang="th-TH" b="1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solidFill>
                  <a:prstClr val="black"/>
                </a:solidFill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บริบทที่เปลี่ยนไปของสังคมไทย (และของมหาวิทยาลัย)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65209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แนวทางอุดมศึกษา กับ เป้าหมายที่ชัดเจน</a:t>
            </a:r>
            <a:endParaRPr lang="th-TH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คุณค่า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เพื่อการดำรงอยู่ของอุดมศึกษา 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Justifications for existence and public supports</a:t>
            </a:r>
            <a:r>
              <a:rPr lang="en-US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การค้นหา / 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สร้างความเป็นเลิศเฉพาะตัว </a:t>
            </a:r>
            <a:r>
              <a:rPr lang="th-TH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เพื่อเป็นฐานการเติบโตระยะ</a:t>
            </a: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ยาว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70C0"/>
                </a:solidFill>
              </a:rPr>
              <a:t>ความรับผิดชอบต่อสังคม </a:t>
            </a:r>
            <a:r>
              <a:rPr lang="th-TH" dirty="0">
                <a:solidFill>
                  <a:prstClr val="black"/>
                </a:solidFill>
              </a:rPr>
              <a:t>ความโปร่งใสและการเปิดรับการตรวจสอบจาก</a:t>
            </a:r>
            <a:r>
              <a:rPr lang="th-TH" dirty="0" smtClean="0">
                <a:solidFill>
                  <a:prstClr val="black"/>
                </a:solidFill>
              </a:rPr>
              <a:t>สังคม</a:t>
            </a:r>
            <a:endParaRPr lang="th-TH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3030" y="6533744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384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" y="755617"/>
            <a:ext cx="7611415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549" y="4120639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324930"/>
            <a:ext cx="8564451" cy="4702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37809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</a:t>
            </a:r>
            <a:r>
              <a:rPr lang="th-TH" b="1" dirty="0">
                <a:solidFill>
                  <a:prstClr val="black"/>
                </a:solidFill>
              </a:rPr>
              <a:t>โครงการพัฒนาอุดมศึกษา</a:t>
            </a:r>
            <a:endParaRPr lang="th-TH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โครงการศูนย์ความเป็นเลิศระยะที่ 3 (งบประมาณรัฐบาล งบเงินกู้ </a:t>
            </a:r>
            <a:r>
              <a:rPr lang="en-US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ADB)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ทุนพัฒนาอาจารย์มหาวิทยาลัย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โครงการ </a:t>
            </a:r>
            <a:r>
              <a:rPr lang="en-US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World Class Universities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โครงการพัฒนามหาวิทยาลัยกลุ่มใหม่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การจัดสรรค่าใช้จ่ายต่อหัวเพื่อการผลิตบัณฑิตเฉพาะ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670" y="755617"/>
            <a:ext cx="856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b="1" dirty="0">
                <a:solidFill>
                  <a:prstClr val="black"/>
                </a:solidFill>
              </a:rPr>
              <a:t>เครื่องมือสนับสนุนการ</a:t>
            </a:r>
            <a:r>
              <a:rPr lang="th-TH" b="1" dirty="0" smtClean="0">
                <a:solidFill>
                  <a:prstClr val="black"/>
                </a:solidFill>
              </a:rPr>
              <a:t>เปลี่ยนแปลง ให้กับ “มหาวิทยาลัยที่ดี”</a:t>
            </a:r>
            <a:endParaRPr lang="th-TH" b="1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ก้าวสำคัญของการ</a:t>
            </a:r>
            <a:r>
              <a:rPr lang="th-TH" sz="2800" b="1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เปลี่ยนแปลง อุดมศึกษาไทย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131189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การ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ปลดล็อค จากการควบคุม</a:t>
            </a:r>
            <a:endParaRPr lang="th-TH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การเข้าสู่ตำแหน่งทางวิชาการ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IQA, EQA, 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การรับทราบหลักสูตร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034" y="5636314"/>
            <a:ext cx="797202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การเป็นแบบอย่างมหาวิทยาลัยที่ดี </a:t>
            </a:r>
          </a:p>
          <a:p>
            <a:pPr algn="ctr"/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และจัดทำรายงาน มหาวิทยาลัยที่ดี </a:t>
            </a:r>
            <a:r>
              <a:rPr lang="en-US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(Good university report) </a:t>
            </a:r>
            <a:r>
              <a:rPr lang="th-TH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เผยแพร่ต่อสาธารณะ</a:t>
            </a:r>
            <a:endParaRPr lang="th-TH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8788" y="6585260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6882" y="5390493"/>
            <a:ext cx="152317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</a:rPr>
              <a:t>เงื่อนไขสำคัญ</a:t>
            </a:r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520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" y="755617"/>
            <a:ext cx="7611415" cy="4702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670" y="1389325"/>
            <a:ext cx="8564451" cy="9669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02204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</a:rPr>
              <a:t>	</a:t>
            </a:r>
            <a:r>
              <a:rPr lang="th-TH" b="1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กรอบแผนอุดมศึกษาระยะยาว </a:t>
            </a:r>
            <a:r>
              <a:rPr lang="en-US" b="1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15 </a:t>
            </a:r>
            <a:r>
              <a:rPr lang="th-TH" b="1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ปี ฉบับที่ </a:t>
            </a:r>
            <a:r>
              <a:rPr lang="en-US" b="1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 (</a:t>
            </a:r>
            <a:r>
              <a:rPr lang="th-TH" b="1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พ.ศ. </a:t>
            </a:r>
            <a:r>
              <a:rPr lang="en-US" b="1" dirty="0" smtClean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2560-2574)</a:t>
            </a:r>
            <a:endParaRPr lang="th-TH" b="1" dirty="0" smtClean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lvl="1"/>
            <a:r>
              <a:rPr lang="th-TH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และแผนพัฒนาการศึกษาระดับอุดมศึกษา ฉบับที่ </a:t>
            </a:r>
            <a:r>
              <a:rPr lang="en-US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12 </a:t>
            </a:r>
            <a:r>
              <a:rPr lang="en-US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th-TH" b="1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พ.ศ. </a:t>
            </a:r>
            <a:r>
              <a:rPr lang="en-US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2560-2564)</a:t>
            </a: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ของกลุ่มอุดมศึกษา </a:t>
            </a:r>
            <a:r>
              <a:rPr lang="en-US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:</a:t>
            </a:r>
            <a:endParaRPr lang="th-TH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457200" indent="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เชิงพื้นที่</a:t>
            </a:r>
          </a:p>
          <a:p>
            <a:pPr marL="457200" indent="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กลุ่มคณะตาม </a:t>
            </a:r>
            <a:r>
              <a:rPr lang="en-US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sector</a:t>
            </a:r>
          </a:p>
          <a:p>
            <a:pPr marL="457200" indent="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โครงการเฉพาะ</a:t>
            </a:r>
            <a:endParaRPr lang="th-TH" dirty="0">
              <a:solidFill>
                <a:prstClr val="black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0" lvl="1"/>
            <a:r>
              <a:rPr lang="th-TH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	โดยเชื่อมกับภาพอนาคตของประเทศไทย </a:t>
            </a:r>
            <a:r>
              <a:rPr lang="en-US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(Changing ecology, </a:t>
            </a:r>
            <a:r>
              <a:rPr lang="th-TH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การปฏิรูป</a:t>
            </a:r>
            <a:r>
              <a:rPr lang="en-US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r>
              <a:rPr lang="th-TH" b="1" dirty="0" smtClean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th-TH" b="1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670" y="755617"/>
            <a:ext cx="856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การทำ </a:t>
            </a:r>
            <a:r>
              <a:rPr lang="en-US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Roadmap </a:t>
            </a:r>
            <a:r>
              <a:rPr lang="th-TH" b="1" dirty="0">
                <a:solidFill>
                  <a:prstClr val="black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/ แผนแม่บทการพัฒนา </a:t>
            </a:r>
            <a:endParaRPr lang="th-TH" b="1" dirty="0">
              <a:solidFill>
                <a:srgbClr val="0070C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61984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fontAlgn="base"/>
            <a:r>
              <a:rPr lang="th-TH" sz="28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การสร้างความยั่งยืนในการมีทิศทางและการจัดสรรทรัพยากร</a:t>
            </a:r>
            <a:endParaRPr lang="en-US" sz="2800" dirty="0">
              <a:solidFill>
                <a:prstClr val="black"/>
              </a:solidFill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3030" y="6546623"/>
            <a:ext cx="60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การทบทวนภารกิจอุดมศึกษาไทย (</a:t>
            </a:r>
            <a:r>
              <a:rPr lang="en-US" sz="1800" dirty="0" err="1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Reprofiling</a:t>
            </a:r>
            <a:r>
              <a:rPr lang="en-US" sz="1800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 Thai Higher </a:t>
            </a:r>
            <a:r>
              <a:rPr lang="en-US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Education) </a:t>
            </a:r>
            <a:r>
              <a:rPr lang="th-TH" sz="1800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กฤษณพงศ์ กีรติกร</a:t>
            </a:r>
            <a:endParaRPr lang="th-TH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864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92620" y="55856"/>
            <a:ext cx="580327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Strategic Goals (Flagships)</a:t>
            </a:r>
            <a:endParaRPr lang="en-U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62729" y="114304"/>
            <a:ext cx="2955349" cy="12516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Strategic Issues</a:t>
            </a: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th-TH" dirty="0"/>
              <a:t>ประเด็นหลัก</a:t>
            </a:r>
            <a:r>
              <a:rPr lang="th-TH" dirty="0" smtClean="0"/>
              <a:t>ที่สนใจ และมุ่งเน้นเพื่อการพัฒนา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506" y="1306412"/>
            <a:ext cx="2387364" cy="1155216"/>
            <a:chOff x="27711" y="1906170"/>
            <a:chExt cx="2387364" cy="1155216"/>
          </a:xfrm>
        </p:grpSpPr>
        <p:sp>
          <p:nvSpPr>
            <p:cNvPr id="17" name="Rectangle 16"/>
            <p:cNvSpPr/>
            <p:nvPr/>
          </p:nvSpPr>
          <p:spPr>
            <a:xfrm>
              <a:off x="27711" y="1929780"/>
              <a:ext cx="50526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endParaRPr lang="en-US" sz="66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69790" y="1906170"/>
              <a:ext cx="1945285" cy="1155216"/>
              <a:chOff x="776618" y="2006004"/>
              <a:chExt cx="1747641" cy="1037844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776618" y="2006004"/>
                <a:ext cx="1747641" cy="103784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th-TH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894047" y="2111645"/>
                <a:ext cx="1532642" cy="833758"/>
              </a:xfrm>
              <a:prstGeom prst="round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th-TH" sz="1800" b="1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71506" y="3421952"/>
            <a:ext cx="2387364" cy="1155216"/>
            <a:chOff x="27711" y="1906170"/>
            <a:chExt cx="2387364" cy="1155216"/>
          </a:xfrm>
        </p:grpSpPr>
        <p:sp>
          <p:nvSpPr>
            <p:cNvPr id="29" name="Rectangle 28"/>
            <p:cNvSpPr/>
            <p:nvPr/>
          </p:nvSpPr>
          <p:spPr>
            <a:xfrm>
              <a:off x="27711" y="1929780"/>
              <a:ext cx="50526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lang="en-US" sz="66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69790" y="1906170"/>
              <a:ext cx="1945285" cy="1155216"/>
              <a:chOff x="776618" y="2006004"/>
              <a:chExt cx="1747641" cy="1037844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776618" y="2006004"/>
                <a:ext cx="1747641" cy="103784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th-TH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894047" y="2111645"/>
                <a:ext cx="1532642" cy="833758"/>
              </a:xfrm>
              <a:prstGeom prst="round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th-TH" sz="1800" b="1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71506" y="5430467"/>
            <a:ext cx="2387364" cy="1155216"/>
            <a:chOff x="27711" y="1906170"/>
            <a:chExt cx="2387364" cy="1155216"/>
          </a:xfrm>
        </p:grpSpPr>
        <p:sp>
          <p:nvSpPr>
            <p:cNvPr id="34" name="Rectangle 33"/>
            <p:cNvSpPr/>
            <p:nvPr/>
          </p:nvSpPr>
          <p:spPr>
            <a:xfrm>
              <a:off x="27711" y="1929780"/>
              <a:ext cx="50526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endParaRPr lang="en-US" sz="66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69790" y="1906170"/>
              <a:ext cx="1945285" cy="1155216"/>
              <a:chOff x="776618" y="2006004"/>
              <a:chExt cx="1747641" cy="1037844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776618" y="2006004"/>
                <a:ext cx="1747641" cy="103784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th-TH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894047" y="2111645"/>
                <a:ext cx="1532642" cy="833758"/>
              </a:xfrm>
              <a:prstGeom prst="round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th-TH" sz="1800" b="1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2676300" y="2683480"/>
            <a:ext cx="5934299" cy="2035172"/>
            <a:chOff x="2676300" y="2683480"/>
            <a:chExt cx="5934299" cy="2035172"/>
          </a:xfrm>
        </p:grpSpPr>
        <p:grpSp>
          <p:nvGrpSpPr>
            <p:cNvPr id="46" name="Group 45"/>
            <p:cNvGrpSpPr/>
            <p:nvPr/>
          </p:nvGrpSpPr>
          <p:grpSpPr>
            <a:xfrm>
              <a:off x="2676300" y="2683480"/>
              <a:ext cx="5934299" cy="2035172"/>
              <a:chOff x="2676301" y="612725"/>
              <a:chExt cx="5934299" cy="2035172"/>
            </a:xfrm>
          </p:grpSpPr>
          <p:pic>
            <p:nvPicPr>
              <p:cNvPr id="47" name="Picture 2" descr="\\psf\Home\Downloads\waving-flag-icon-psd-image-2361flag-icon-51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7056" y="612725"/>
                <a:ext cx="536356" cy="596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8" name="Group 47"/>
              <p:cNvGrpSpPr/>
              <p:nvPr/>
            </p:nvGrpSpPr>
            <p:grpSpPr>
              <a:xfrm>
                <a:off x="2676301" y="1209713"/>
                <a:ext cx="5934299" cy="1438184"/>
                <a:chOff x="2676301" y="1209713"/>
                <a:chExt cx="5934299" cy="1438184"/>
              </a:xfrm>
            </p:grpSpPr>
            <p:sp>
              <p:nvSpPr>
                <p:cNvPr id="49" name="Rounded Rectangle 48"/>
                <p:cNvSpPr/>
                <p:nvPr/>
              </p:nvSpPr>
              <p:spPr>
                <a:xfrm>
                  <a:off x="2676301" y="1209713"/>
                  <a:ext cx="5934299" cy="1438184"/>
                </a:xfrm>
                <a:prstGeom prst="roundRect">
                  <a:avLst/>
                </a:prstGeom>
                <a:no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4838233" y="1209713"/>
                  <a:ext cx="0" cy="1438184"/>
                </a:xfrm>
                <a:prstGeom prst="line">
                  <a:avLst/>
                </a:prstGeom>
                <a:no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51" name="Straight Connector 50"/>
                <p:cNvCxnSpPr>
                  <a:stCxn id="49" idx="3"/>
                </p:cNvCxnSpPr>
                <p:nvPr/>
              </p:nvCxnSpPr>
              <p:spPr>
                <a:xfrm flipH="1">
                  <a:off x="4838233" y="1928805"/>
                  <a:ext cx="3772367" cy="0"/>
                </a:xfrm>
                <a:prstGeom prst="line">
                  <a:avLst/>
                </a:prstGeom>
                <a:no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65" name="Group 64"/>
            <p:cNvGrpSpPr/>
            <p:nvPr/>
          </p:nvGrpSpPr>
          <p:grpSpPr>
            <a:xfrm>
              <a:off x="4840670" y="3519103"/>
              <a:ext cx="204717" cy="903209"/>
              <a:chOff x="4825519" y="1501246"/>
              <a:chExt cx="204717" cy="903209"/>
            </a:xfrm>
          </p:grpSpPr>
          <p:sp>
            <p:nvSpPr>
              <p:cNvPr id="66" name="Right Arrow 65"/>
              <p:cNvSpPr/>
              <p:nvPr/>
            </p:nvSpPr>
            <p:spPr>
              <a:xfrm>
                <a:off x="4825519" y="1501246"/>
                <a:ext cx="204717" cy="18981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Right Arrow 66"/>
              <p:cNvSpPr/>
              <p:nvPr/>
            </p:nvSpPr>
            <p:spPr>
              <a:xfrm>
                <a:off x="4825519" y="2214640"/>
                <a:ext cx="204717" cy="18981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2676301" y="4725384"/>
            <a:ext cx="5934299" cy="2035172"/>
            <a:chOff x="2676301" y="4725384"/>
            <a:chExt cx="5934299" cy="2035172"/>
          </a:xfrm>
        </p:grpSpPr>
        <p:grpSp>
          <p:nvGrpSpPr>
            <p:cNvPr id="52" name="Group 51"/>
            <p:cNvGrpSpPr/>
            <p:nvPr/>
          </p:nvGrpSpPr>
          <p:grpSpPr>
            <a:xfrm>
              <a:off x="2676301" y="4725384"/>
              <a:ext cx="5934299" cy="2035172"/>
              <a:chOff x="2676301" y="612725"/>
              <a:chExt cx="5934299" cy="2035172"/>
            </a:xfrm>
          </p:grpSpPr>
          <p:pic>
            <p:nvPicPr>
              <p:cNvPr id="53" name="Picture 2" descr="\\psf\Home\Downloads\waving-flag-icon-psd-image-2361flag-icon-51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7056" y="612725"/>
                <a:ext cx="536356" cy="596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4" name="Group 53"/>
              <p:cNvGrpSpPr/>
              <p:nvPr/>
            </p:nvGrpSpPr>
            <p:grpSpPr>
              <a:xfrm>
                <a:off x="2676301" y="1209713"/>
                <a:ext cx="5934299" cy="1438184"/>
                <a:chOff x="2676301" y="1209713"/>
                <a:chExt cx="5934299" cy="1438184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2676301" y="1209713"/>
                  <a:ext cx="5934299" cy="1438184"/>
                </a:xfrm>
                <a:prstGeom prst="roundRect">
                  <a:avLst/>
                </a:prstGeom>
                <a:no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838233" y="1209713"/>
                  <a:ext cx="0" cy="1438184"/>
                </a:xfrm>
                <a:prstGeom prst="line">
                  <a:avLst/>
                </a:prstGeom>
                <a:no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57" name="Straight Connector 56"/>
                <p:cNvCxnSpPr>
                  <a:stCxn id="55" idx="3"/>
                </p:cNvCxnSpPr>
                <p:nvPr/>
              </p:nvCxnSpPr>
              <p:spPr>
                <a:xfrm flipH="1">
                  <a:off x="4838233" y="1928805"/>
                  <a:ext cx="3772367" cy="0"/>
                </a:xfrm>
                <a:prstGeom prst="line">
                  <a:avLst/>
                </a:prstGeom>
                <a:no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68" name="Group 67"/>
            <p:cNvGrpSpPr/>
            <p:nvPr/>
          </p:nvGrpSpPr>
          <p:grpSpPr>
            <a:xfrm>
              <a:off x="4825702" y="5589859"/>
              <a:ext cx="204717" cy="903209"/>
              <a:chOff x="4825519" y="1501246"/>
              <a:chExt cx="204717" cy="903209"/>
            </a:xfrm>
          </p:grpSpPr>
          <p:sp>
            <p:nvSpPr>
              <p:cNvPr id="69" name="Right Arrow 68"/>
              <p:cNvSpPr/>
              <p:nvPr/>
            </p:nvSpPr>
            <p:spPr>
              <a:xfrm>
                <a:off x="4825519" y="1501246"/>
                <a:ext cx="204717" cy="18981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Right Arrow 69"/>
              <p:cNvSpPr/>
              <p:nvPr/>
            </p:nvSpPr>
            <p:spPr>
              <a:xfrm>
                <a:off x="4825519" y="2214640"/>
                <a:ext cx="204717" cy="18981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2676301" y="612725"/>
            <a:ext cx="5934299" cy="2035172"/>
            <a:chOff x="2676301" y="612725"/>
            <a:chExt cx="5934299" cy="2035172"/>
          </a:xfrm>
        </p:grpSpPr>
        <p:grpSp>
          <p:nvGrpSpPr>
            <p:cNvPr id="64" name="Group 63"/>
            <p:cNvGrpSpPr/>
            <p:nvPr/>
          </p:nvGrpSpPr>
          <p:grpSpPr>
            <a:xfrm>
              <a:off x="2676301" y="612725"/>
              <a:ext cx="5934299" cy="2035172"/>
              <a:chOff x="2676301" y="612725"/>
              <a:chExt cx="5934299" cy="2035172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2676301" y="612725"/>
                <a:ext cx="5934299" cy="2035172"/>
                <a:chOff x="2676301" y="612725"/>
                <a:chExt cx="5934299" cy="2035172"/>
              </a:xfrm>
            </p:grpSpPr>
            <p:pic>
              <p:nvPicPr>
                <p:cNvPr id="2050" name="Picture 2" descr="\\psf\Home\Downloads\waving-flag-icon-psd-image-2361flag-icon-512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07056" y="612725"/>
                  <a:ext cx="536356" cy="5969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3" name="Group 42"/>
                <p:cNvGrpSpPr/>
                <p:nvPr/>
              </p:nvGrpSpPr>
              <p:grpSpPr>
                <a:xfrm>
                  <a:off x="2676301" y="1209713"/>
                  <a:ext cx="5934299" cy="1438184"/>
                  <a:chOff x="2676301" y="1209713"/>
                  <a:chExt cx="5934299" cy="1438184"/>
                </a:xfrm>
              </p:grpSpPr>
              <p:sp>
                <p:nvSpPr>
                  <p:cNvPr id="20" name="Rounded Rectangle 19"/>
                  <p:cNvSpPr/>
                  <p:nvPr/>
                </p:nvSpPr>
                <p:spPr>
                  <a:xfrm>
                    <a:off x="2676301" y="1209713"/>
                    <a:ext cx="5934299" cy="1438184"/>
                  </a:xfrm>
                  <a:prstGeom prst="roundRect">
                    <a:avLst/>
                  </a:prstGeom>
                  <a:noFill/>
                  <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1" dirty="0">
                      <a:solidFill>
                        <a:prstClr val="white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4838233" y="1209713"/>
                    <a:ext cx="0" cy="1438184"/>
                  </a:xfrm>
                  <a:prstGeom prst="line">
                    <a:avLst/>
                  </a:prstGeom>
                  <a:noFill/>
                  <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1" name="Straight Connector 40"/>
                  <p:cNvCxnSpPr>
                    <a:stCxn id="20" idx="3"/>
                  </p:cNvCxnSpPr>
                  <p:nvPr/>
                </p:nvCxnSpPr>
                <p:spPr>
                  <a:xfrm flipH="1">
                    <a:off x="4838233" y="1928805"/>
                    <a:ext cx="3772367" cy="0"/>
                  </a:xfrm>
                  <a:prstGeom prst="line">
                    <a:avLst/>
                  </a:prstGeom>
                  <a:noFill/>
                  <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</p:grpSp>
          </p:grpSp>
          <p:grpSp>
            <p:nvGrpSpPr>
              <p:cNvPr id="62" name="Group 61"/>
              <p:cNvGrpSpPr/>
              <p:nvPr/>
            </p:nvGrpSpPr>
            <p:grpSpPr>
              <a:xfrm>
                <a:off x="4825519" y="1501246"/>
                <a:ext cx="204717" cy="903209"/>
                <a:chOff x="4825519" y="1501246"/>
                <a:chExt cx="204717" cy="903209"/>
              </a:xfrm>
            </p:grpSpPr>
            <p:sp>
              <p:nvSpPr>
                <p:cNvPr id="61" name="Right Arrow 60"/>
                <p:cNvSpPr/>
                <p:nvPr/>
              </p:nvSpPr>
              <p:spPr>
                <a:xfrm>
                  <a:off x="4825519" y="1501246"/>
                  <a:ext cx="204717" cy="189815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Right Arrow 62"/>
                <p:cNvSpPr/>
                <p:nvPr/>
              </p:nvSpPr>
              <p:spPr>
                <a:xfrm>
                  <a:off x="4825519" y="2214640"/>
                  <a:ext cx="204717" cy="189815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sp>
          <p:nvSpPr>
            <p:cNvPr id="73" name="TextBox 72"/>
            <p:cNvSpPr txBox="1"/>
            <p:nvPr/>
          </p:nvSpPr>
          <p:spPr>
            <a:xfrm>
              <a:off x="3110051" y="777854"/>
              <a:ext cx="1507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 smtClean="0"/>
                <a:t>เป้าหมายหลัก</a:t>
              </a:r>
              <a:endParaRPr lang="th-TH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902974" y="765219"/>
              <a:ext cx="14334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 smtClean="0"/>
                <a:t>เป้าหมายรอง</a:t>
              </a:r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7140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3146425" y="1663700"/>
            <a:ext cx="2474913" cy="3560763"/>
            <a:chOff x="3319463" y="1663700"/>
            <a:chExt cx="2474912" cy="3560763"/>
          </a:xfrm>
        </p:grpSpPr>
        <p:grpSp>
          <p:nvGrpSpPr>
            <p:cNvPr id="49218" name="Group 49"/>
            <p:cNvGrpSpPr>
              <a:grpSpLocks/>
            </p:cNvGrpSpPr>
            <p:nvPr/>
          </p:nvGrpSpPr>
          <p:grpSpPr bwMode="auto">
            <a:xfrm>
              <a:off x="3905250" y="1666875"/>
              <a:ext cx="1889125" cy="3548063"/>
              <a:chOff x="3905250" y="1666875"/>
              <a:chExt cx="1889125" cy="3548063"/>
            </a:xfrm>
          </p:grpSpPr>
          <p:sp>
            <p:nvSpPr>
              <p:cNvPr id="130" name="Rectangle 3"/>
              <p:cNvSpPr>
                <a:spLocks noChangeArrowheads="1"/>
              </p:cNvSpPr>
              <p:nvPr/>
            </p:nvSpPr>
            <p:spPr bwMode="auto">
              <a:xfrm>
                <a:off x="3905250" y="1666875"/>
                <a:ext cx="1889125" cy="51911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36000" rIns="36000" anchor="ctr"/>
              <a:lstStyle/>
              <a:p>
                <a:pPr algn="ctr">
                  <a:defRPr/>
                </a:pPr>
                <a:r>
                  <a:rPr lang="th-TH" sz="3600" b="1" dirty="0">
                    <a:solidFill>
                      <a:srgbClr val="000000"/>
                    </a:solidFill>
                    <a:latin typeface="AngsanaUPC"/>
                  </a:rPr>
                  <a:t>Vision</a:t>
                </a:r>
                <a:endParaRPr lang="th-TH" sz="2000" dirty="0">
                  <a:solidFill>
                    <a:srgbClr val="000000"/>
                  </a:solidFill>
                  <a:latin typeface="AngsanaUPC"/>
                </a:endParaRPr>
              </a:p>
            </p:txBody>
          </p:sp>
          <p:sp>
            <p:nvSpPr>
              <p:cNvPr id="131" name="Rectangle 4"/>
              <p:cNvSpPr>
                <a:spLocks noChangeArrowheads="1"/>
              </p:cNvSpPr>
              <p:nvPr/>
            </p:nvSpPr>
            <p:spPr bwMode="auto">
              <a:xfrm>
                <a:off x="3905250" y="2424113"/>
                <a:ext cx="1889125" cy="51911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36000" rIns="36000" anchor="ctr"/>
              <a:lstStyle/>
              <a:p>
                <a:pPr algn="ctr">
                  <a:defRPr/>
                </a:pPr>
                <a:r>
                  <a:rPr lang="th-TH" sz="3600" b="1" dirty="0">
                    <a:solidFill>
                      <a:srgbClr val="000000"/>
                    </a:solidFill>
                    <a:latin typeface="AngsanaUPC"/>
                  </a:rPr>
                  <a:t>Mission</a:t>
                </a:r>
              </a:p>
            </p:txBody>
          </p:sp>
          <p:sp>
            <p:nvSpPr>
              <p:cNvPr id="132" name="Rectangle 5"/>
              <p:cNvSpPr>
                <a:spLocks noChangeArrowheads="1"/>
              </p:cNvSpPr>
              <p:nvPr/>
            </p:nvSpPr>
            <p:spPr bwMode="auto">
              <a:xfrm>
                <a:off x="3905250" y="3175000"/>
                <a:ext cx="1885950" cy="519113"/>
              </a:xfrm>
              <a:prstGeom prst="rect">
                <a:avLst/>
              </a:prstGeom>
              <a:gradFill rotWithShape="1">
                <a:gsLst>
                  <a:gs pos="0">
                    <a:srgbClr val="FF9900">
                      <a:shade val="51000"/>
                      <a:satMod val="130000"/>
                    </a:srgbClr>
                  </a:gs>
                  <a:gs pos="80000">
                    <a:srgbClr val="FF9900">
                      <a:shade val="93000"/>
                      <a:satMod val="130000"/>
                    </a:srgbClr>
                  </a:gs>
                  <a:gs pos="100000">
                    <a:srgbClr val="FF990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36000" rIns="36000" anchor="ctr"/>
              <a:lstStyle/>
              <a:p>
                <a:pPr algn="ctr">
                  <a:defRPr/>
                </a:pPr>
                <a:r>
                  <a:rPr lang="th-TH" sz="3600" b="1">
                    <a:solidFill>
                      <a:srgbClr val="000000"/>
                    </a:solidFill>
                    <a:latin typeface="AngsanaUPC"/>
                  </a:rPr>
                  <a:t>Objectives</a:t>
                </a:r>
                <a:endParaRPr lang="th-TH" sz="2000">
                  <a:solidFill>
                    <a:srgbClr val="000000"/>
                  </a:solidFill>
                  <a:latin typeface="AngsanaUPC"/>
                </a:endParaRPr>
              </a:p>
            </p:txBody>
          </p:sp>
          <p:sp>
            <p:nvSpPr>
              <p:cNvPr id="133" name="Rectangle 6"/>
              <p:cNvSpPr>
                <a:spLocks noChangeArrowheads="1"/>
              </p:cNvSpPr>
              <p:nvPr/>
            </p:nvSpPr>
            <p:spPr bwMode="auto">
              <a:xfrm>
                <a:off x="3905250" y="3917950"/>
                <a:ext cx="1885950" cy="519113"/>
              </a:xfrm>
              <a:prstGeom prst="rect">
                <a:avLst/>
              </a:prstGeom>
              <a:gradFill rotWithShape="1">
                <a:gsLst>
                  <a:gs pos="0">
                    <a:srgbClr val="FF9900">
                      <a:shade val="51000"/>
                      <a:satMod val="130000"/>
                    </a:srgbClr>
                  </a:gs>
                  <a:gs pos="80000">
                    <a:srgbClr val="FF9900">
                      <a:shade val="93000"/>
                      <a:satMod val="130000"/>
                    </a:srgbClr>
                  </a:gs>
                  <a:gs pos="100000">
                    <a:srgbClr val="FF990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36000" rIns="36000" anchor="ctr"/>
              <a:lstStyle/>
              <a:p>
                <a:pPr algn="ctr">
                  <a:defRPr/>
                </a:pPr>
                <a:r>
                  <a:rPr lang="th-TH" sz="3600" b="1" dirty="0" err="1">
                    <a:solidFill>
                      <a:srgbClr val="000000"/>
                    </a:solidFill>
                    <a:latin typeface="AngsanaUPC"/>
                  </a:rPr>
                  <a:t>Strategies</a:t>
                </a:r>
                <a:endParaRPr lang="th-TH" sz="3600" b="1" dirty="0">
                  <a:solidFill>
                    <a:srgbClr val="000000"/>
                  </a:solidFill>
                  <a:latin typeface="AngsanaUPC"/>
                </a:endParaRPr>
              </a:p>
            </p:txBody>
          </p:sp>
          <p:sp>
            <p:nvSpPr>
              <p:cNvPr id="134" name="Rectangle 7"/>
              <p:cNvSpPr>
                <a:spLocks noChangeArrowheads="1"/>
              </p:cNvSpPr>
              <p:nvPr/>
            </p:nvSpPr>
            <p:spPr bwMode="auto">
              <a:xfrm>
                <a:off x="3905250" y="4695825"/>
                <a:ext cx="1885950" cy="519113"/>
              </a:xfrm>
              <a:prstGeom prst="rect">
                <a:avLst/>
              </a:prstGeom>
              <a:gradFill rotWithShape="1">
                <a:gsLst>
                  <a:gs pos="0">
                    <a:srgbClr val="FF9900">
                      <a:shade val="51000"/>
                      <a:satMod val="130000"/>
                    </a:srgbClr>
                  </a:gs>
                  <a:gs pos="80000">
                    <a:srgbClr val="FF9900">
                      <a:shade val="93000"/>
                      <a:satMod val="130000"/>
                    </a:srgbClr>
                  </a:gs>
                  <a:gs pos="100000">
                    <a:srgbClr val="FF990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36000" rIns="36000" anchor="ctr"/>
              <a:lstStyle/>
              <a:p>
                <a:pPr algn="ctr">
                  <a:defRPr/>
                </a:pPr>
                <a:r>
                  <a:rPr lang="th-TH" sz="3600" b="1" dirty="0">
                    <a:solidFill>
                      <a:srgbClr val="000000"/>
                    </a:solidFill>
                    <a:latin typeface="AngsanaUPC"/>
                  </a:rPr>
                  <a:t>Policy</a:t>
                </a:r>
              </a:p>
            </p:txBody>
          </p:sp>
          <p:grpSp>
            <p:nvGrpSpPr>
              <p:cNvPr id="49237" name="Group 8"/>
              <p:cNvGrpSpPr>
                <a:grpSpLocks/>
              </p:cNvGrpSpPr>
              <p:nvPr/>
            </p:nvGrpSpPr>
            <p:grpSpPr bwMode="auto">
              <a:xfrm>
                <a:off x="5183230" y="2108201"/>
                <a:ext cx="290515" cy="2657477"/>
                <a:chOff x="3451" y="1099"/>
                <a:chExt cx="183" cy="1674"/>
              </a:xfrm>
            </p:grpSpPr>
            <p:sp>
              <p:nvSpPr>
                <p:cNvPr id="136" name="AutoShape 9"/>
                <p:cNvSpPr>
                  <a:spLocks noChangeArrowheads="1"/>
                </p:cNvSpPr>
                <p:nvPr/>
              </p:nvSpPr>
              <p:spPr bwMode="auto">
                <a:xfrm>
                  <a:off x="3451" y="1099"/>
                  <a:ext cx="173" cy="273"/>
                </a:xfrm>
                <a:prstGeom prst="downArrow">
                  <a:avLst>
                    <a:gd name="adj1" fmla="val 50000"/>
                    <a:gd name="adj2" fmla="val 39451"/>
                  </a:avLst>
                </a:prstGeom>
                <a:gradFill rotWithShape="1">
                  <a:gsLst>
                    <a:gs pos="0">
                      <a:srgbClr val="DADADA">
                        <a:shade val="51000"/>
                        <a:satMod val="130000"/>
                      </a:srgbClr>
                    </a:gs>
                    <a:gs pos="80000">
                      <a:srgbClr val="DADADA">
                        <a:shade val="93000"/>
                        <a:satMod val="130000"/>
                      </a:srgbClr>
                    </a:gs>
                    <a:gs pos="100000">
                      <a:srgbClr val="DADADA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th-TH" sz="3600">
                    <a:solidFill>
                      <a:srgbClr val="FFFF00"/>
                    </a:solidFill>
                    <a:latin typeface="AngsanaUPC"/>
                  </a:endParaRPr>
                </a:p>
              </p:txBody>
            </p:sp>
            <p:sp>
              <p:nvSpPr>
                <p:cNvPr id="137" name="AutoShape 10"/>
                <p:cNvSpPr>
                  <a:spLocks noChangeArrowheads="1"/>
                </p:cNvSpPr>
                <p:nvPr/>
              </p:nvSpPr>
              <p:spPr bwMode="auto">
                <a:xfrm>
                  <a:off x="3456" y="1568"/>
                  <a:ext cx="173" cy="273"/>
                </a:xfrm>
                <a:prstGeom prst="downArrow">
                  <a:avLst>
                    <a:gd name="adj1" fmla="val 50000"/>
                    <a:gd name="adj2" fmla="val 39451"/>
                  </a:avLst>
                </a:prstGeom>
                <a:gradFill rotWithShape="1">
                  <a:gsLst>
                    <a:gs pos="0">
                      <a:srgbClr val="DADADA">
                        <a:shade val="51000"/>
                        <a:satMod val="130000"/>
                      </a:srgbClr>
                    </a:gs>
                    <a:gs pos="80000">
                      <a:srgbClr val="DADADA">
                        <a:shade val="93000"/>
                        <a:satMod val="130000"/>
                      </a:srgbClr>
                    </a:gs>
                    <a:gs pos="100000">
                      <a:srgbClr val="DADADA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th-TH" sz="3600">
                    <a:solidFill>
                      <a:srgbClr val="FFFF00"/>
                    </a:solidFill>
                    <a:latin typeface="AngsanaUPC"/>
                  </a:endParaRPr>
                </a:p>
              </p:txBody>
            </p:sp>
            <p:sp>
              <p:nvSpPr>
                <p:cNvPr id="138" name="AutoShape 11"/>
                <p:cNvSpPr>
                  <a:spLocks noChangeArrowheads="1"/>
                </p:cNvSpPr>
                <p:nvPr/>
              </p:nvSpPr>
              <p:spPr bwMode="auto">
                <a:xfrm>
                  <a:off x="3456" y="2031"/>
                  <a:ext cx="173" cy="273"/>
                </a:xfrm>
                <a:prstGeom prst="downArrow">
                  <a:avLst>
                    <a:gd name="adj1" fmla="val 50000"/>
                    <a:gd name="adj2" fmla="val 39451"/>
                  </a:avLst>
                </a:prstGeom>
                <a:gradFill rotWithShape="1">
                  <a:gsLst>
                    <a:gs pos="0">
                      <a:srgbClr val="DADADA">
                        <a:shade val="51000"/>
                        <a:satMod val="130000"/>
                      </a:srgbClr>
                    </a:gs>
                    <a:gs pos="80000">
                      <a:srgbClr val="DADADA">
                        <a:shade val="93000"/>
                        <a:satMod val="130000"/>
                      </a:srgbClr>
                    </a:gs>
                    <a:gs pos="100000">
                      <a:srgbClr val="DADADA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th-TH" sz="3600">
                    <a:solidFill>
                      <a:srgbClr val="FFFF00"/>
                    </a:solidFill>
                    <a:latin typeface="AngsanaUPC"/>
                  </a:endParaRPr>
                </a:p>
              </p:txBody>
            </p:sp>
            <p:sp>
              <p:nvSpPr>
                <p:cNvPr id="139" name="AutoShape 12"/>
                <p:cNvSpPr>
                  <a:spLocks noChangeArrowheads="1"/>
                </p:cNvSpPr>
                <p:nvPr/>
              </p:nvSpPr>
              <p:spPr bwMode="auto">
                <a:xfrm>
                  <a:off x="3461" y="2500"/>
                  <a:ext cx="173" cy="273"/>
                </a:xfrm>
                <a:prstGeom prst="downArrow">
                  <a:avLst>
                    <a:gd name="adj1" fmla="val 50000"/>
                    <a:gd name="adj2" fmla="val 39451"/>
                  </a:avLst>
                </a:prstGeom>
                <a:gradFill rotWithShape="1">
                  <a:gsLst>
                    <a:gs pos="0">
                      <a:srgbClr val="DADADA">
                        <a:shade val="51000"/>
                        <a:satMod val="130000"/>
                      </a:srgbClr>
                    </a:gs>
                    <a:gs pos="80000">
                      <a:srgbClr val="DADADA">
                        <a:shade val="93000"/>
                        <a:satMod val="130000"/>
                      </a:srgbClr>
                    </a:gs>
                    <a:gs pos="100000">
                      <a:srgbClr val="DADADA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th-TH" sz="3600">
                    <a:solidFill>
                      <a:srgbClr val="FFFF00"/>
                    </a:solidFill>
                    <a:latin typeface="AngsanaUPC"/>
                  </a:endParaRPr>
                </a:p>
              </p:txBody>
            </p:sp>
          </p:grpSp>
        </p:grpSp>
        <p:sp>
          <p:nvSpPr>
            <p:cNvPr id="129" name="Rectangle 20"/>
            <p:cNvSpPr>
              <a:spLocks noChangeArrowheads="1"/>
            </p:cNvSpPr>
            <p:nvPr/>
          </p:nvSpPr>
          <p:spPr bwMode="auto">
            <a:xfrm rot="10800000">
              <a:off x="3319463" y="1663700"/>
              <a:ext cx="592137" cy="3560763"/>
            </a:xfrm>
            <a:prstGeom prst="rect">
              <a:avLst/>
            </a:prstGeom>
            <a:solidFill>
              <a:srgbClr val="00B0F0"/>
            </a:solidFill>
            <a:ln>
              <a:noFill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AngsanaUPC"/>
                  <a:cs typeface="AngsanaUPC" pitchFamily="18" charset="-34"/>
                </a:rPr>
                <a:t>Philosophy /</a:t>
              </a:r>
              <a:r>
                <a:rPr lang="th-TH" sz="3200" b="1" dirty="0">
                  <a:solidFill>
                    <a:srgbClr val="000000"/>
                  </a:solidFill>
                  <a:latin typeface="AngsanaUPC"/>
                </a:rPr>
                <a:t>V</a:t>
              </a:r>
              <a:r>
                <a:rPr lang="en-US" sz="3200" b="1" dirty="0" err="1">
                  <a:solidFill>
                    <a:srgbClr val="000000"/>
                  </a:solidFill>
                  <a:latin typeface="AngsanaUPC"/>
                  <a:cs typeface="AngsanaUPC" pitchFamily="18" charset="-34"/>
                </a:rPr>
                <a:t>alue</a:t>
              </a:r>
              <a:endParaRPr lang="th-TH" sz="2000" dirty="0">
                <a:solidFill>
                  <a:srgbClr val="000000"/>
                </a:solidFill>
                <a:latin typeface="AngsanaUPC"/>
                <a:cs typeface="AngsanaUPC" pitchFamily="18" charset="-34"/>
              </a:endParaRPr>
            </a:p>
          </p:txBody>
        </p:sp>
      </p:grpSp>
      <p:sp>
        <p:nvSpPr>
          <p:cNvPr id="140" name="WordArt 5"/>
          <p:cNvSpPr>
            <a:spLocks noChangeArrowheads="1" noChangeShapeType="1" noTextEdit="1"/>
          </p:cNvSpPr>
          <p:nvPr/>
        </p:nvSpPr>
        <p:spPr bwMode="auto">
          <a:xfrm>
            <a:off x="192181" y="1602254"/>
            <a:ext cx="1760444" cy="103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i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50000">
                      <a:srgbClr val="FF99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 Black"/>
              </a:rPr>
              <a:t>SWOT</a:t>
            </a:r>
            <a:endParaRPr lang="th-TH" b="1" i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50000">
                    <a:srgbClr val="FF99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49156" name="Rectangle 21"/>
          <p:cNvSpPr>
            <a:spLocks noChangeArrowheads="1"/>
          </p:cNvSpPr>
          <p:nvPr/>
        </p:nvSpPr>
        <p:spPr bwMode="auto">
          <a:xfrm rot="-5400000">
            <a:off x="2720975" y="3536950"/>
            <a:ext cx="5683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endParaRPr lang="en-US" b="1">
              <a:solidFill>
                <a:srgbClr val="FFFFFF"/>
              </a:solidFill>
              <a:latin typeface="AngsanaUPC" pitchFamily="18" charset="-34"/>
            </a:endParaRPr>
          </a:p>
        </p:txBody>
      </p:sp>
      <p:sp>
        <p:nvSpPr>
          <p:cNvPr id="144" name="Rectangle 24"/>
          <p:cNvSpPr>
            <a:spLocks noChangeArrowheads="1"/>
          </p:cNvSpPr>
          <p:nvPr/>
        </p:nvSpPr>
        <p:spPr bwMode="auto">
          <a:xfrm rot="-5400000">
            <a:off x="1212057" y="3234531"/>
            <a:ext cx="3519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h-TH" b="1">
                <a:solidFill>
                  <a:srgbClr val="FFFFFF"/>
                </a:solidFill>
                <a:latin typeface="AngsanaUPC" pitchFamily="18" charset="-34"/>
                <a:cs typeface="AngsanaUPC" pitchFamily="18" charset="-34"/>
              </a:rPr>
              <a:t>การยึดมั่นในปรัชญาและอุดมการณ์</a:t>
            </a:r>
          </a:p>
        </p:txBody>
      </p:sp>
      <p:sp>
        <p:nvSpPr>
          <p:cNvPr id="145" name="Rectangle 25"/>
          <p:cNvSpPr>
            <a:spLocks noChangeArrowheads="1"/>
          </p:cNvSpPr>
          <p:nvPr/>
        </p:nvSpPr>
        <p:spPr bwMode="auto">
          <a:xfrm>
            <a:off x="6461125" y="1390650"/>
            <a:ext cx="2670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สิ่งที่ประชาคมร่วมกันกำหนด ทิศทางความเป็นองค์กร</a:t>
            </a: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ในอนาคต ? ปีข้างหน้า</a:t>
            </a:r>
            <a:endParaRPr lang="th-TH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UPC" pitchFamily="18" charset="-34"/>
            </a:endParaRPr>
          </a:p>
        </p:txBody>
      </p:sp>
      <p:sp>
        <p:nvSpPr>
          <p:cNvPr id="146" name="Rectangle 26"/>
          <p:cNvSpPr>
            <a:spLocks noChangeArrowheads="1"/>
          </p:cNvSpPr>
          <p:nvPr/>
        </p:nvSpPr>
        <p:spPr bwMode="auto">
          <a:xfrm>
            <a:off x="6461125" y="2295525"/>
            <a:ext cx="25352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พันธะและภาระที่องค์กร</a:t>
            </a: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ต้อง</a:t>
            </a: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ทำตามกฎหมาย และเพื่อบรรลุเป้าหมายแห่งวิสัยทัศน์</a:t>
            </a:r>
          </a:p>
        </p:txBody>
      </p:sp>
      <p:sp>
        <p:nvSpPr>
          <p:cNvPr id="147" name="Rectangle 27"/>
          <p:cNvSpPr>
            <a:spLocks noChangeArrowheads="1"/>
          </p:cNvSpPr>
          <p:nvPr/>
        </p:nvSpPr>
        <p:spPr bwMode="auto">
          <a:xfrm>
            <a:off x="6461125" y="3221038"/>
            <a:ext cx="26701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วัตถุประสงค์หรือเป้าประสงค์ ที่ทอนเวลามาจากวิสัยทัศน์</a:t>
            </a:r>
          </a:p>
        </p:txBody>
      </p:sp>
      <p:sp>
        <p:nvSpPr>
          <p:cNvPr id="148" name="Rectangle 28"/>
          <p:cNvSpPr>
            <a:spLocks noChangeArrowheads="1"/>
          </p:cNvSpPr>
          <p:nvPr/>
        </p:nvSpPr>
        <p:spPr bwMode="auto">
          <a:xfrm>
            <a:off x="6448425" y="3844925"/>
            <a:ext cx="28844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กลยุทธ์หรือวิธีการที่สอดคล้อง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กับบริบท และให้บรรลุเป้าหมาย</a:t>
            </a:r>
          </a:p>
        </p:txBody>
      </p:sp>
      <p:sp>
        <p:nvSpPr>
          <p:cNvPr id="149" name="Rectangle 29"/>
          <p:cNvSpPr>
            <a:spLocks noChangeArrowheads="1"/>
          </p:cNvSpPr>
          <p:nvPr/>
        </p:nvSpPr>
        <p:spPr bwMode="auto">
          <a:xfrm>
            <a:off x="6461125" y="4660900"/>
            <a:ext cx="206216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แนวทางที่ผู้บริหาร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</a:rPr>
              <a:t>กำหนดให้ถือปฏิบัติ</a:t>
            </a:r>
          </a:p>
        </p:txBody>
      </p: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2087563" y="5078413"/>
            <a:ext cx="3568700" cy="1677987"/>
            <a:chOff x="2235289" y="5078413"/>
            <a:chExt cx="3568611" cy="1678778"/>
          </a:xfrm>
        </p:grpSpPr>
        <p:grpSp>
          <p:nvGrpSpPr>
            <p:cNvPr id="49210" name="Group 54"/>
            <p:cNvGrpSpPr>
              <a:grpSpLocks/>
            </p:cNvGrpSpPr>
            <p:nvPr/>
          </p:nvGrpSpPr>
          <p:grpSpPr bwMode="auto">
            <a:xfrm>
              <a:off x="2235289" y="5078413"/>
              <a:ext cx="3568611" cy="838201"/>
              <a:chOff x="2235289" y="5078413"/>
              <a:chExt cx="3568611" cy="838201"/>
            </a:xfrm>
          </p:grpSpPr>
          <p:sp>
            <p:nvSpPr>
              <p:cNvPr id="153" name="Rectangle 14"/>
              <p:cNvSpPr>
                <a:spLocks noChangeArrowheads="1"/>
              </p:cNvSpPr>
              <p:nvPr/>
            </p:nvSpPr>
            <p:spPr bwMode="auto">
              <a:xfrm>
                <a:off x="2235289" y="5397501"/>
                <a:ext cx="3568611" cy="519113"/>
              </a:xfrm>
              <a:prstGeom prst="rect">
                <a:avLst/>
              </a:prstGeom>
              <a:gradFill rotWithShape="1">
                <a:gsLst>
                  <a:gs pos="0">
                    <a:srgbClr val="FF9900">
                      <a:shade val="51000"/>
                      <a:satMod val="130000"/>
                    </a:srgbClr>
                  </a:gs>
                  <a:gs pos="80000">
                    <a:srgbClr val="FF9900">
                      <a:shade val="93000"/>
                      <a:satMod val="130000"/>
                    </a:srgbClr>
                  </a:gs>
                  <a:gs pos="100000">
                    <a:srgbClr val="FF990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36000" rIns="36000" anchor="ctr"/>
              <a:lstStyle/>
              <a:p>
                <a:pPr algn="ctr">
                  <a:defRPr/>
                </a:pPr>
                <a:r>
                  <a:rPr lang="th-TH" sz="3600" b="1">
                    <a:solidFill>
                      <a:srgbClr val="000000"/>
                    </a:solidFill>
                    <a:latin typeface="AngsanaUPC"/>
                  </a:rPr>
                  <a:t>Plan/Project</a:t>
                </a:r>
                <a:endParaRPr lang="th-TH" sz="2000">
                  <a:solidFill>
                    <a:srgbClr val="000000"/>
                  </a:solidFill>
                  <a:latin typeface="AngsanaUPC"/>
                </a:endParaRPr>
              </a:p>
            </p:txBody>
          </p:sp>
          <p:sp>
            <p:nvSpPr>
              <p:cNvPr id="154" name="AutoShape 15"/>
              <p:cNvSpPr>
                <a:spLocks noChangeArrowheads="1"/>
              </p:cNvSpPr>
              <p:nvPr/>
            </p:nvSpPr>
            <p:spPr bwMode="auto">
              <a:xfrm rot="10800000">
                <a:off x="3902075" y="5078413"/>
                <a:ext cx="506413" cy="433388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1">
                <a:gsLst>
                  <a:gs pos="0">
                    <a:srgbClr val="DADADA">
                      <a:shade val="51000"/>
                      <a:satMod val="130000"/>
                    </a:srgbClr>
                  </a:gs>
                  <a:gs pos="80000">
                    <a:srgbClr val="DADADA">
                      <a:shade val="93000"/>
                      <a:satMod val="130000"/>
                    </a:srgbClr>
                  </a:gs>
                  <a:gs pos="100000">
                    <a:srgbClr val="DADADA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th-TH" sz="3600">
                  <a:solidFill>
                    <a:srgbClr val="FFFF00"/>
                  </a:solidFill>
                  <a:latin typeface="AngsanaUPC"/>
                </a:endParaRPr>
              </a:p>
            </p:txBody>
          </p:sp>
        </p:grpSp>
        <p:sp>
          <p:nvSpPr>
            <p:cNvPr id="152" name="Rectangle 30"/>
            <p:cNvSpPr>
              <a:spLocks noChangeArrowheads="1"/>
            </p:cNvSpPr>
            <p:nvPr/>
          </p:nvSpPr>
          <p:spPr bwMode="auto">
            <a:xfrm>
              <a:off x="3017906" y="5953537"/>
              <a:ext cx="2771706" cy="80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</a:rPr>
                <a:t>แผนงานหรือโครงการ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</a:rPr>
                <a:t>ที่จะทำให้วิสัยทัศน์เป็นจริง</a:t>
              </a:r>
            </a:p>
          </p:txBody>
        </p: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5541963" y="1701800"/>
            <a:ext cx="3382962" cy="4845050"/>
            <a:chOff x="5689598" y="1701800"/>
            <a:chExt cx="3383393" cy="4845050"/>
          </a:xfrm>
        </p:grpSpPr>
        <p:sp>
          <p:nvSpPr>
            <p:cNvPr id="156" name="WordArt 41"/>
            <p:cNvSpPr>
              <a:spLocks noChangeArrowheads="1" noChangeShapeType="1" noTextEdit="1"/>
            </p:cNvSpPr>
            <p:nvPr/>
          </p:nvSpPr>
          <p:spPr bwMode="auto">
            <a:xfrm>
              <a:off x="6596063" y="5899150"/>
              <a:ext cx="2092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3600" b="1" i="1" kern="10" spc="50" dirty="0">
                  <a:ln w="11430"/>
                  <a:gradFill>
                    <a:gsLst>
                      <a:gs pos="25000">
                        <a:srgbClr val="00FFFF">
                          <a:satMod val="155000"/>
                        </a:srgbClr>
                      </a:gs>
                      <a:gs pos="100000">
                        <a:srgbClr val="00FFFF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ngsana New"/>
                  <a:cs typeface="Angsana New"/>
                </a:rPr>
                <a:t>KPI</a:t>
              </a:r>
              <a:endParaRPr lang="th-TH" sz="3600" b="1" i="1" kern="10" spc="50" dirty="0">
                <a:ln w="11430"/>
                <a:gradFill>
                  <a:gsLst>
                    <a:gs pos="25000">
                      <a:srgbClr val="00FFFF">
                        <a:satMod val="155000"/>
                      </a:srgbClr>
                    </a:gs>
                    <a:gs pos="100000">
                      <a:srgbClr val="00FFF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/>
                <a:cs typeface="Angsana New"/>
              </a:endParaRPr>
            </a:p>
          </p:txBody>
        </p:sp>
        <p:grpSp>
          <p:nvGrpSpPr>
            <p:cNvPr id="49199" name="Group 156"/>
            <p:cNvGrpSpPr>
              <a:grpSpLocks/>
            </p:cNvGrpSpPr>
            <p:nvPr/>
          </p:nvGrpSpPr>
          <p:grpSpPr bwMode="auto">
            <a:xfrm>
              <a:off x="5689598" y="1701800"/>
              <a:ext cx="968375" cy="4216400"/>
              <a:chOff x="3212" y="833"/>
              <a:chExt cx="610" cy="2656"/>
            </a:xfrm>
          </p:grpSpPr>
          <p:sp>
            <p:nvSpPr>
              <p:cNvPr id="159" name="Rectangle 32"/>
              <p:cNvSpPr>
                <a:spLocks noChangeArrowheads="1"/>
              </p:cNvSpPr>
              <p:nvPr/>
            </p:nvSpPr>
            <p:spPr bwMode="auto">
              <a:xfrm rot="16200000">
                <a:off x="2331" y="1997"/>
                <a:ext cx="2656" cy="327"/>
              </a:xfrm>
              <a:prstGeom prst="rect">
                <a:avLst/>
              </a:prstGeom>
              <a:gradFill rotWithShape="1">
                <a:gsLst>
                  <a:gs pos="0">
                    <a:srgbClr val="FF9900">
                      <a:shade val="51000"/>
                      <a:satMod val="130000"/>
                    </a:srgbClr>
                  </a:gs>
                  <a:gs pos="80000">
                    <a:srgbClr val="FF9900">
                      <a:shade val="93000"/>
                      <a:satMod val="130000"/>
                    </a:srgbClr>
                  </a:gs>
                  <a:gs pos="100000">
                    <a:srgbClr val="FF990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36000" rIns="36000" anchor="ctr"/>
              <a:lstStyle/>
              <a:p>
                <a:pPr algn="ctr">
                  <a:defRPr/>
                </a:pPr>
                <a:r>
                  <a:rPr lang="th-TH" sz="3200" b="1">
                    <a:solidFill>
                      <a:srgbClr val="000000"/>
                    </a:solidFill>
                    <a:latin typeface="AngsanaUPC"/>
                  </a:rPr>
                  <a:t>Key Performance Indicator</a:t>
                </a:r>
              </a:p>
            </p:txBody>
          </p:sp>
          <p:sp>
            <p:nvSpPr>
              <p:cNvPr id="160" name="AutoShape 33"/>
              <p:cNvSpPr>
                <a:spLocks noChangeArrowheads="1"/>
              </p:cNvSpPr>
              <p:nvPr/>
            </p:nvSpPr>
            <p:spPr bwMode="auto">
              <a:xfrm rot="5400000">
                <a:off x="3270" y="3183"/>
                <a:ext cx="173" cy="273"/>
              </a:xfrm>
              <a:prstGeom prst="downArrow">
                <a:avLst>
                  <a:gd name="adj1" fmla="val 50000"/>
                  <a:gd name="adj2" fmla="val 39451"/>
                </a:avLst>
              </a:prstGeom>
              <a:gradFill rotWithShape="1">
                <a:gsLst>
                  <a:gs pos="0">
                    <a:srgbClr val="DADADA">
                      <a:shade val="51000"/>
                      <a:satMod val="130000"/>
                    </a:srgbClr>
                  </a:gs>
                  <a:gs pos="80000">
                    <a:srgbClr val="DADADA">
                      <a:shade val="93000"/>
                      <a:satMod val="130000"/>
                    </a:srgbClr>
                  </a:gs>
                  <a:gs pos="100000">
                    <a:srgbClr val="DADADA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th-TH" sz="3600">
                  <a:solidFill>
                    <a:srgbClr val="FFFF00"/>
                  </a:solidFill>
                  <a:latin typeface="AngsanaUPC"/>
                </a:endParaRPr>
              </a:p>
            </p:txBody>
          </p:sp>
          <p:sp>
            <p:nvSpPr>
              <p:cNvPr id="49207" name="AutoShape 34"/>
              <p:cNvSpPr>
                <a:spLocks noChangeArrowheads="1"/>
              </p:cNvSpPr>
              <p:nvPr/>
            </p:nvSpPr>
            <p:spPr bwMode="auto">
              <a:xfrm rot="5400000">
                <a:off x="3266" y="2264"/>
                <a:ext cx="173" cy="273"/>
              </a:xfrm>
              <a:prstGeom prst="downArrow">
                <a:avLst>
                  <a:gd name="adj1" fmla="val 50000"/>
                  <a:gd name="adj2" fmla="val 39451"/>
                </a:avLst>
              </a:prstGeom>
              <a:solidFill>
                <a:srgbClr val="FF9900"/>
              </a:solidFill>
              <a:ln w="12700" cap="sq">
                <a:solidFill>
                  <a:srgbClr val="66003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3600">
                  <a:solidFill>
                    <a:srgbClr val="FFFF00"/>
                  </a:solidFill>
                  <a:latin typeface="AngsanaUPC" pitchFamily="18" charset="-34"/>
                </a:endParaRPr>
              </a:p>
            </p:txBody>
          </p:sp>
          <p:sp>
            <p:nvSpPr>
              <p:cNvPr id="49208" name="AutoShape 35"/>
              <p:cNvSpPr>
                <a:spLocks noChangeArrowheads="1"/>
              </p:cNvSpPr>
              <p:nvPr/>
            </p:nvSpPr>
            <p:spPr bwMode="auto">
              <a:xfrm rot="5400000">
                <a:off x="3279" y="842"/>
                <a:ext cx="173" cy="273"/>
              </a:xfrm>
              <a:prstGeom prst="downArrow">
                <a:avLst>
                  <a:gd name="adj1" fmla="val 50000"/>
                  <a:gd name="adj2" fmla="val 39451"/>
                </a:avLst>
              </a:prstGeom>
              <a:solidFill>
                <a:srgbClr val="FF9900"/>
              </a:solidFill>
              <a:ln w="12700" cap="sq">
                <a:solidFill>
                  <a:srgbClr val="66003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3600">
                  <a:solidFill>
                    <a:srgbClr val="FFFF00"/>
                  </a:solidFill>
                  <a:latin typeface="AngsanaUPC" pitchFamily="18" charset="-34"/>
                </a:endParaRPr>
              </a:p>
            </p:txBody>
          </p:sp>
          <p:sp>
            <p:nvSpPr>
              <p:cNvPr id="49209" name="AutoShape 36"/>
              <p:cNvSpPr>
                <a:spLocks noChangeArrowheads="1"/>
              </p:cNvSpPr>
              <p:nvPr/>
            </p:nvSpPr>
            <p:spPr bwMode="auto">
              <a:xfrm rot="5400000">
                <a:off x="3262" y="1802"/>
                <a:ext cx="173" cy="273"/>
              </a:xfrm>
              <a:prstGeom prst="downArrow">
                <a:avLst>
                  <a:gd name="adj1" fmla="val 50000"/>
                  <a:gd name="adj2" fmla="val 39451"/>
                </a:avLst>
              </a:prstGeom>
              <a:solidFill>
                <a:srgbClr val="FF9900"/>
              </a:solidFill>
              <a:ln w="12700" cap="sq">
                <a:solidFill>
                  <a:srgbClr val="66003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 sz="3600">
                  <a:solidFill>
                    <a:srgbClr val="FFFF00"/>
                  </a:solidFill>
                  <a:latin typeface="AngsanaUPC" pitchFamily="18" charset="-34"/>
                </a:endParaRPr>
              </a:p>
            </p:txBody>
          </p:sp>
        </p:grpSp>
        <p:sp>
          <p:nvSpPr>
            <p:cNvPr id="158" name="Rectangle 37"/>
            <p:cNvSpPr>
              <a:spLocks noChangeArrowheads="1"/>
            </p:cNvSpPr>
            <p:nvPr/>
          </p:nvSpPr>
          <p:spPr bwMode="auto">
            <a:xfrm>
              <a:off x="6110339" y="6024563"/>
              <a:ext cx="2962652" cy="49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th-TH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</a:rPr>
                <a:t>ดัชนีชี้วัดความสำเร็จของงาน</a:t>
              </a:r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-147638" y="1655763"/>
            <a:ext cx="2928938" cy="3644900"/>
            <a:chOff x="0" y="1668463"/>
            <a:chExt cx="2928938" cy="3644825"/>
          </a:xfrm>
        </p:grpSpPr>
        <p:grpSp>
          <p:nvGrpSpPr>
            <p:cNvPr id="49192" name="Group 16"/>
            <p:cNvGrpSpPr>
              <a:grpSpLocks/>
            </p:cNvGrpSpPr>
            <p:nvPr/>
          </p:nvGrpSpPr>
          <p:grpSpPr bwMode="auto">
            <a:xfrm>
              <a:off x="0" y="1668463"/>
              <a:ext cx="2928938" cy="3546475"/>
              <a:chOff x="0" y="1051"/>
              <a:chExt cx="1575" cy="2234"/>
            </a:xfrm>
          </p:grpSpPr>
          <p:sp>
            <p:nvSpPr>
              <p:cNvPr id="167" name="Rectangle 17"/>
              <p:cNvSpPr>
                <a:spLocks noChangeArrowheads="1"/>
              </p:cNvSpPr>
              <p:nvPr/>
            </p:nvSpPr>
            <p:spPr bwMode="auto">
              <a:xfrm rot="10800000">
                <a:off x="1202" y="1051"/>
                <a:ext cx="373" cy="2234"/>
              </a:xfrm>
              <a:prstGeom prst="rect">
                <a:avLst/>
              </a:prstGeom>
              <a:gradFill rotWithShape="1">
                <a:gsLst>
                  <a:gs pos="0">
                    <a:srgbClr val="FF9900">
                      <a:shade val="51000"/>
                      <a:satMod val="130000"/>
                    </a:srgbClr>
                  </a:gs>
                  <a:gs pos="80000">
                    <a:srgbClr val="FF9900">
                      <a:shade val="93000"/>
                      <a:satMod val="130000"/>
                    </a:srgbClr>
                  </a:gs>
                  <a:gs pos="100000">
                    <a:srgbClr val="FF990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vert="eaVert" wrap="none" anchor="ctr"/>
              <a:lstStyle/>
              <a:p>
                <a:pPr algn="ctr">
                  <a:defRPr/>
                </a:pPr>
                <a:r>
                  <a:rPr lang="th-TH" sz="3200" b="1">
                    <a:solidFill>
                      <a:srgbClr val="000000"/>
                    </a:solidFill>
                    <a:latin typeface="AngsanaUPC"/>
                  </a:rPr>
                  <a:t>SWOT Analysis</a:t>
                </a:r>
                <a:endParaRPr lang="th-TH" sz="2000">
                  <a:solidFill>
                    <a:srgbClr val="000000"/>
                  </a:solidFill>
                  <a:latin typeface="AngsanaUPC"/>
                </a:endParaRPr>
              </a:p>
            </p:txBody>
          </p:sp>
          <p:sp>
            <p:nvSpPr>
              <p:cNvPr id="49197" name="Rectangle 18"/>
              <p:cNvSpPr>
                <a:spLocks noChangeArrowheads="1"/>
              </p:cNvSpPr>
              <p:nvPr/>
            </p:nvSpPr>
            <p:spPr bwMode="auto">
              <a:xfrm>
                <a:off x="0" y="1178"/>
                <a:ext cx="1247" cy="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endParaRPr lang="en-US" b="1">
                  <a:solidFill>
                    <a:srgbClr val="FFFF00"/>
                  </a:solidFill>
                  <a:latin typeface="AngsanaUPC" pitchFamily="18" charset="-34"/>
                  <a:cs typeface="AngsanaUPC" pitchFamily="18" charset="-34"/>
                </a:endParaRPr>
              </a:p>
              <a:p>
                <a:pPr>
                  <a:buFontTx/>
                  <a:buChar char="•"/>
                </a:pPr>
                <a:endParaRPr lang="th-TH" b="1">
                  <a:solidFill>
                    <a:srgbClr val="FFFF00"/>
                  </a:solidFill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  <p:sp>
          <p:nvSpPr>
            <p:cNvPr id="166" name="Rectangle 21"/>
            <p:cNvSpPr>
              <a:spLocks noChangeArrowheads="1"/>
            </p:cNvSpPr>
            <p:nvPr/>
          </p:nvSpPr>
          <p:spPr bwMode="auto">
            <a:xfrm>
              <a:off x="120650" y="2635230"/>
              <a:ext cx="1979613" cy="2678058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th-TH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การวิเคราะห์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สภาพบริบท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ทั้งภายใน และ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ภายนอกองค์กร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th-TH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เพื่อหา</a:t>
              </a:r>
            </a:p>
            <a:p>
              <a:pPr algn="ctr">
                <a:defRPr/>
              </a:pPr>
              <a:r>
                <a:rPr lang="th-TH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จุดแข็ง จุดอ่อน</a:t>
              </a:r>
            </a:p>
            <a:p>
              <a:pPr algn="ctr">
                <a:defRPr/>
              </a:pPr>
              <a:r>
                <a:rPr lang="th-TH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cs typeface="AngsanaUPC" pitchFamily="18" charset="-34"/>
                </a:rPr>
                <a:t>โอกาส ภัยคุกคาม</a:t>
              </a:r>
            </a:p>
          </p:txBody>
        </p:sp>
      </p:grpSp>
      <p:grpSp>
        <p:nvGrpSpPr>
          <p:cNvPr id="49166" name="Group 2"/>
          <p:cNvGrpSpPr>
            <a:grpSpLocks/>
          </p:cNvGrpSpPr>
          <p:nvPr/>
        </p:nvGrpSpPr>
        <p:grpSpPr bwMode="auto">
          <a:xfrm>
            <a:off x="6826250" y="177800"/>
            <a:ext cx="2092325" cy="984250"/>
            <a:chOff x="3893" y="112"/>
            <a:chExt cx="1318" cy="620"/>
          </a:xfrm>
        </p:grpSpPr>
        <p:sp>
          <p:nvSpPr>
            <p:cNvPr id="170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893" y="112"/>
              <a:ext cx="1318" cy="3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b="1" kern="10" dirty="0">
                  <a:ln w="900" cmpd="sng">
                    <a:solidFill>
                      <a:srgbClr val="FF9900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srgbClr val="FF9900">
                      <a:satMod val="200000"/>
                      <a:tint val="3000"/>
                    </a:srgbClr>
                  </a:solidFill>
                  <a:effectLst>
                    <a:innerShdw blurRad="101600" dist="76200" dir="5400000">
                      <a:srgbClr val="FF9900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Angsana New"/>
                  <a:cs typeface="Angsana New"/>
                </a:rPr>
                <a:t>STRATEGIC</a:t>
              </a:r>
              <a:endParaRPr lang="th-TH" sz="3600" b="1" kern="10" dirty="0">
                <a:ln w="900" cmpd="sng">
                  <a:solidFill>
                    <a:srgbClr val="FF99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99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FF9900">
                      <a:satMod val="190000"/>
                      <a:tint val="100000"/>
                      <a:alpha val="74000"/>
                    </a:srgbClr>
                  </a:innerShdw>
                </a:effectLst>
                <a:latin typeface="Angsana New"/>
                <a:cs typeface="Angsana New"/>
              </a:endParaRPr>
            </a:p>
          </p:txBody>
        </p:sp>
        <p:sp>
          <p:nvSpPr>
            <p:cNvPr id="171" name="WordArt 4"/>
            <p:cNvSpPr>
              <a:spLocks noChangeArrowheads="1" noChangeShapeType="1" noTextEdit="1"/>
            </p:cNvSpPr>
            <p:nvPr/>
          </p:nvSpPr>
          <p:spPr bwMode="auto">
            <a:xfrm>
              <a:off x="3893" y="448"/>
              <a:ext cx="1318" cy="2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3600" b="1" kern="10" cap="all" dirty="0">
                  <a:ln/>
                  <a:solidFill>
                    <a:srgbClr val="FF9900"/>
                  </a:solidFill>
                  <a:effectLst>
                    <a:outerShdw blurRad="19685" dist="12700" dir="5400000" algn="tl" rotWithShape="0">
                      <a:srgbClr val="FF9900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ngsana New"/>
                  <a:cs typeface="Angsana New"/>
                </a:rPr>
                <a:t>PLAN</a:t>
              </a:r>
              <a:endParaRPr lang="th-TH" sz="3600" b="1" kern="10" cap="all" dirty="0">
                <a:ln/>
                <a:solidFill>
                  <a:srgbClr val="FF9900"/>
                </a:solidFill>
                <a:effectLst>
                  <a:outerShdw blurRad="19685" dist="12700" dir="5400000" algn="tl" rotWithShape="0">
                    <a:srgbClr val="FF9900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ngsana New"/>
                <a:cs typeface="Angsana New"/>
              </a:endParaRPr>
            </a:p>
          </p:txBody>
        </p:sp>
      </p:grpSp>
      <p:grpSp>
        <p:nvGrpSpPr>
          <p:cNvPr id="49167" name="Group 56"/>
          <p:cNvGrpSpPr>
            <a:grpSpLocks/>
          </p:cNvGrpSpPr>
          <p:nvPr/>
        </p:nvGrpSpPr>
        <p:grpSpPr bwMode="auto">
          <a:xfrm>
            <a:off x="1973263" y="63500"/>
            <a:ext cx="4508500" cy="1511300"/>
            <a:chOff x="2120900" y="63500"/>
            <a:chExt cx="4508500" cy="1511995"/>
          </a:xfrm>
        </p:grpSpPr>
        <p:sp>
          <p:nvSpPr>
            <p:cNvPr id="174" name="Isosceles Triangle 173"/>
            <p:cNvSpPr/>
            <p:nvPr/>
          </p:nvSpPr>
          <p:spPr bwMode="auto">
            <a:xfrm>
              <a:off x="2120900" y="63500"/>
              <a:ext cx="4508500" cy="1435100"/>
            </a:xfrm>
            <a:prstGeom prst="triangle">
              <a:avLst/>
            </a:prstGeom>
            <a:solidFill>
              <a:srgbClr val="A50021"/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FFFF00"/>
                </a:solidFill>
                <a:latin typeface="AngsanaUPC"/>
                <a:cs typeface="LilyUPC" panose="020B0604020202020204" pitchFamily="34" charset="-34"/>
              </a:endParaRPr>
            </a:p>
          </p:txBody>
        </p:sp>
        <p:sp>
          <p:nvSpPr>
            <p:cNvPr id="175" name="TextBox 55"/>
            <p:cNvSpPr txBox="1">
              <a:spLocks noChangeArrowheads="1"/>
            </p:cNvSpPr>
            <p:nvPr/>
          </p:nvSpPr>
          <p:spPr bwMode="auto">
            <a:xfrm>
              <a:off x="2120900" y="190500"/>
              <a:ext cx="4483100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ngsanaUPC" pitchFamily="18" charset="-34"/>
                </a:rPr>
                <a:t>ธรรมนูญ</a:t>
              </a:r>
            </a:p>
            <a:p>
              <a:pPr algn="ctr">
                <a:defRPr/>
              </a:pPr>
              <a:r>
                <a:rPr lang="th-TH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ngsanaUPC" pitchFamily="18" charset="-34"/>
                </a:rPr>
                <a:t>วิสัยทัศน์/พันธกิจ</a:t>
              </a:r>
            </a:p>
            <a:p>
              <a:pPr algn="ctr">
                <a:defRPr/>
              </a:pPr>
              <a:r>
                <a:rPr lang="th-TH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ngsanaUPC" pitchFamily="18" charset="-34"/>
                </a:rPr>
                <a:t>วัตถุประสงค์/กลยุทธ์/นโยบาย</a:t>
              </a:r>
            </a:p>
          </p:txBody>
        </p:sp>
      </p:grpSp>
      <p:sp>
        <p:nvSpPr>
          <p:cNvPr id="54" name="Rectangle 53"/>
          <p:cNvSpPr/>
          <p:nvPr/>
        </p:nvSpPr>
        <p:spPr bwMode="auto">
          <a:xfrm>
            <a:off x="3733777" y="1603375"/>
            <a:ext cx="1924042" cy="68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endParaRPr lang="th-TH" sz="2800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714731" y="3103563"/>
            <a:ext cx="1924042" cy="68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endParaRPr lang="th-TH" sz="2800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698861" y="3848882"/>
            <a:ext cx="1924042" cy="68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endParaRPr lang="th-TH" sz="2800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82449" y="1603380"/>
            <a:ext cx="1924042" cy="9890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endParaRPr lang="th-TH" sz="2800" smtClean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143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8" grpId="0" animBg="1"/>
      <p:bldP spid="5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4" name="Line 6"/>
          <p:cNvSpPr>
            <a:spLocks noChangeShapeType="1"/>
          </p:cNvSpPr>
          <p:nvPr/>
        </p:nvSpPr>
        <p:spPr bwMode="auto">
          <a:xfrm>
            <a:off x="5764237" y="3571875"/>
            <a:ext cx="0" cy="546139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35" name="AutoShape 7"/>
          <p:cNvSpPr>
            <a:spLocks noChangeArrowheads="1"/>
          </p:cNvSpPr>
          <p:nvPr/>
        </p:nvSpPr>
        <p:spPr bwMode="auto">
          <a:xfrm>
            <a:off x="4250623" y="3607501"/>
            <a:ext cx="728666" cy="370840"/>
          </a:xfrm>
          <a:prstGeom prst="leftRightArrow">
            <a:avLst>
              <a:gd name="adj1" fmla="val 50000"/>
              <a:gd name="adj2" fmla="val 39298"/>
            </a:avLst>
          </a:prstGeom>
          <a:ln>
            <a:headEnd/>
            <a:tailEnd/>
          </a:ln>
          <a:effectLst/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63500" h="25400"/>
            <a:contourClr>
              <a:schemeClr val="accent2">
                <a:shade val="30000"/>
                <a:satMod val="2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36" name="AutoShape 8"/>
          <p:cNvSpPr>
            <a:spLocks noChangeArrowheads="1"/>
          </p:cNvSpPr>
          <p:nvPr/>
        </p:nvSpPr>
        <p:spPr bwMode="auto">
          <a:xfrm>
            <a:off x="4361414" y="4965314"/>
            <a:ext cx="459585" cy="606826"/>
          </a:xfrm>
          <a:prstGeom prst="upDownArrow">
            <a:avLst>
              <a:gd name="adj1" fmla="val 50000"/>
              <a:gd name="adj2" fmla="val 29583"/>
            </a:avLst>
          </a:prstGeom>
          <a:ln>
            <a:headEnd/>
            <a:tailEnd/>
          </a:ln>
          <a:effectLst/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63500" h="25400"/>
            <a:contourClr>
              <a:schemeClr val="accent2">
                <a:shade val="30000"/>
                <a:satMod val="2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70000"/>
              </a:lnSpc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41" name="Line 13"/>
          <p:cNvSpPr>
            <a:spLocks noChangeShapeType="1"/>
          </p:cNvSpPr>
          <p:nvPr/>
        </p:nvSpPr>
        <p:spPr bwMode="auto">
          <a:xfrm>
            <a:off x="3303152" y="3571876"/>
            <a:ext cx="0" cy="558775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131165" y="825499"/>
            <a:ext cx="6858048" cy="1111241"/>
            <a:chOff x="912" y="391"/>
            <a:chExt cx="4320" cy="713"/>
          </a:xfrm>
        </p:grpSpPr>
        <p:sp>
          <p:nvSpPr>
            <p:cNvPr id="23595" name="Line 15"/>
            <p:cNvSpPr>
              <a:spLocks noChangeShapeType="1"/>
            </p:cNvSpPr>
            <p:nvPr/>
          </p:nvSpPr>
          <p:spPr bwMode="auto">
            <a:xfrm>
              <a:off x="912" y="1104"/>
              <a:ext cx="432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997A7A"/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FFFF00"/>
                </a:solidFill>
                <a:latin typeface="AngsanaUPC" pitchFamily="18" charset="-34"/>
                <a:cs typeface="Cordia New" panose="020B0304020202020204" pitchFamily="34" charset="-34"/>
              </a:endParaRPr>
            </a:p>
          </p:txBody>
        </p:sp>
        <p:sp>
          <p:nvSpPr>
            <p:cNvPr id="23596" name="Freeform 16"/>
            <p:cNvSpPr>
              <a:spLocks/>
            </p:cNvSpPr>
            <p:nvPr/>
          </p:nvSpPr>
          <p:spPr bwMode="auto">
            <a:xfrm>
              <a:off x="912" y="391"/>
              <a:ext cx="4320" cy="713"/>
            </a:xfrm>
            <a:custGeom>
              <a:avLst/>
              <a:gdLst>
                <a:gd name="T0" fmla="*/ 0 w 4320"/>
                <a:gd name="T1" fmla="*/ 576 h 576"/>
                <a:gd name="T2" fmla="*/ 2064 w 4320"/>
                <a:gd name="T3" fmla="*/ 0 h 576"/>
                <a:gd name="T4" fmla="*/ 4320 w 4320"/>
                <a:gd name="T5" fmla="*/ 576 h 576"/>
                <a:gd name="T6" fmla="*/ 0 60000 65536"/>
                <a:gd name="T7" fmla="*/ 0 60000 65536"/>
                <a:gd name="T8" fmla="*/ 0 60000 65536"/>
                <a:gd name="T9" fmla="*/ 0 w 4320"/>
                <a:gd name="T10" fmla="*/ 0 h 576"/>
                <a:gd name="T11" fmla="*/ 4320 w 4320"/>
                <a:gd name="T12" fmla="*/ 576 h 576"/>
                <a:gd name="connsiteX0" fmla="*/ 0 w 10000"/>
                <a:gd name="connsiteY0" fmla="*/ 10794 h 10794"/>
                <a:gd name="connsiteX1" fmla="*/ 4739 w 10000"/>
                <a:gd name="connsiteY1" fmla="*/ 0 h 10794"/>
                <a:gd name="connsiteX2" fmla="*/ 10000 w 10000"/>
                <a:gd name="connsiteY2" fmla="*/ 10794 h 10794"/>
                <a:gd name="connsiteX0" fmla="*/ 0 w 10000"/>
                <a:gd name="connsiteY0" fmla="*/ 12381 h 12381"/>
                <a:gd name="connsiteX1" fmla="*/ 4739 w 10000"/>
                <a:gd name="connsiteY1" fmla="*/ 0 h 12381"/>
                <a:gd name="connsiteX2" fmla="*/ 10000 w 10000"/>
                <a:gd name="connsiteY2" fmla="*/ 12381 h 1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2381">
                  <a:moveTo>
                    <a:pt x="0" y="12381"/>
                  </a:moveTo>
                  <a:cubicBezTo>
                    <a:pt x="1556" y="7381"/>
                    <a:pt x="3072" y="0"/>
                    <a:pt x="4739" y="0"/>
                  </a:cubicBezTo>
                  <a:cubicBezTo>
                    <a:pt x="6405" y="0"/>
                    <a:pt x="9130" y="10714"/>
                    <a:pt x="10000" y="12381"/>
                  </a:cubicBezTo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997A7A"/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FFFFFF"/>
                </a:solidFill>
                <a:latin typeface="AngsanaUPC" pitchFamily="18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174545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664589" y="1058846"/>
            <a:ext cx="56388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th-T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โครงร่างองค์กร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lnSpc>
                <a:spcPct val="90000"/>
              </a:lnSpc>
              <a:defRPr/>
            </a:pP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สภาพแวดล้อม ความสัมพันธ์ และความท้าทาย</a:t>
            </a:r>
          </a:p>
        </p:txBody>
      </p:sp>
      <p:sp>
        <p:nvSpPr>
          <p:cNvPr id="1174550" name="Line 22"/>
          <p:cNvSpPr>
            <a:spLocks noChangeShapeType="1"/>
          </p:cNvSpPr>
          <p:nvPr/>
        </p:nvSpPr>
        <p:spPr bwMode="auto">
          <a:xfrm flipV="1">
            <a:off x="6858016" y="4429133"/>
            <a:ext cx="1143008" cy="214313"/>
          </a:xfrm>
          <a:prstGeom prst="line">
            <a:avLst/>
          </a:prstGeom>
          <a:ln w="25400">
            <a:headEnd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51" name="Line 23"/>
          <p:cNvSpPr>
            <a:spLocks noChangeShapeType="1"/>
          </p:cNvSpPr>
          <p:nvPr/>
        </p:nvSpPr>
        <p:spPr bwMode="auto">
          <a:xfrm>
            <a:off x="6858016" y="3046410"/>
            <a:ext cx="1071570" cy="214314"/>
          </a:xfrm>
          <a:prstGeom prst="line">
            <a:avLst/>
          </a:prstGeom>
          <a:ln w="25400">
            <a:headEnd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52" name="Line 24"/>
          <p:cNvSpPr>
            <a:spLocks noChangeShapeType="1"/>
          </p:cNvSpPr>
          <p:nvPr/>
        </p:nvSpPr>
        <p:spPr bwMode="auto">
          <a:xfrm>
            <a:off x="1109639" y="4383095"/>
            <a:ext cx="1143007" cy="285751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53" name="Line 25"/>
          <p:cNvSpPr>
            <a:spLocks noChangeShapeType="1"/>
          </p:cNvSpPr>
          <p:nvPr/>
        </p:nvSpPr>
        <p:spPr bwMode="auto">
          <a:xfrm flipV="1">
            <a:off x="1168376" y="3046410"/>
            <a:ext cx="1071570" cy="214314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35" name="Rounded Rectangle 34">
            <a:hlinkClick r:id="rId4" action="ppaction://hlinksldjump"/>
          </p:cNvPr>
          <p:cNvSpPr/>
          <p:nvPr/>
        </p:nvSpPr>
        <p:spPr>
          <a:xfrm>
            <a:off x="107219" y="3325273"/>
            <a:ext cx="2043806" cy="1033470"/>
          </a:xfrm>
          <a:prstGeom prst="roundRect">
            <a:avLst>
              <a:gd name="adj" fmla="val 31179"/>
            </a:avLst>
          </a:prstGeom>
          <a:gradFill>
            <a:gsLst>
              <a:gs pos="0">
                <a:srgbClr val="E78F19"/>
              </a:gs>
              <a:gs pos="80000">
                <a:srgbClr val="FF9900"/>
              </a:gs>
              <a:gs pos="100000">
                <a:srgbClr val="FFC000"/>
              </a:gs>
            </a:gsLst>
          </a:gra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34" tIns="45717" rIns="91434" bIns="45717" anchor="ctr" anchorCtr="0"/>
          <a:lstStyle/>
          <a:p>
            <a:pPr marL="533400" indent="-533400" algn="ctr">
              <a:lnSpc>
                <a:spcPct val="7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latin typeface="Browallia New" pitchFamily="34" charset="-34"/>
              </a:rPr>
              <a:t>การนำองค์กร</a:t>
            </a:r>
            <a:endParaRPr lang="en-US" dirty="0">
              <a:solidFill>
                <a:srgbClr val="FFFFFF"/>
              </a:solidFill>
              <a:latin typeface="Browallia New" pitchFamily="34" charset="-34"/>
            </a:endParaRPr>
          </a:p>
        </p:txBody>
      </p:sp>
      <p:sp>
        <p:nvSpPr>
          <p:cNvPr id="36" name="Rounded Rectangle 35">
            <a:hlinkClick r:id="rId5" action="ppaction://hlinksldjump"/>
          </p:cNvPr>
          <p:cNvSpPr/>
          <p:nvPr/>
        </p:nvSpPr>
        <p:spPr>
          <a:xfrm>
            <a:off x="2250359" y="2571744"/>
            <a:ext cx="2143108" cy="1000132"/>
          </a:xfrm>
          <a:prstGeom prst="roundRect">
            <a:avLst>
              <a:gd name="adj" fmla="val 31179"/>
            </a:avLst>
          </a:prstGeom>
          <a:gradFill>
            <a:gsLst>
              <a:gs pos="0">
                <a:srgbClr val="E78F19"/>
              </a:gs>
              <a:gs pos="80000">
                <a:srgbClr val="FF9900"/>
              </a:gs>
              <a:gs pos="100000">
                <a:srgbClr val="FFC000"/>
              </a:gs>
            </a:gsLst>
          </a:gra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34" tIns="45717" rIns="91434" bIns="45717" anchor="b" anchorCtr="0"/>
          <a:lstStyle/>
          <a:p>
            <a:pPr marL="533400" indent="-533400" algn="ctr">
              <a:lnSpc>
                <a:spcPct val="70000"/>
              </a:lnSpc>
              <a:defRPr/>
            </a:pPr>
            <a:r>
              <a:rPr lang="en-US" sz="2400" dirty="0" err="1" smtClean="0">
                <a:solidFill>
                  <a:srgbClr val="FFFFFF"/>
                </a:solidFill>
                <a:latin typeface="Browallia New" pitchFamily="34" charset="-34"/>
              </a:rPr>
              <a:t>การวางแผน</a:t>
            </a:r>
            <a:endParaRPr lang="en-US" sz="2400" dirty="0" smtClean="0">
              <a:solidFill>
                <a:srgbClr val="FFFFFF"/>
              </a:solidFill>
              <a:latin typeface="Browallia New" pitchFamily="34" charset="-34"/>
            </a:endParaRPr>
          </a:p>
          <a:p>
            <a:pPr marL="533400" indent="-533400" algn="ctr">
              <a:lnSpc>
                <a:spcPct val="70000"/>
              </a:lnSpc>
              <a:defRPr/>
            </a:pPr>
            <a:r>
              <a:rPr lang="en-US" sz="2400" dirty="0" err="1" smtClean="0">
                <a:solidFill>
                  <a:srgbClr val="FFFFFF"/>
                </a:solidFill>
                <a:latin typeface="Browallia New" pitchFamily="34" charset="-34"/>
              </a:rPr>
              <a:t>เชิง</a:t>
            </a: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ยุทธศาสตร์</a:t>
            </a:r>
          </a:p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และ</a:t>
            </a:r>
            <a:r>
              <a:rPr lang="en-US" sz="2400" dirty="0" err="1" smtClean="0">
                <a:solidFill>
                  <a:srgbClr val="FFFFFF"/>
                </a:solidFill>
                <a:latin typeface="Browallia New" pitchFamily="34" charset="-34"/>
              </a:rPr>
              <a:t>กลยุท</a:t>
            </a: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ธ์</a:t>
            </a:r>
            <a:endParaRPr lang="en-US" sz="2400" dirty="0">
              <a:solidFill>
                <a:srgbClr val="FFFFFF"/>
              </a:solidFill>
              <a:latin typeface="Browallia New" pitchFamily="34" charset="-34"/>
            </a:endParaRPr>
          </a:p>
        </p:txBody>
      </p:sp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2250359" y="4107095"/>
            <a:ext cx="2143108" cy="1000132"/>
          </a:xfrm>
          <a:prstGeom prst="roundRect">
            <a:avLst>
              <a:gd name="adj" fmla="val 31179"/>
            </a:avLst>
          </a:prstGeom>
          <a:gradFill>
            <a:gsLst>
              <a:gs pos="0">
                <a:srgbClr val="E78F19"/>
              </a:gs>
              <a:gs pos="80000">
                <a:srgbClr val="FF9900"/>
              </a:gs>
              <a:gs pos="100000">
                <a:srgbClr val="FFC000"/>
              </a:gs>
            </a:gsLst>
          </a:gra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34" tIns="45717" rIns="91434" bIns="45717" anchor="b" anchorCtr="0"/>
          <a:lstStyle/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การให้ความสำคัญ</a:t>
            </a:r>
          </a:p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กับผู้รับบริการและ</a:t>
            </a:r>
          </a:p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ผู้มีส่วนได้ส่วนเสีย</a:t>
            </a:r>
            <a:endParaRPr lang="th-TH" sz="2400" dirty="0">
              <a:solidFill>
                <a:srgbClr val="FFFFFF"/>
              </a:solidFill>
              <a:latin typeface="Browallia New" pitchFamily="34" charset="-34"/>
            </a:endParaRPr>
          </a:p>
        </p:txBody>
      </p:sp>
      <p:sp>
        <p:nvSpPr>
          <p:cNvPr id="38" name="Rounded Rectangle 37">
            <a:hlinkClick r:id="" action="ppaction://noaction"/>
          </p:cNvPr>
          <p:cNvSpPr/>
          <p:nvPr/>
        </p:nvSpPr>
        <p:spPr>
          <a:xfrm>
            <a:off x="4728918" y="2571744"/>
            <a:ext cx="2143108" cy="1000132"/>
          </a:xfrm>
          <a:prstGeom prst="roundRect">
            <a:avLst>
              <a:gd name="adj" fmla="val 31179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การมุ่งเน้น</a:t>
            </a:r>
          </a:p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ทรัพยากรบุคคล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4728918" y="4107095"/>
            <a:ext cx="2143108" cy="1000132"/>
          </a:xfrm>
          <a:prstGeom prst="roundRect">
            <a:avLst>
              <a:gd name="adj" fmla="val 31179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การจัดการ</a:t>
            </a:r>
          </a:p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กระบวนการ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42" name="Rounded Rectangle 41">
            <a:hlinkClick r:id="" action="ppaction://noaction"/>
          </p:cNvPr>
          <p:cNvSpPr/>
          <p:nvPr/>
        </p:nvSpPr>
        <p:spPr>
          <a:xfrm>
            <a:off x="6965266" y="3332162"/>
            <a:ext cx="2035889" cy="1019692"/>
          </a:xfrm>
          <a:prstGeom prst="roundRect">
            <a:avLst>
              <a:gd name="adj" fmla="val 2102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7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ผลลัพธ์</a:t>
            </a:r>
          </a:p>
          <a:p>
            <a:pPr algn="ctr">
              <a:lnSpc>
                <a:spcPct val="7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การดำเนินการ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43" name="Rounded Rectangle 42">
            <a:hlinkClick r:id="rId7" action="ppaction://hlinksldjump"/>
          </p:cNvPr>
          <p:cNvSpPr/>
          <p:nvPr/>
        </p:nvSpPr>
        <p:spPr>
          <a:xfrm>
            <a:off x="1345526" y="5643578"/>
            <a:ext cx="6429326" cy="1000132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การวัด การวิเคราะห์ และการจัดการความรู้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96251" y="1899297"/>
            <a:ext cx="1118163" cy="1642451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0 w 1195753"/>
              <a:gd name="connsiteY4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128165 w 1195753"/>
              <a:gd name="connsiteY5" fmla="*/ 1142423 h 1436914"/>
              <a:gd name="connsiteX6" fmla="*/ 0 w 1195753"/>
              <a:gd name="connsiteY6" fmla="*/ 1436914 h 1436914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78333 w 1245921"/>
              <a:gd name="connsiteY5" fmla="*/ 1142423 h 1545412"/>
              <a:gd name="connsiteX6" fmla="*/ 0 w 1245921"/>
              <a:gd name="connsiteY6" fmla="*/ 1545412 h 1545412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30867 w 1245921"/>
              <a:gd name="connsiteY5" fmla="*/ 1188089 h 1545412"/>
              <a:gd name="connsiteX6" fmla="*/ 0 w 1245921"/>
              <a:gd name="connsiteY6" fmla="*/ 1545412 h 1545412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96720 w 1224651"/>
              <a:gd name="connsiteY4" fmla="*/ 888019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47359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651" h="1553814">
                <a:moveTo>
                  <a:pt x="1224651" y="0"/>
                </a:moveTo>
                <a:cubicBezTo>
                  <a:pt x="1185733" y="24797"/>
                  <a:pt x="1033622" y="102848"/>
                  <a:pt x="954073" y="154626"/>
                </a:cubicBezTo>
                <a:cubicBezTo>
                  <a:pt x="874524" y="206404"/>
                  <a:pt x="826648" y="239556"/>
                  <a:pt x="747359" y="310670"/>
                </a:cubicBezTo>
                <a:cubicBezTo>
                  <a:pt x="668070" y="381784"/>
                  <a:pt x="557563" y="489954"/>
                  <a:pt x="478338" y="581308"/>
                </a:cubicBezTo>
                <a:cubicBezTo>
                  <a:pt x="399113" y="672662"/>
                  <a:pt x="333463" y="757664"/>
                  <a:pt x="272006" y="858794"/>
                </a:cubicBezTo>
                <a:cubicBezTo>
                  <a:pt x="210549" y="959924"/>
                  <a:pt x="154931" y="1072252"/>
                  <a:pt x="109597" y="1188089"/>
                </a:cubicBezTo>
                <a:cubicBezTo>
                  <a:pt x="64263" y="1303926"/>
                  <a:pt x="21361" y="1504732"/>
                  <a:pt x="0" y="1553814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none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 flipV="1">
            <a:off x="111211" y="4260856"/>
            <a:ext cx="1238486" cy="2124605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210446 w 1210446"/>
              <a:gd name="connsiteY0" fmla="*/ 0 h 1436914"/>
              <a:gd name="connsiteX1" fmla="*/ 782581 w 1210446"/>
              <a:gd name="connsiteY1" fmla="*/ 316515 h 1436914"/>
              <a:gd name="connsiteX2" fmla="*/ 282515 w 1210446"/>
              <a:gd name="connsiteY2" fmla="*/ 888019 h 1436914"/>
              <a:gd name="connsiteX3" fmla="*/ 44637 w 1210446"/>
              <a:gd name="connsiteY3" fmla="*/ 1293223 h 1436914"/>
              <a:gd name="connsiteX4" fmla="*/ 14693 w 1210446"/>
              <a:gd name="connsiteY4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140364 w 1195753"/>
              <a:gd name="connsiteY3" fmla="*/ 1064358 h 1436914"/>
              <a:gd name="connsiteX4" fmla="*/ 29944 w 1195753"/>
              <a:gd name="connsiteY4" fmla="*/ 1293223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140364 w 1195753"/>
              <a:gd name="connsiteY4" fmla="*/ 1064358 h 1436914"/>
              <a:gd name="connsiteX5" fmla="*/ 29944 w 1195753"/>
              <a:gd name="connsiteY5" fmla="*/ 1293223 h 1436914"/>
              <a:gd name="connsiteX6" fmla="*/ 0 w 1195753"/>
              <a:gd name="connsiteY6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267822 w 1195753"/>
              <a:gd name="connsiteY4" fmla="*/ 888019 h 1436914"/>
              <a:gd name="connsiteX5" fmla="*/ 140364 w 1195753"/>
              <a:gd name="connsiteY5" fmla="*/ 1064358 h 1436914"/>
              <a:gd name="connsiteX6" fmla="*/ 29944 w 1195753"/>
              <a:gd name="connsiteY6" fmla="*/ 1293223 h 1436914"/>
              <a:gd name="connsiteX7" fmla="*/ 0 w 1195753"/>
              <a:gd name="connsiteY7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894843 w 1195753"/>
              <a:gd name="connsiteY1" fmla="*/ 125075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8237 w 1195753"/>
              <a:gd name="connsiteY1" fmla="*/ 108506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2388 w 1195753"/>
              <a:gd name="connsiteY1" fmla="*/ 120934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72359 w 1172359"/>
              <a:gd name="connsiteY0" fmla="*/ 0 h 1424487"/>
              <a:gd name="connsiteX1" fmla="*/ 912388 w 1172359"/>
              <a:gd name="connsiteY1" fmla="*/ 108507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00690 w 1172359"/>
              <a:gd name="connsiteY1" fmla="*/ 120934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23162 w 1172359"/>
              <a:gd name="connsiteY2" fmla="*/ 275621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4194 w 1172359"/>
              <a:gd name="connsiteY1" fmla="*/ 13445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41339 w 1172359"/>
              <a:gd name="connsiteY1" fmla="*/ 12838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8479 w 1172359"/>
              <a:gd name="connsiteY1" fmla="*/ 122309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789919 w 1172359"/>
              <a:gd name="connsiteY1" fmla="*/ 14659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53131 w 1172359"/>
              <a:gd name="connsiteY1" fmla="*/ 81577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17375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2359" h="1424487">
                <a:moveTo>
                  <a:pt x="1172359" y="0"/>
                </a:moveTo>
                <a:lnTo>
                  <a:pt x="948846" y="72472"/>
                </a:lnTo>
                <a:lnTo>
                  <a:pt x="789919" y="146590"/>
                </a:lnTo>
                <a:cubicBezTo>
                  <a:pt x="717634" y="197271"/>
                  <a:pt x="674164" y="216628"/>
                  <a:pt x="612073" y="264346"/>
                </a:cubicBezTo>
                <a:cubicBezTo>
                  <a:pt x="549982" y="312064"/>
                  <a:pt x="476367" y="372742"/>
                  <a:pt x="417375" y="432897"/>
                </a:cubicBezTo>
                <a:cubicBezTo>
                  <a:pt x="358383" y="493052"/>
                  <a:pt x="303792" y="560637"/>
                  <a:pt x="258121" y="625278"/>
                </a:cubicBezTo>
                <a:cubicBezTo>
                  <a:pt x="212450" y="689919"/>
                  <a:pt x="174004" y="755550"/>
                  <a:pt x="143346" y="820746"/>
                </a:cubicBezTo>
                <a:cubicBezTo>
                  <a:pt x="112688" y="885942"/>
                  <a:pt x="93074" y="947764"/>
                  <a:pt x="74174" y="1016456"/>
                </a:cubicBezTo>
                <a:cubicBezTo>
                  <a:pt x="55274" y="1085148"/>
                  <a:pt x="42306" y="1164893"/>
                  <a:pt x="29944" y="1232898"/>
                </a:cubicBezTo>
                <a:cubicBezTo>
                  <a:pt x="17582" y="1300903"/>
                  <a:pt x="10722" y="1399676"/>
                  <a:pt x="0" y="1424487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7000" y="32750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78733" y="254859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78733" y="40719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714480" y="571501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86314" y="25717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86314" y="40719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72330" y="328612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7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5" name="Freeform 44"/>
          <p:cNvSpPr/>
          <p:nvPr/>
        </p:nvSpPr>
        <p:spPr>
          <a:xfrm flipH="1" flipV="1">
            <a:off x="7778514" y="4260856"/>
            <a:ext cx="1238486" cy="2124605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210446 w 1210446"/>
              <a:gd name="connsiteY0" fmla="*/ 0 h 1436914"/>
              <a:gd name="connsiteX1" fmla="*/ 782581 w 1210446"/>
              <a:gd name="connsiteY1" fmla="*/ 316515 h 1436914"/>
              <a:gd name="connsiteX2" fmla="*/ 282515 w 1210446"/>
              <a:gd name="connsiteY2" fmla="*/ 888019 h 1436914"/>
              <a:gd name="connsiteX3" fmla="*/ 44637 w 1210446"/>
              <a:gd name="connsiteY3" fmla="*/ 1293223 h 1436914"/>
              <a:gd name="connsiteX4" fmla="*/ 14693 w 1210446"/>
              <a:gd name="connsiteY4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140364 w 1195753"/>
              <a:gd name="connsiteY3" fmla="*/ 1064358 h 1436914"/>
              <a:gd name="connsiteX4" fmla="*/ 29944 w 1195753"/>
              <a:gd name="connsiteY4" fmla="*/ 1293223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140364 w 1195753"/>
              <a:gd name="connsiteY4" fmla="*/ 1064358 h 1436914"/>
              <a:gd name="connsiteX5" fmla="*/ 29944 w 1195753"/>
              <a:gd name="connsiteY5" fmla="*/ 1293223 h 1436914"/>
              <a:gd name="connsiteX6" fmla="*/ 0 w 1195753"/>
              <a:gd name="connsiteY6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267822 w 1195753"/>
              <a:gd name="connsiteY4" fmla="*/ 888019 h 1436914"/>
              <a:gd name="connsiteX5" fmla="*/ 140364 w 1195753"/>
              <a:gd name="connsiteY5" fmla="*/ 1064358 h 1436914"/>
              <a:gd name="connsiteX6" fmla="*/ 29944 w 1195753"/>
              <a:gd name="connsiteY6" fmla="*/ 1293223 h 1436914"/>
              <a:gd name="connsiteX7" fmla="*/ 0 w 1195753"/>
              <a:gd name="connsiteY7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894843 w 1195753"/>
              <a:gd name="connsiteY1" fmla="*/ 125075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8237 w 1195753"/>
              <a:gd name="connsiteY1" fmla="*/ 108506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2388 w 1195753"/>
              <a:gd name="connsiteY1" fmla="*/ 120934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72359 w 1172359"/>
              <a:gd name="connsiteY0" fmla="*/ 0 h 1424487"/>
              <a:gd name="connsiteX1" fmla="*/ 912388 w 1172359"/>
              <a:gd name="connsiteY1" fmla="*/ 108507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00690 w 1172359"/>
              <a:gd name="connsiteY1" fmla="*/ 120934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23162 w 1172359"/>
              <a:gd name="connsiteY2" fmla="*/ 275621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4194 w 1172359"/>
              <a:gd name="connsiteY1" fmla="*/ 13445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41339 w 1172359"/>
              <a:gd name="connsiteY1" fmla="*/ 12838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8479 w 1172359"/>
              <a:gd name="connsiteY1" fmla="*/ 122309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789919 w 1172359"/>
              <a:gd name="connsiteY1" fmla="*/ 14659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53131 w 1172359"/>
              <a:gd name="connsiteY1" fmla="*/ 81577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17375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2359" h="1424487">
                <a:moveTo>
                  <a:pt x="1172359" y="0"/>
                </a:moveTo>
                <a:lnTo>
                  <a:pt x="948846" y="72472"/>
                </a:lnTo>
                <a:lnTo>
                  <a:pt x="789919" y="146590"/>
                </a:lnTo>
                <a:cubicBezTo>
                  <a:pt x="717634" y="197271"/>
                  <a:pt x="674164" y="216628"/>
                  <a:pt x="612073" y="264346"/>
                </a:cubicBezTo>
                <a:cubicBezTo>
                  <a:pt x="549982" y="312064"/>
                  <a:pt x="476367" y="372742"/>
                  <a:pt x="417375" y="432897"/>
                </a:cubicBezTo>
                <a:cubicBezTo>
                  <a:pt x="358383" y="493052"/>
                  <a:pt x="303792" y="560637"/>
                  <a:pt x="258121" y="625278"/>
                </a:cubicBezTo>
                <a:cubicBezTo>
                  <a:pt x="212450" y="689919"/>
                  <a:pt x="174004" y="755550"/>
                  <a:pt x="143346" y="820746"/>
                </a:cubicBezTo>
                <a:cubicBezTo>
                  <a:pt x="112688" y="885942"/>
                  <a:pt x="93074" y="947764"/>
                  <a:pt x="74174" y="1016456"/>
                </a:cubicBezTo>
                <a:cubicBezTo>
                  <a:pt x="55274" y="1085148"/>
                  <a:pt x="42306" y="1164893"/>
                  <a:pt x="29944" y="1232898"/>
                </a:cubicBezTo>
                <a:cubicBezTo>
                  <a:pt x="17582" y="1300903"/>
                  <a:pt x="10722" y="1399676"/>
                  <a:pt x="0" y="1424487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 flipH="1">
            <a:off x="7929031" y="1899297"/>
            <a:ext cx="1118163" cy="1642451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0 w 1195753"/>
              <a:gd name="connsiteY4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128165 w 1195753"/>
              <a:gd name="connsiteY5" fmla="*/ 1142423 h 1436914"/>
              <a:gd name="connsiteX6" fmla="*/ 0 w 1195753"/>
              <a:gd name="connsiteY6" fmla="*/ 1436914 h 1436914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78333 w 1245921"/>
              <a:gd name="connsiteY5" fmla="*/ 1142423 h 1545412"/>
              <a:gd name="connsiteX6" fmla="*/ 0 w 1245921"/>
              <a:gd name="connsiteY6" fmla="*/ 1545412 h 1545412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30867 w 1245921"/>
              <a:gd name="connsiteY5" fmla="*/ 1188089 h 1545412"/>
              <a:gd name="connsiteX6" fmla="*/ 0 w 1245921"/>
              <a:gd name="connsiteY6" fmla="*/ 1545412 h 1545412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96720 w 1224651"/>
              <a:gd name="connsiteY4" fmla="*/ 888019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47359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651" h="1553814">
                <a:moveTo>
                  <a:pt x="1224651" y="0"/>
                </a:moveTo>
                <a:cubicBezTo>
                  <a:pt x="1185733" y="24797"/>
                  <a:pt x="1033622" y="102848"/>
                  <a:pt x="954073" y="154626"/>
                </a:cubicBezTo>
                <a:cubicBezTo>
                  <a:pt x="874524" y="206404"/>
                  <a:pt x="826648" y="239556"/>
                  <a:pt x="747359" y="310670"/>
                </a:cubicBezTo>
                <a:cubicBezTo>
                  <a:pt x="668070" y="381784"/>
                  <a:pt x="557563" y="489954"/>
                  <a:pt x="478338" y="581308"/>
                </a:cubicBezTo>
                <a:cubicBezTo>
                  <a:pt x="399113" y="672662"/>
                  <a:pt x="333463" y="757664"/>
                  <a:pt x="272006" y="858794"/>
                </a:cubicBezTo>
                <a:cubicBezTo>
                  <a:pt x="210549" y="959924"/>
                  <a:pt x="154931" y="1072252"/>
                  <a:pt x="109597" y="1188089"/>
                </a:cubicBezTo>
                <a:cubicBezTo>
                  <a:pt x="64263" y="1303926"/>
                  <a:pt x="21361" y="1504732"/>
                  <a:pt x="0" y="1553814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11806" y="48892"/>
            <a:ext cx="9120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reesiaUPC" pitchFamily="34" charset="-34"/>
                <a:cs typeface="FreesiaUPC" pitchFamily="34" charset="-34"/>
              </a:rPr>
              <a:t>เกณฑ์คุณภาพการบริหารจัดการ</a:t>
            </a:r>
            <a:endParaRPr lang="th-TH" sz="400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gsanaUPC" pitchFamily="18" charset="-34"/>
              <a:cs typeface="LilyUPC"/>
            </a:endParaRPr>
          </a:p>
        </p:txBody>
      </p:sp>
    </p:spTree>
    <p:extLst>
      <p:ext uri="{BB962C8B-B14F-4D97-AF65-F5344CB8AC3E}">
        <p14:creationId xmlns:p14="http://schemas.microsoft.com/office/powerpoint/2010/main" val="444880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32"/>
          <p:cNvSpPr/>
          <p:nvPr/>
        </p:nvSpPr>
        <p:spPr>
          <a:xfrm rot="5400000">
            <a:off x="-242134" y="3304862"/>
            <a:ext cx="3653415" cy="90129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10000">
                <a:srgbClr val="6E974F">
                  <a:alpha val="69804"/>
                </a:srgbClr>
              </a:gs>
              <a:gs pos="100000">
                <a:srgbClr val="FFCCFF"/>
              </a:gs>
            </a:gsLst>
            <a:lin ang="108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997A7A"/>
            </a:prstShdw>
          </a:effectLst>
        </p:spPr>
        <p:txBody>
          <a:bodyPr vert="horz" wrap="none" anchor="ctr"/>
          <a:lstStyle/>
          <a:p>
            <a:pPr>
              <a:defRPr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</a:rPr>
              <a:t>Data</a:t>
            </a:r>
            <a:endParaRPr lang="th-TH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</a:endParaRPr>
          </a:p>
        </p:txBody>
      </p:sp>
      <p:sp>
        <p:nvSpPr>
          <p:cNvPr id="30" name="Right Arrow 29"/>
          <p:cNvSpPr/>
          <p:nvPr/>
        </p:nvSpPr>
        <p:spPr>
          <a:xfrm rot="16200000">
            <a:off x="3693366" y="2728367"/>
            <a:ext cx="4242190" cy="2736274"/>
          </a:xfrm>
          <a:prstGeom prst="rightArrow">
            <a:avLst>
              <a:gd name="adj1" fmla="val 50000"/>
              <a:gd name="adj2" fmla="val 43451"/>
            </a:avLst>
          </a:prstGeom>
          <a:gradFill flip="none" rotWithShape="1">
            <a:gsLst>
              <a:gs pos="51000">
                <a:schemeClr val="accent5">
                  <a:lumMod val="75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-11812" y="2035865"/>
            <a:ext cx="4852988" cy="3571900"/>
          </a:xfrm>
          <a:prstGeom prst="rightArrow">
            <a:avLst>
              <a:gd name="adj1" fmla="val 44016"/>
              <a:gd name="adj2" fmla="val 50000"/>
            </a:avLst>
          </a:prstGeom>
          <a:gradFill flip="none" rotWithShape="1">
            <a:gsLst>
              <a:gs pos="50000">
                <a:srgbClr val="FFC000"/>
              </a:gs>
              <a:gs pos="50000">
                <a:srgbClr val="FFC000">
                  <a:alpha val="85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174534" name="Line 6"/>
          <p:cNvSpPr>
            <a:spLocks noChangeShapeType="1"/>
          </p:cNvSpPr>
          <p:nvPr/>
        </p:nvSpPr>
        <p:spPr bwMode="auto">
          <a:xfrm>
            <a:off x="5764237" y="3571875"/>
            <a:ext cx="0" cy="546139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35" name="AutoShape 7"/>
          <p:cNvSpPr>
            <a:spLocks noChangeArrowheads="1"/>
          </p:cNvSpPr>
          <p:nvPr/>
        </p:nvSpPr>
        <p:spPr bwMode="auto">
          <a:xfrm>
            <a:off x="4250623" y="3607501"/>
            <a:ext cx="728666" cy="370840"/>
          </a:xfrm>
          <a:prstGeom prst="leftRightArrow">
            <a:avLst>
              <a:gd name="adj1" fmla="val 50000"/>
              <a:gd name="adj2" fmla="val 39298"/>
            </a:avLst>
          </a:prstGeom>
          <a:ln>
            <a:headEnd/>
            <a:tailEnd/>
          </a:ln>
          <a:effectLst/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63500" h="25400"/>
            <a:contourClr>
              <a:schemeClr val="accent2">
                <a:shade val="30000"/>
                <a:satMod val="2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36" name="AutoShape 8"/>
          <p:cNvSpPr>
            <a:spLocks noChangeArrowheads="1"/>
          </p:cNvSpPr>
          <p:nvPr/>
        </p:nvSpPr>
        <p:spPr bwMode="auto">
          <a:xfrm>
            <a:off x="4361414" y="4965314"/>
            <a:ext cx="459585" cy="606826"/>
          </a:xfrm>
          <a:prstGeom prst="upDownArrow">
            <a:avLst>
              <a:gd name="adj1" fmla="val 50000"/>
              <a:gd name="adj2" fmla="val 29583"/>
            </a:avLst>
          </a:prstGeom>
          <a:ln>
            <a:headEnd/>
            <a:tailEnd/>
          </a:ln>
          <a:effectLst/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63500" h="25400"/>
            <a:contourClr>
              <a:schemeClr val="accent2">
                <a:shade val="30000"/>
                <a:satMod val="2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70000"/>
              </a:lnSpc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41" name="Line 13"/>
          <p:cNvSpPr>
            <a:spLocks noChangeShapeType="1"/>
          </p:cNvSpPr>
          <p:nvPr/>
        </p:nvSpPr>
        <p:spPr bwMode="auto">
          <a:xfrm>
            <a:off x="3303152" y="3571876"/>
            <a:ext cx="0" cy="558775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131165" y="825499"/>
            <a:ext cx="6858048" cy="1111241"/>
            <a:chOff x="912" y="391"/>
            <a:chExt cx="4320" cy="713"/>
          </a:xfrm>
        </p:grpSpPr>
        <p:sp>
          <p:nvSpPr>
            <p:cNvPr id="23595" name="Line 15"/>
            <p:cNvSpPr>
              <a:spLocks noChangeShapeType="1"/>
            </p:cNvSpPr>
            <p:nvPr/>
          </p:nvSpPr>
          <p:spPr bwMode="auto">
            <a:xfrm>
              <a:off x="912" y="1104"/>
              <a:ext cx="432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997A7A"/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FFFF00"/>
                </a:solidFill>
                <a:latin typeface="AngsanaUPC" pitchFamily="18" charset="-34"/>
                <a:cs typeface="Cordia New" panose="020B0304020202020204" pitchFamily="34" charset="-34"/>
              </a:endParaRPr>
            </a:p>
          </p:txBody>
        </p:sp>
        <p:sp>
          <p:nvSpPr>
            <p:cNvPr id="23596" name="Freeform 16"/>
            <p:cNvSpPr>
              <a:spLocks/>
            </p:cNvSpPr>
            <p:nvPr/>
          </p:nvSpPr>
          <p:spPr bwMode="auto">
            <a:xfrm>
              <a:off x="912" y="391"/>
              <a:ext cx="4320" cy="713"/>
            </a:xfrm>
            <a:custGeom>
              <a:avLst/>
              <a:gdLst>
                <a:gd name="T0" fmla="*/ 0 w 4320"/>
                <a:gd name="T1" fmla="*/ 576 h 576"/>
                <a:gd name="T2" fmla="*/ 2064 w 4320"/>
                <a:gd name="T3" fmla="*/ 0 h 576"/>
                <a:gd name="T4" fmla="*/ 4320 w 4320"/>
                <a:gd name="T5" fmla="*/ 576 h 576"/>
                <a:gd name="T6" fmla="*/ 0 60000 65536"/>
                <a:gd name="T7" fmla="*/ 0 60000 65536"/>
                <a:gd name="T8" fmla="*/ 0 60000 65536"/>
                <a:gd name="T9" fmla="*/ 0 w 4320"/>
                <a:gd name="T10" fmla="*/ 0 h 576"/>
                <a:gd name="T11" fmla="*/ 4320 w 4320"/>
                <a:gd name="T12" fmla="*/ 576 h 576"/>
                <a:gd name="connsiteX0" fmla="*/ 0 w 10000"/>
                <a:gd name="connsiteY0" fmla="*/ 10794 h 10794"/>
                <a:gd name="connsiteX1" fmla="*/ 4739 w 10000"/>
                <a:gd name="connsiteY1" fmla="*/ 0 h 10794"/>
                <a:gd name="connsiteX2" fmla="*/ 10000 w 10000"/>
                <a:gd name="connsiteY2" fmla="*/ 10794 h 10794"/>
                <a:gd name="connsiteX0" fmla="*/ 0 w 10000"/>
                <a:gd name="connsiteY0" fmla="*/ 12381 h 12381"/>
                <a:gd name="connsiteX1" fmla="*/ 4739 w 10000"/>
                <a:gd name="connsiteY1" fmla="*/ 0 h 12381"/>
                <a:gd name="connsiteX2" fmla="*/ 10000 w 10000"/>
                <a:gd name="connsiteY2" fmla="*/ 12381 h 1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2381">
                  <a:moveTo>
                    <a:pt x="0" y="12381"/>
                  </a:moveTo>
                  <a:cubicBezTo>
                    <a:pt x="1556" y="7381"/>
                    <a:pt x="3072" y="0"/>
                    <a:pt x="4739" y="0"/>
                  </a:cubicBezTo>
                  <a:cubicBezTo>
                    <a:pt x="6405" y="0"/>
                    <a:pt x="9130" y="10714"/>
                    <a:pt x="10000" y="12381"/>
                  </a:cubicBezTo>
                </a:path>
              </a:pathLst>
            </a:custGeom>
            <a:solidFill>
              <a:srgbClr val="FFCCCC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997A7A"/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th-TH" sz="3600">
                <a:solidFill>
                  <a:srgbClr val="FFFFFF"/>
                </a:solidFill>
                <a:latin typeface="AngsanaUPC" pitchFamily="18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174545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664589" y="1058846"/>
            <a:ext cx="56388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th-T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โครงร่างองค์กร</a:t>
            </a:r>
            <a:endParaRPr lang="th-TH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lnSpc>
                <a:spcPct val="90000"/>
              </a:lnSpc>
              <a:defRPr/>
            </a:pP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สภาพแวดล้อม ความสัมพันธ์ และความท้าทาย</a:t>
            </a:r>
          </a:p>
        </p:txBody>
      </p:sp>
      <p:sp>
        <p:nvSpPr>
          <p:cNvPr id="1174550" name="Line 22"/>
          <p:cNvSpPr>
            <a:spLocks noChangeShapeType="1"/>
          </p:cNvSpPr>
          <p:nvPr/>
        </p:nvSpPr>
        <p:spPr bwMode="auto">
          <a:xfrm flipV="1">
            <a:off x="6858016" y="4429133"/>
            <a:ext cx="1143008" cy="214313"/>
          </a:xfrm>
          <a:prstGeom prst="line">
            <a:avLst/>
          </a:prstGeom>
          <a:ln w="25400">
            <a:headEnd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51" name="Line 23"/>
          <p:cNvSpPr>
            <a:spLocks noChangeShapeType="1"/>
          </p:cNvSpPr>
          <p:nvPr/>
        </p:nvSpPr>
        <p:spPr bwMode="auto">
          <a:xfrm>
            <a:off x="6858016" y="3046410"/>
            <a:ext cx="1071570" cy="214314"/>
          </a:xfrm>
          <a:prstGeom prst="line">
            <a:avLst/>
          </a:prstGeom>
          <a:ln w="25400">
            <a:headEnd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52" name="Line 24"/>
          <p:cNvSpPr>
            <a:spLocks noChangeShapeType="1"/>
          </p:cNvSpPr>
          <p:nvPr/>
        </p:nvSpPr>
        <p:spPr bwMode="auto">
          <a:xfrm>
            <a:off x="1109639" y="4383095"/>
            <a:ext cx="1143007" cy="285751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1174553" name="Line 25"/>
          <p:cNvSpPr>
            <a:spLocks noChangeShapeType="1"/>
          </p:cNvSpPr>
          <p:nvPr/>
        </p:nvSpPr>
        <p:spPr bwMode="auto">
          <a:xfrm flipV="1">
            <a:off x="1168376" y="3046410"/>
            <a:ext cx="1071570" cy="214314"/>
          </a:xfrm>
          <a:prstGeom prst="line">
            <a:avLst/>
          </a:prstGeom>
          <a:ln w="25400"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th-TH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Angsana New" panose="02020603050405020304" pitchFamily="18" charset="-34"/>
            </a:endParaRP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2376939" y="3594287"/>
            <a:ext cx="1890261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</a:rPr>
              <a:t>แรงขับเคลื่อนองค์กร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wallia New" pitchFamily="34" charset="-34"/>
            </a:endParaRP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4114185" y="2021165"/>
            <a:ext cx="3470823" cy="4801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th-TH" sz="1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วิสัยทัศน์และเป้าหมายขององค์กร</a:t>
            </a:r>
            <a:endParaRPr lang="en-US" sz="1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454256" y="5351948"/>
            <a:ext cx="2363147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Learning </a:t>
            </a:r>
            <a:r>
              <a:rPr lang="en-US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Organization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4" action="ppaction://hlinksldjump"/>
          </p:cNvPr>
          <p:cNvSpPr/>
          <p:nvPr/>
        </p:nvSpPr>
        <p:spPr>
          <a:xfrm>
            <a:off x="107219" y="3325273"/>
            <a:ext cx="2043806" cy="1033470"/>
          </a:xfrm>
          <a:prstGeom prst="roundRect">
            <a:avLst>
              <a:gd name="adj" fmla="val 31179"/>
            </a:avLst>
          </a:prstGeom>
          <a:gradFill>
            <a:gsLst>
              <a:gs pos="0">
                <a:srgbClr val="E78F19"/>
              </a:gs>
              <a:gs pos="80000">
                <a:srgbClr val="FF9900"/>
              </a:gs>
              <a:gs pos="100000">
                <a:srgbClr val="FFC000"/>
              </a:gs>
            </a:gsLst>
          </a:gra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34" tIns="45717" rIns="91434" bIns="45717" anchor="ctr" anchorCtr="0"/>
          <a:lstStyle/>
          <a:p>
            <a:pPr marL="533400" indent="-533400" algn="ctr">
              <a:lnSpc>
                <a:spcPct val="7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latin typeface="Browallia New" pitchFamily="34" charset="-34"/>
              </a:rPr>
              <a:t>การนำองค์กร</a:t>
            </a:r>
            <a:endParaRPr lang="en-US" dirty="0">
              <a:solidFill>
                <a:srgbClr val="FFFFFF"/>
              </a:solidFill>
              <a:latin typeface="Browallia New" pitchFamily="34" charset="-34"/>
            </a:endParaRPr>
          </a:p>
        </p:txBody>
      </p:sp>
      <p:sp>
        <p:nvSpPr>
          <p:cNvPr id="36" name="Rounded Rectangle 35">
            <a:hlinkClick r:id="rId5" action="ppaction://hlinksldjump"/>
          </p:cNvPr>
          <p:cNvSpPr/>
          <p:nvPr/>
        </p:nvSpPr>
        <p:spPr>
          <a:xfrm>
            <a:off x="2250359" y="2571744"/>
            <a:ext cx="2143108" cy="1000132"/>
          </a:xfrm>
          <a:prstGeom prst="roundRect">
            <a:avLst>
              <a:gd name="adj" fmla="val 31179"/>
            </a:avLst>
          </a:prstGeom>
          <a:gradFill>
            <a:gsLst>
              <a:gs pos="0">
                <a:srgbClr val="E78F19"/>
              </a:gs>
              <a:gs pos="80000">
                <a:srgbClr val="FF9900"/>
              </a:gs>
              <a:gs pos="100000">
                <a:srgbClr val="FFC000"/>
              </a:gs>
            </a:gsLst>
          </a:gra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34" tIns="45717" rIns="91434" bIns="45717" anchor="b" anchorCtr="0"/>
          <a:lstStyle/>
          <a:p>
            <a:pPr marL="533400" indent="-533400" algn="ctr">
              <a:lnSpc>
                <a:spcPct val="70000"/>
              </a:lnSpc>
              <a:defRPr/>
            </a:pPr>
            <a:r>
              <a:rPr lang="en-US" sz="2400" dirty="0" err="1" smtClean="0">
                <a:solidFill>
                  <a:srgbClr val="FFFFFF"/>
                </a:solidFill>
                <a:latin typeface="Browallia New" pitchFamily="34" charset="-34"/>
              </a:rPr>
              <a:t>การวางแผน</a:t>
            </a:r>
            <a:endParaRPr lang="en-US" sz="2400" dirty="0" smtClean="0">
              <a:solidFill>
                <a:srgbClr val="FFFFFF"/>
              </a:solidFill>
              <a:latin typeface="Browallia New" pitchFamily="34" charset="-34"/>
            </a:endParaRPr>
          </a:p>
          <a:p>
            <a:pPr marL="533400" indent="-533400" algn="ctr">
              <a:lnSpc>
                <a:spcPct val="70000"/>
              </a:lnSpc>
              <a:defRPr/>
            </a:pPr>
            <a:r>
              <a:rPr lang="en-US" sz="2400" dirty="0" err="1" smtClean="0">
                <a:solidFill>
                  <a:srgbClr val="FFFFFF"/>
                </a:solidFill>
                <a:latin typeface="Browallia New" pitchFamily="34" charset="-34"/>
              </a:rPr>
              <a:t>เชิง</a:t>
            </a: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ยุทธศาสตร์</a:t>
            </a:r>
          </a:p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และ</a:t>
            </a:r>
            <a:r>
              <a:rPr lang="en-US" sz="2400" dirty="0" err="1" smtClean="0">
                <a:solidFill>
                  <a:srgbClr val="FFFFFF"/>
                </a:solidFill>
                <a:latin typeface="Browallia New" pitchFamily="34" charset="-34"/>
              </a:rPr>
              <a:t>กลยุท</a:t>
            </a: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ธ์</a:t>
            </a:r>
            <a:endParaRPr lang="en-US" sz="2400" dirty="0">
              <a:solidFill>
                <a:srgbClr val="FFFFFF"/>
              </a:solidFill>
              <a:latin typeface="Browallia New" pitchFamily="34" charset="-34"/>
            </a:endParaRPr>
          </a:p>
        </p:txBody>
      </p:sp>
      <p:sp>
        <p:nvSpPr>
          <p:cNvPr id="37" name="Rounded Rectangle 36">
            <a:hlinkClick r:id="rId6" action="ppaction://hlinksldjump"/>
          </p:cNvPr>
          <p:cNvSpPr/>
          <p:nvPr/>
        </p:nvSpPr>
        <p:spPr>
          <a:xfrm>
            <a:off x="2250359" y="4107095"/>
            <a:ext cx="2143108" cy="1000132"/>
          </a:xfrm>
          <a:prstGeom prst="roundRect">
            <a:avLst>
              <a:gd name="adj" fmla="val 31179"/>
            </a:avLst>
          </a:prstGeom>
          <a:gradFill>
            <a:gsLst>
              <a:gs pos="0">
                <a:srgbClr val="E78F19"/>
              </a:gs>
              <a:gs pos="80000">
                <a:srgbClr val="FF9900"/>
              </a:gs>
              <a:gs pos="100000">
                <a:srgbClr val="FFC000"/>
              </a:gs>
            </a:gsLst>
          </a:gra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34" tIns="45717" rIns="91434" bIns="45717" anchor="b" anchorCtr="0"/>
          <a:lstStyle/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การให้ความสำคัญ</a:t>
            </a:r>
          </a:p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กับผู้รับบริการและ</a:t>
            </a:r>
          </a:p>
          <a:p>
            <a:pPr marL="533400" indent="-533400" algn="ctr">
              <a:lnSpc>
                <a:spcPct val="70000"/>
              </a:lnSpc>
              <a:defRPr/>
            </a:pPr>
            <a:r>
              <a:rPr lang="th-TH" sz="2400" dirty="0" smtClean="0">
                <a:solidFill>
                  <a:srgbClr val="FFFFFF"/>
                </a:solidFill>
                <a:latin typeface="Browallia New" pitchFamily="34" charset="-34"/>
              </a:rPr>
              <a:t>ผู้มีส่วนได้ส่วนเสีย</a:t>
            </a:r>
            <a:endParaRPr lang="th-TH" sz="2400" dirty="0">
              <a:solidFill>
                <a:srgbClr val="FFFFFF"/>
              </a:solidFill>
              <a:latin typeface="Browallia New" pitchFamily="34" charset="-34"/>
            </a:endParaRPr>
          </a:p>
        </p:txBody>
      </p:sp>
      <p:sp>
        <p:nvSpPr>
          <p:cNvPr id="38" name="Rounded Rectangle 37">
            <a:hlinkClick r:id="" action="ppaction://noaction"/>
          </p:cNvPr>
          <p:cNvSpPr/>
          <p:nvPr/>
        </p:nvSpPr>
        <p:spPr>
          <a:xfrm>
            <a:off x="4728918" y="2571744"/>
            <a:ext cx="2143108" cy="1000132"/>
          </a:xfrm>
          <a:prstGeom prst="roundRect">
            <a:avLst>
              <a:gd name="adj" fmla="val 31179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การมุ่งเน้น</a:t>
            </a:r>
          </a:p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ทรัพยากรบุคคล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4728918" y="4107095"/>
            <a:ext cx="2143108" cy="1000132"/>
          </a:xfrm>
          <a:prstGeom prst="roundRect">
            <a:avLst>
              <a:gd name="adj" fmla="val 31179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การจัดการ</a:t>
            </a:r>
          </a:p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กระบวนการ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42" name="Rounded Rectangle 41">
            <a:hlinkClick r:id="" action="ppaction://noaction"/>
          </p:cNvPr>
          <p:cNvSpPr/>
          <p:nvPr/>
        </p:nvSpPr>
        <p:spPr>
          <a:xfrm>
            <a:off x="6965266" y="3332162"/>
            <a:ext cx="2035889" cy="1019692"/>
          </a:xfrm>
          <a:prstGeom prst="roundRect">
            <a:avLst>
              <a:gd name="adj" fmla="val 2102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7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ผลลัพธ์</a:t>
            </a:r>
          </a:p>
          <a:p>
            <a:pPr algn="ctr">
              <a:lnSpc>
                <a:spcPct val="7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การดำเนินการ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</p:txBody>
      </p:sp>
      <p:sp>
        <p:nvSpPr>
          <p:cNvPr id="43" name="Rounded Rectangle 42">
            <a:hlinkClick r:id="rId7" action="ppaction://hlinksldjump"/>
          </p:cNvPr>
          <p:cNvSpPr/>
          <p:nvPr/>
        </p:nvSpPr>
        <p:spPr>
          <a:xfrm>
            <a:off x="1345526" y="5643578"/>
            <a:ext cx="6429326" cy="1000132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4" tIns="45717" rIns="91434" bIns="45717" anchor="ctr"/>
          <a:lstStyle/>
          <a:p>
            <a:pPr algn="ctr">
              <a:lnSpc>
                <a:spcPct val="60000"/>
              </a:lnSpc>
              <a:defRPr/>
            </a:pPr>
            <a:r>
              <a:rPr lang="th-T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การวัด การวิเคราะห์ และการจัดการความรู้</a:t>
            </a:r>
            <a:endParaRPr lang="th-TH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96251" y="1899297"/>
            <a:ext cx="1118163" cy="1642451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0 w 1195753"/>
              <a:gd name="connsiteY4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128165 w 1195753"/>
              <a:gd name="connsiteY5" fmla="*/ 1142423 h 1436914"/>
              <a:gd name="connsiteX6" fmla="*/ 0 w 1195753"/>
              <a:gd name="connsiteY6" fmla="*/ 1436914 h 1436914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78333 w 1245921"/>
              <a:gd name="connsiteY5" fmla="*/ 1142423 h 1545412"/>
              <a:gd name="connsiteX6" fmla="*/ 0 w 1245921"/>
              <a:gd name="connsiteY6" fmla="*/ 1545412 h 1545412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30867 w 1245921"/>
              <a:gd name="connsiteY5" fmla="*/ 1188089 h 1545412"/>
              <a:gd name="connsiteX6" fmla="*/ 0 w 1245921"/>
              <a:gd name="connsiteY6" fmla="*/ 1545412 h 1545412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96720 w 1224651"/>
              <a:gd name="connsiteY4" fmla="*/ 888019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47359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651" h="1553814">
                <a:moveTo>
                  <a:pt x="1224651" y="0"/>
                </a:moveTo>
                <a:cubicBezTo>
                  <a:pt x="1185733" y="24797"/>
                  <a:pt x="1033622" y="102848"/>
                  <a:pt x="954073" y="154626"/>
                </a:cubicBezTo>
                <a:cubicBezTo>
                  <a:pt x="874524" y="206404"/>
                  <a:pt x="826648" y="239556"/>
                  <a:pt x="747359" y="310670"/>
                </a:cubicBezTo>
                <a:cubicBezTo>
                  <a:pt x="668070" y="381784"/>
                  <a:pt x="557563" y="489954"/>
                  <a:pt x="478338" y="581308"/>
                </a:cubicBezTo>
                <a:cubicBezTo>
                  <a:pt x="399113" y="672662"/>
                  <a:pt x="333463" y="757664"/>
                  <a:pt x="272006" y="858794"/>
                </a:cubicBezTo>
                <a:cubicBezTo>
                  <a:pt x="210549" y="959924"/>
                  <a:pt x="154931" y="1072252"/>
                  <a:pt x="109597" y="1188089"/>
                </a:cubicBezTo>
                <a:cubicBezTo>
                  <a:pt x="64263" y="1303926"/>
                  <a:pt x="21361" y="1504732"/>
                  <a:pt x="0" y="1553814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none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 flipV="1">
            <a:off x="111211" y="4260856"/>
            <a:ext cx="1238486" cy="2124605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210446 w 1210446"/>
              <a:gd name="connsiteY0" fmla="*/ 0 h 1436914"/>
              <a:gd name="connsiteX1" fmla="*/ 782581 w 1210446"/>
              <a:gd name="connsiteY1" fmla="*/ 316515 h 1436914"/>
              <a:gd name="connsiteX2" fmla="*/ 282515 w 1210446"/>
              <a:gd name="connsiteY2" fmla="*/ 888019 h 1436914"/>
              <a:gd name="connsiteX3" fmla="*/ 44637 w 1210446"/>
              <a:gd name="connsiteY3" fmla="*/ 1293223 h 1436914"/>
              <a:gd name="connsiteX4" fmla="*/ 14693 w 1210446"/>
              <a:gd name="connsiteY4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140364 w 1195753"/>
              <a:gd name="connsiteY3" fmla="*/ 1064358 h 1436914"/>
              <a:gd name="connsiteX4" fmla="*/ 29944 w 1195753"/>
              <a:gd name="connsiteY4" fmla="*/ 1293223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140364 w 1195753"/>
              <a:gd name="connsiteY4" fmla="*/ 1064358 h 1436914"/>
              <a:gd name="connsiteX5" fmla="*/ 29944 w 1195753"/>
              <a:gd name="connsiteY5" fmla="*/ 1293223 h 1436914"/>
              <a:gd name="connsiteX6" fmla="*/ 0 w 1195753"/>
              <a:gd name="connsiteY6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267822 w 1195753"/>
              <a:gd name="connsiteY4" fmla="*/ 888019 h 1436914"/>
              <a:gd name="connsiteX5" fmla="*/ 140364 w 1195753"/>
              <a:gd name="connsiteY5" fmla="*/ 1064358 h 1436914"/>
              <a:gd name="connsiteX6" fmla="*/ 29944 w 1195753"/>
              <a:gd name="connsiteY6" fmla="*/ 1293223 h 1436914"/>
              <a:gd name="connsiteX7" fmla="*/ 0 w 1195753"/>
              <a:gd name="connsiteY7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894843 w 1195753"/>
              <a:gd name="connsiteY1" fmla="*/ 125075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8237 w 1195753"/>
              <a:gd name="connsiteY1" fmla="*/ 108506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2388 w 1195753"/>
              <a:gd name="connsiteY1" fmla="*/ 120934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72359 w 1172359"/>
              <a:gd name="connsiteY0" fmla="*/ 0 h 1424487"/>
              <a:gd name="connsiteX1" fmla="*/ 912388 w 1172359"/>
              <a:gd name="connsiteY1" fmla="*/ 108507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00690 w 1172359"/>
              <a:gd name="connsiteY1" fmla="*/ 120934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23162 w 1172359"/>
              <a:gd name="connsiteY2" fmla="*/ 275621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4194 w 1172359"/>
              <a:gd name="connsiteY1" fmla="*/ 13445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41339 w 1172359"/>
              <a:gd name="connsiteY1" fmla="*/ 12838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8479 w 1172359"/>
              <a:gd name="connsiteY1" fmla="*/ 122309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789919 w 1172359"/>
              <a:gd name="connsiteY1" fmla="*/ 14659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53131 w 1172359"/>
              <a:gd name="connsiteY1" fmla="*/ 81577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17375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2359" h="1424487">
                <a:moveTo>
                  <a:pt x="1172359" y="0"/>
                </a:moveTo>
                <a:lnTo>
                  <a:pt x="948846" y="72472"/>
                </a:lnTo>
                <a:lnTo>
                  <a:pt x="789919" y="146590"/>
                </a:lnTo>
                <a:cubicBezTo>
                  <a:pt x="717634" y="197271"/>
                  <a:pt x="674164" y="216628"/>
                  <a:pt x="612073" y="264346"/>
                </a:cubicBezTo>
                <a:cubicBezTo>
                  <a:pt x="549982" y="312064"/>
                  <a:pt x="476367" y="372742"/>
                  <a:pt x="417375" y="432897"/>
                </a:cubicBezTo>
                <a:cubicBezTo>
                  <a:pt x="358383" y="493052"/>
                  <a:pt x="303792" y="560637"/>
                  <a:pt x="258121" y="625278"/>
                </a:cubicBezTo>
                <a:cubicBezTo>
                  <a:pt x="212450" y="689919"/>
                  <a:pt x="174004" y="755550"/>
                  <a:pt x="143346" y="820746"/>
                </a:cubicBezTo>
                <a:cubicBezTo>
                  <a:pt x="112688" y="885942"/>
                  <a:pt x="93074" y="947764"/>
                  <a:pt x="74174" y="1016456"/>
                </a:cubicBezTo>
                <a:cubicBezTo>
                  <a:pt x="55274" y="1085148"/>
                  <a:pt x="42306" y="1164893"/>
                  <a:pt x="29944" y="1232898"/>
                </a:cubicBezTo>
                <a:cubicBezTo>
                  <a:pt x="17582" y="1300903"/>
                  <a:pt x="10722" y="1399676"/>
                  <a:pt x="0" y="1424487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7000" y="32750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78733" y="254859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78733" y="40719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714480" y="571501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86314" y="25717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86314" y="40719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72330" y="328612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7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5" name="Freeform 44"/>
          <p:cNvSpPr/>
          <p:nvPr/>
        </p:nvSpPr>
        <p:spPr>
          <a:xfrm flipH="1" flipV="1">
            <a:off x="7778514" y="4260856"/>
            <a:ext cx="1238486" cy="2124605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210446 w 1210446"/>
              <a:gd name="connsiteY0" fmla="*/ 0 h 1436914"/>
              <a:gd name="connsiteX1" fmla="*/ 782581 w 1210446"/>
              <a:gd name="connsiteY1" fmla="*/ 316515 h 1436914"/>
              <a:gd name="connsiteX2" fmla="*/ 282515 w 1210446"/>
              <a:gd name="connsiteY2" fmla="*/ 888019 h 1436914"/>
              <a:gd name="connsiteX3" fmla="*/ 44637 w 1210446"/>
              <a:gd name="connsiteY3" fmla="*/ 1293223 h 1436914"/>
              <a:gd name="connsiteX4" fmla="*/ 14693 w 1210446"/>
              <a:gd name="connsiteY4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140364 w 1195753"/>
              <a:gd name="connsiteY3" fmla="*/ 1064358 h 1436914"/>
              <a:gd name="connsiteX4" fmla="*/ 29944 w 1195753"/>
              <a:gd name="connsiteY4" fmla="*/ 1293223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140364 w 1195753"/>
              <a:gd name="connsiteY4" fmla="*/ 1064358 h 1436914"/>
              <a:gd name="connsiteX5" fmla="*/ 29944 w 1195753"/>
              <a:gd name="connsiteY5" fmla="*/ 1293223 h 1436914"/>
              <a:gd name="connsiteX6" fmla="*/ 0 w 1195753"/>
              <a:gd name="connsiteY6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267822 w 1195753"/>
              <a:gd name="connsiteY4" fmla="*/ 888019 h 1436914"/>
              <a:gd name="connsiteX5" fmla="*/ 140364 w 1195753"/>
              <a:gd name="connsiteY5" fmla="*/ 1064358 h 1436914"/>
              <a:gd name="connsiteX6" fmla="*/ 29944 w 1195753"/>
              <a:gd name="connsiteY6" fmla="*/ 1293223 h 1436914"/>
              <a:gd name="connsiteX7" fmla="*/ 0 w 1195753"/>
              <a:gd name="connsiteY7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0515 w 1195753"/>
              <a:gd name="connsiteY3" fmla="*/ 587979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93223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140364 w 1195753"/>
              <a:gd name="connsiteY6" fmla="*/ 1064358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67822 w 1195753"/>
              <a:gd name="connsiteY5" fmla="*/ 888019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97698 w 1195753"/>
              <a:gd name="connsiteY4" fmla="*/ 737106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32815 w 1195753"/>
              <a:gd name="connsiteY5" fmla="*/ 862148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70933 w 1195753"/>
              <a:gd name="connsiteY3" fmla="*/ 526868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7888 w 1195753"/>
              <a:gd name="connsiteY2" fmla="*/ 31651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59153 w 1195753"/>
              <a:gd name="connsiteY1" fmla="*/ 161309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62040 w 1195753"/>
              <a:gd name="connsiteY2" fmla="*/ 304088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529993 w 1195753"/>
              <a:gd name="connsiteY3" fmla="*/ 493729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312922 w 1195753"/>
              <a:gd name="connsiteY4" fmla="*/ 739185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204697 w 1195753"/>
              <a:gd name="connsiteY5" fmla="*/ 865521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97568 w 1195753"/>
              <a:gd name="connsiteY6" fmla="*/ 1053737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97415 w 1195753"/>
              <a:gd name="connsiteY5" fmla="*/ 819185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83680 w 1195753"/>
              <a:gd name="connsiteY4" fmla="*/ 71433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74021 w 1195753"/>
              <a:gd name="connsiteY5" fmla="*/ 806758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94902 w 1195753"/>
              <a:gd name="connsiteY3" fmla="*/ 489586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46423 w 1195753"/>
              <a:gd name="connsiteY4" fmla="*/ 683271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53623 w 1195753"/>
              <a:gd name="connsiteY3" fmla="*/ 482605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715252 w 1195753"/>
              <a:gd name="connsiteY2" fmla="*/ 299945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00691 w 1195753"/>
              <a:gd name="connsiteY1" fmla="*/ 162357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894843 w 1195753"/>
              <a:gd name="connsiteY1" fmla="*/ 125075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8237 w 1195753"/>
              <a:gd name="connsiteY1" fmla="*/ 108506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95753 w 1195753"/>
              <a:gd name="connsiteY0" fmla="*/ 0 h 1436914"/>
              <a:gd name="connsiteX1" fmla="*/ 912388 w 1195753"/>
              <a:gd name="connsiteY1" fmla="*/ 120934 h 1436914"/>
              <a:gd name="connsiteX2" fmla="*/ 691857 w 1195753"/>
              <a:gd name="connsiteY2" fmla="*/ 254379 h 1436914"/>
              <a:gd name="connsiteX3" fmla="*/ 430230 w 1195753"/>
              <a:gd name="connsiteY3" fmla="*/ 445324 h 1436914"/>
              <a:gd name="connsiteX4" fmla="*/ 258121 w 1195753"/>
              <a:gd name="connsiteY4" fmla="*/ 637705 h 1436914"/>
              <a:gd name="connsiteX5" fmla="*/ 143346 w 1195753"/>
              <a:gd name="connsiteY5" fmla="*/ 833173 h 1436914"/>
              <a:gd name="connsiteX6" fmla="*/ 74174 w 1195753"/>
              <a:gd name="connsiteY6" fmla="*/ 1028883 h 1436914"/>
              <a:gd name="connsiteX7" fmla="*/ 29944 w 1195753"/>
              <a:gd name="connsiteY7" fmla="*/ 1245325 h 1436914"/>
              <a:gd name="connsiteX8" fmla="*/ 0 w 1195753"/>
              <a:gd name="connsiteY8" fmla="*/ 1436914 h 1436914"/>
              <a:gd name="connsiteX0" fmla="*/ 1172359 w 1172359"/>
              <a:gd name="connsiteY0" fmla="*/ 0 h 1424487"/>
              <a:gd name="connsiteX1" fmla="*/ 912388 w 1172359"/>
              <a:gd name="connsiteY1" fmla="*/ 108507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00690 w 1172359"/>
              <a:gd name="connsiteY1" fmla="*/ 120934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91857 w 1172359"/>
              <a:gd name="connsiteY2" fmla="*/ 241952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23162 w 1172359"/>
              <a:gd name="connsiteY2" fmla="*/ 275621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3903 w 1172359"/>
              <a:gd name="connsiteY1" fmla="*/ 141646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4194 w 1172359"/>
              <a:gd name="connsiteY1" fmla="*/ 13445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41339 w 1172359"/>
              <a:gd name="connsiteY1" fmla="*/ 12838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858479 w 1172359"/>
              <a:gd name="connsiteY1" fmla="*/ 122309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789919 w 1172359"/>
              <a:gd name="connsiteY1" fmla="*/ 146590 h 1424487"/>
              <a:gd name="connsiteX2" fmla="*/ 648872 w 1172359"/>
              <a:gd name="connsiteY2" fmla="*/ 248306 h 1424487"/>
              <a:gd name="connsiteX3" fmla="*/ 430230 w 1172359"/>
              <a:gd name="connsiteY3" fmla="*/ 432897 h 1424487"/>
              <a:gd name="connsiteX4" fmla="*/ 258121 w 1172359"/>
              <a:gd name="connsiteY4" fmla="*/ 625278 h 1424487"/>
              <a:gd name="connsiteX5" fmla="*/ 143346 w 1172359"/>
              <a:gd name="connsiteY5" fmla="*/ 820746 h 1424487"/>
              <a:gd name="connsiteX6" fmla="*/ 74174 w 1172359"/>
              <a:gd name="connsiteY6" fmla="*/ 1016456 h 1424487"/>
              <a:gd name="connsiteX7" fmla="*/ 29944 w 1172359"/>
              <a:gd name="connsiteY7" fmla="*/ 1232898 h 1424487"/>
              <a:gd name="connsiteX8" fmla="*/ 0 w 1172359"/>
              <a:gd name="connsiteY8" fmla="*/ 1424487 h 1424487"/>
              <a:gd name="connsiteX0" fmla="*/ 1172359 w 1172359"/>
              <a:gd name="connsiteY0" fmla="*/ 0 h 1424487"/>
              <a:gd name="connsiteX1" fmla="*/ 953131 w 1172359"/>
              <a:gd name="connsiteY1" fmla="*/ 81577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48872 w 1172359"/>
              <a:gd name="connsiteY3" fmla="*/ 24830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30230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  <a:gd name="connsiteX0" fmla="*/ 1172359 w 1172359"/>
              <a:gd name="connsiteY0" fmla="*/ 0 h 1424487"/>
              <a:gd name="connsiteX1" fmla="*/ 948846 w 1172359"/>
              <a:gd name="connsiteY1" fmla="*/ 72472 h 1424487"/>
              <a:gd name="connsiteX2" fmla="*/ 789919 w 1172359"/>
              <a:gd name="connsiteY2" fmla="*/ 146590 h 1424487"/>
              <a:gd name="connsiteX3" fmla="*/ 612073 w 1172359"/>
              <a:gd name="connsiteY3" fmla="*/ 264346 h 1424487"/>
              <a:gd name="connsiteX4" fmla="*/ 417375 w 1172359"/>
              <a:gd name="connsiteY4" fmla="*/ 432897 h 1424487"/>
              <a:gd name="connsiteX5" fmla="*/ 258121 w 1172359"/>
              <a:gd name="connsiteY5" fmla="*/ 625278 h 1424487"/>
              <a:gd name="connsiteX6" fmla="*/ 143346 w 1172359"/>
              <a:gd name="connsiteY6" fmla="*/ 820746 h 1424487"/>
              <a:gd name="connsiteX7" fmla="*/ 74174 w 1172359"/>
              <a:gd name="connsiteY7" fmla="*/ 1016456 h 1424487"/>
              <a:gd name="connsiteX8" fmla="*/ 29944 w 1172359"/>
              <a:gd name="connsiteY8" fmla="*/ 1232898 h 1424487"/>
              <a:gd name="connsiteX9" fmla="*/ 0 w 1172359"/>
              <a:gd name="connsiteY9" fmla="*/ 1424487 h 142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2359" h="1424487">
                <a:moveTo>
                  <a:pt x="1172359" y="0"/>
                </a:moveTo>
                <a:lnTo>
                  <a:pt x="948846" y="72472"/>
                </a:lnTo>
                <a:lnTo>
                  <a:pt x="789919" y="146590"/>
                </a:lnTo>
                <a:cubicBezTo>
                  <a:pt x="717634" y="197271"/>
                  <a:pt x="674164" y="216628"/>
                  <a:pt x="612073" y="264346"/>
                </a:cubicBezTo>
                <a:cubicBezTo>
                  <a:pt x="549982" y="312064"/>
                  <a:pt x="476367" y="372742"/>
                  <a:pt x="417375" y="432897"/>
                </a:cubicBezTo>
                <a:cubicBezTo>
                  <a:pt x="358383" y="493052"/>
                  <a:pt x="303792" y="560637"/>
                  <a:pt x="258121" y="625278"/>
                </a:cubicBezTo>
                <a:cubicBezTo>
                  <a:pt x="212450" y="689919"/>
                  <a:pt x="174004" y="755550"/>
                  <a:pt x="143346" y="820746"/>
                </a:cubicBezTo>
                <a:cubicBezTo>
                  <a:pt x="112688" y="885942"/>
                  <a:pt x="93074" y="947764"/>
                  <a:pt x="74174" y="1016456"/>
                </a:cubicBezTo>
                <a:cubicBezTo>
                  <a:pt x="55274" y="1085148"/>
                  <a:pt x="42306" y="1164893"/>
                  <a:pt x="29944" y="1232898"/>
                </a:cubicBezTo>
                <a:cubicBezTo>
                  <a:pt x="17582" y="1300903"/>
                  <a:pt x="10722" y="1399676"/>
                  <a:pt x="0" y="1424487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 flipH="1">
            <a:off x="7929031" y="1899297"/>
            <a:ext cx="1118163" cy="1642451"/>
          </a:xfrm>
          <a:custGeom>
            <a:avLst/>
            <a:gdLst>
              <a:gd name="connsiteX0" fmla="*/ 1195753 w 1195753"/>
              <a:gd name="connsiteY0" fmla="*/ 0 h 1436914"/>
              <a:gd name="connsiteX1" fmla="*/ 663191 w 1195753"/>
              <a:gd name="connsiteY1" fmla="*/ 462224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91402 w 1195753"/>
              <a:gd name="connsiteY2" fmla="*/ 904352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625012 w 1195753"/>
              <a:gd name="connsiteY1" fmla="*/ 459391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767888 w 1195753"/>
              <a:gd name="connsiteY1" fmla="*/ 316515 h 1436914"/>
              <a:gd name="connsiteX2" fmla="*/ 267822 w 1195753"/>
              <a:gd name="connsiteY2" fmla="*/ 888019 h 1436914"/>
              <a:gd name="connsiteX3" fmla="*/ 0 w 1195753"/>
              <a:gd name="connsiteY3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267822 w 1195753"/>
              <a:gd name="connsiteY3" fmla="*/ 888019 h 1436914"/>
              <a:gd name="connsiteX4" fmla="*/ 0 w 1195753"/>
              <a:gd name="connsiteY4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0 w 1195753"/>
              <a:gd name="connsiteY5" fmla="*/ 1436914 h 1436914"/>
              <a:gd name="connsiteX0" fmla="*/ 1195753 w 1195753"/>
              <a:gd name="connsiteY0" fmla="*/ 0 h 1436914"/>
              <a:gd name="connsiteX1" fmla="*/ 946389 w 1195753"/>
              <a:gd name="connsiteY1" fmla="*/ 191514 h 1436914"/>
              <a:gd name="connsiteX2" fmla="*/ 767888 w 1195753"/>
              <a:gd name="connsiteY2" fmla="*/ 316515 h 1436914"/>
              <a:gd name="connsiteX3" fmla="*/ 498867 w 1195753"/>
              <a:gd name="connsiteY3" fmla="*/ 598843 h 1436914"/>
              <a:gd name="connsiteX4" fmla="*/ 267822 w 1195753"/>
              <a:gd name="connsiteY4" fmla="*/ 888019 h 1436914"/>
              <a:gd name="connsiteX5" fmla="*/ 128165 w 1195753"/>
              <a:gd name="connsiteY5" fmla="*/ 1142423 h 1436914"/>
              <a:gd name="connsiteX6" fmla="*/ 0 w 1195753"/>
              <a:gd name="connsiteY6" fmla="*/ 1436914 h 1436914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78333 w 1245921"/>
              <a:gd name="connsiteY5" fmla="*/ 1142423 h 1545412"/>
              <a:gd name="connsiteX6" fmla="*/ 0 w 1245921"/>
              <a:gd name="connsiteY6" fmla="*/ 1545412 h 1545412"/>
              <a:gd name="connsiteX0" fmla="*/ 1245921 w 1245921"/>
              <a:gd name="connsiteY0" fmla="*/ 0 h 1545412"/>
              <a:gd name="connsiteX1" fmla="*/ 996557 w 1245921"/>
              <a:gd name="connsiteY1" fmla="*/ 191514 h 1545412"/>
              <a:gd name="connsiteX2" fmla="*/ 818056 w 1245921"/>
              <a:gd name="connsiteY2" fmla="*/ 316515 h 1545412"/>
              <a:gd name="connsiteX3" fmla="*/ 549035 w 1245921"/>
              <a:gd name="connsiteY3" fmla="*/ 598843 h 1545412"/>
              <a:gd name="connsiteX4" fmla="*/ 317990 w 1245921"/>
              <a:gd name="connsiteY4" fmla="*/ 888019 h 1545412"/>
              <a:gd name="connsiteX5" fmla="*/ 130867 w 1245921"/>
              <a:gd name="connsiteY5" fmla="*/ 1188089 h 1545412"/>
              <a:gd name="connsiteX6" fmla="*/ 0 w 1245921"/>
              <a:gd name="connsiteY6" fmla="*/ 1545412 h 1545412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96720 w 1224651"/>
              <a:gd name="connsiteY4" fmla="*/ 888019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527765 w 1224651"/>
              <a:gd name="connsiteY3" fmla="*/ 598843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96786 w 1224651"/>
              <a:gd name="connsiteY2" fmla="*/ 316515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75287 w 1224651"/>
              <a:gd name="connsiteY1" fmla="*/ 191514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72073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  <a:gd name="connsiteX0" fmla="*/ 1224651 w 1224651"/>
              <a:gd name="connsiteY0" fmla="*/ 0 h 1553814"/>
              <a:gd name="connsiteX1" fmla="*/ 954073 w 1224651"/>
              <a:gd name="connsiteY1" fmla="*/ 154626 h 1553814"/>
              <a:gd name="connsiteX2" fmla="*/ 747359 w 1224651"/>
              <a:gd name="connsiteY2" fmla="*/ 310670 h 1553814"/>
              <a:gd name="connsiteX3" fmla="*/ 478338 w 1224651"/>
              <a:gd name="connsiteY3" fmla="*/ 581308 h 1553814"/>
              <a:gd name="connsiteX4" fmla="*/ 272006 w 1224651"/>
              <a:gd name="connsiteY4" fmla="*/ 858794 h 1553814"/>
              <a:gd name="connsiteX5" fmla="*/ 109597 w 1224651"/>
              <a:gd name="connsiteY5" fmla="*/ 1188089 h 1553814"/>
              <a:gd name="connsiteX6" fmla="*/ 0 w 1224651"/>
              <a:gd name="connsiteY6" fmla="*/ 1553814 h 15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651" h="1553814">
                <a:moveTo>
                  <a:pt x="1224651" y="0"/>
                </a:moveTo>
                <a:cubicBezTo>
                  <a:pt x="1185733" y="24797"/>
                  <a:pt x="1033622" y="102848"/>
                  <a:pt x="954073" y="154626"/>
                </a:cubicBezTo>
                <a:cubicBezTo>
                  <a:pt x="874524" y="206404"/>
                  <a:pt x="826648" y="239556"/>
                  <a:pt x="747359" y="310670"/>
                </a:cubicBezTo>
                <a:cubicBezTo>
                  <a:pt x="668070" y="381784"/>
                  <a:pt x="557563" y="489954"/>
                  <a:pt x="478338" y="581308"/>
                </a:cubicBezTo>
                <a:cubicBezTo>
                  <a:pt x="399113" y="672662"/>
                  <a:pt x="333463" y="757664"/>
                  <a:pt x="272006" y="858794"/>
                </a:cubicBezTo>
                <a:cubicBezTo>
                  <a:pt x="210549" y="959924"/>
                  <a:pt x="154931" y="1072252"/>
                  <a:pt x="109597" y="1188089"/>
                </a:cubicBezTo>
                <a:cubicBezTo>
                  <a:pt x="64263" y="1303926"/>
                  <a:pt x="21361" y="1504732"/>
                  <a:pt x="0" y="1553814"/>
                </a:cubicBezTo>
              </a:path>
            </a:pathLst>
          </a:custGeom>
          <a:ln w="25400">
            <a:solidFill>
              <a:srgbClr val="FFFF00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prstMaterial="plastic">
            <a:bevelT w="1905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55189" y="5141355"/>
            <a:ext cx="15440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600" b="1" spc="50" dirty="0" smtClean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Productivity</a:t>
            </a:r>
          </a:p>
          <a:p>
            <a:pPr algn="ctr">
              <a:lnSpc>
                <a:spcPts val="1800"/>
              </a:lnSpc>
              <a:defRPr/>
            </a:pPr>
            <a:r>
              <a:rPr lang="en-US" sz="1600" b="1" spc="50" dirty="0" smtClean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32245" y="2891392"/>
            <a:ext cx="505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spc="50" dirty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QA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786899" y="6352452"/>
            <a:ext cx="516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spc="50" dirty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KM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49148" y="3568150"/>
            <a:ext cx="1184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spc="50" dirty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Strategic </a:t>
            </a:r>
            <a:endParaRPr lang="en-US" sz="1600" b="1" spc="50" dirty="0" smtClean="0">
              <a:ln w="11430"/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spc="50" dirty="0" smtClean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HRD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815265" y="2084501"/>
            <a:ext cx="11208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600" b="1" spc="50" dirty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Strategic</a:t>
            </a:r>
          </a:p>
          <a:p>
            <a:pPr algn="ctr">
              <a:lnSpc>
                <a:spcPts val="1800"/>
              </a:lnSpc>
              <a:defRPr/>
            </a:pPr>
            <a:r>
              <a:rPr lang="en-US" sz="1600" b="1" spc="50" dirty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Plan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102246" y="5136504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600" b="1" spc="50" dirty="0" smtClean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VOC,</a:t>
            </a:r>
          </a:p>
          <a:p>
            <a:pPr algn="ctr">
              <a:lnSpc>
                <a:spcPts val="1800"/>
              </a:lnSpc>
              <a:defRPr/>
            </a:pPr>
            <a:r>
              <a:rPr lang="en-US" sz="1600" b="1" spc="50" dirty="0" smtClean="0">
                <a:ln w="11430"/>
                <a:solidFill>
                  <a:srgbClr val="C00000"/>
                </a:solidFill>
                <a:cs typeface="Arial" panose="020B0604020202020204" pitchFamily="34" charset="0"/>
              </a:rPr>
              <a:t>CRM &amp;CSR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-53070" y="2667504"/>
            <a:ext cx="20201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Good Governance </a:t>
            </a:r>
          </a:p>
          <a:p>
            <a:pPr algn="ctr">
              <a:lnSpc>
                <a:spcPts val="1800"/>
              </a:lnSpc>
              <a:defRPr/>
            </a:pPr>
            <a:r>
              <a:rPr lang="en-US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&amp; Leadership</a:t>
            </a:r>
            <a:endParaRPr lang="en-US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-11806" y="48892"/>
            <a:ext cx="9120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FreesiaUPC" pitchFamily="34" charset="-34"/>
                <a:cs typeface="FreesiaUPC" pitchFamily="34" charset="-34"/>
              </a:rPr>
              <a:t>เกณฑ์คุณภาพการบริหารจัดการ</a:t>
            </a:r>
            <a:endParaRPr lang="th-TH" sz="400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gsanaUPC" pitchFamily="18" charset="-34"/>
              <a:cs typeface="LilyUPC"/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1114980" y="4781316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</a:t>
            </a:r>
          </a:p>
          <a:p>
            <a:pPr>
              <a:defRPr/>
            </a:pPr>
            <a:r>
              <a:rPr lang="en-US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Intelligence</a:t>
            </a:r>
            <a:endParaRPr lang="th-TH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8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7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7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7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7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17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7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174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7" dur="500"/>
                                        <p:tgtEl>
                                          <p:spTgt spid="117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534" grpId="0" animBg="1"/>
      <p:bldP spid="1174535" grpId="0" animBg="1"/>
      <p:bldP spid="1174536" grpId="0" animBg="1"/>
      <p:bldP spid="1174541" grpId="0" animBg="1"/>
      <p:bldP spid="1174545" grpId="0"/>
      <p:bldP spid="1174550" grpId="0" animBg="1"/>
      <p:bldP spid="1174551" grpId="0" animBg="1"/>
      <p:bldP spid="1174552" grpId="0" animBg="1"/>
      <p:bldP spid="1174553" grpId="0" animBg="1"/>
      <p:bldP spid="31" grpId="0"/>
      <p:bldP spid="32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55" grpId="0" animBg="1"/>
      <p:bldP spid="56" grpId="0" animBg="1"/>
      <p:bldP spid="65" grpId="0"/>
      <p:bldP spid="66" grpId="0"/>
      <p:bldP spid="67" grpId="0"/>
      <p:bldP spid="68" grpId="0"/>
      <p:bldP spid="45" grpId="0" animBg="1"/>
      <p:bldP spid="54" grpId="0" animBg="1"/>
      <p:bldP spid="44" grpId="0"/>
      <p:bldP spid="46" grpId="0"/>
      <p:bldP spid="47" grpId="0"/>
      <p:bldP spid="48" grpId="0"/>
      <p:bldP spid="49" grpId="0"/>
      <p:bldP spid="50" grpId="0"/>
      <p:bldP spid="51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" y="-18064"/>
            <a:ext cx="4861072" cy="68760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78041" y="766558"/>
            <a:ext cx="2880320" cy="3125957"/>
            <a:chOff x="5578041" y="908227"/>
            <a:chExt cx="2880320" cy="3125957"/>
          </a:xfrm>
        </p:grpSpPr>
        <p:sp>
          <p:nvSpPr>
            <p:cNvPr id="4" name="Rectangle 3"/>
            <p:cNvSpPr/>
            <p:nvPr/>
          </p:nvSpPr>
          <p:spPr>
            <a:xfrm>
              <a:off x="5578041" y="2995438"/>
              <a:ext cx="2880320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rPr>
                <a:t>WORLD CLASS UNIVERSITY</a:t>
              </a:r>
              <a:endPara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endParaRPr>
            </a:p>
          </p:txBody>
        </p:sp>
        <p:pic>
          <p:nvPicPr>
            <p:cNvPr id="5" name="Picture 3" descr="C:\Users\MuGust\Desktop\Strategic\box\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576" y="908227"/>
              <a:ext cx="1825620" cy="2109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hape 7"/>
          <p:cNvSpPr/>
          <p:nvPr/>
        </p:nvSpPr>
        <p:spPr bwMode="auto">
          <a:xfrm rot="17741615" flipV="1">
            <a:off x="4550730" y="4416384"/>
            <a:ext cx="3355293" cy="1791379"/>
          </a:xfrm>
          <a:prstGeom prst="swooshArrow">
            <a:avLst>
              <a:gd name="adj1" fmla="val 29640"/>
              <a:gd name="adj2" fmla="val 25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17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3"/>
          <p:cNvSpPr txBox="1">
            <a:spLocks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th-TH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itchFamily="34" charset="-34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+mn-cs"/>
              </a:defRPr>
            </a:lvl9pPr>
          </a:lstStyle>
          <a:p>
            <a:pPr>
              <a:defRPr/>
            </a:pPr>
            <a:fld id="{88E98EE7-0A8A-4BBD-A6B2-17E6927DFA36}" type="slidenum">
              <a:rPr lang="en-US" smtClean="0">
                <a:solidFill>
                  <a:srgbClr val="1904E0"/>
                </a:solidFill>
              </a:rPr>
              <a:pPr>
                <a:defRPr/>
              </a:pPr>
              <a:t>50</a:t>
            </a:fld>
            <a:endParaRPr lang="th-TH" sz="1800" smtClean="0">
              <a:solidFill>
                <a:srgbClr val="1904E0"/>
              </a:solidFill>
            </a:endParaRPr>
          </a:p>
        </p:txBody>
      </p: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533400" y="320675"/>
            <a:ext cx="8610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th-TH" sz="4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UPC" pitchFamily="18" charset="-34"/>
              </a:rPr>
              <a:t>แนวคิด ความสัมพันธ์ระหว่างคน ระบบ และองค์กร</a:t>
            </a:r>
          </a:p>
        </p:txBody>
      </p:sp>
      <p:grpSp>
        <p:nvGrpSpPr>
          <p:cNvPr id="45" name="Group 3"/>
          <p:cNvGrpSpPr>
            <a:grpSpLocks/>
          </p:cNvGrpSpPr>
          <p:nvPr/>
        </p:nvGrpSpPr>
        <p:grpSpPr bwMode="auto">
          <a:xfrm>
            <a:off x="3274864" y="2403475"/>
            <a:ext cx="2560638" cy="2560638"/>
            <a:chOff x="2054" y="1514"/>
            <a:chExt cx="1613" cy="1613"/>
          </a:xfrm>
        </p:grpSpPr>
        <p:sp>
          <p:nvSpPr>
            <p:cNvPr id="46" name="Freeform 4"/>
            <p:cNvSpPr>
              <a:spLocks/>
            </p:cNvSpPr>
            <p:nvPr/>
          </p:nvSpPr>
          <p:spPr bwMode="auto">
            <a:xfrm>
              <a:off x="2644" y="1568"/>
              <a:ext cx="1023" cy="1559"/>
            </a:xfrm>
            <a:custGeom>
              <a:avLst/>
              <a:gdLst>
                <a:gd name="T0" fmla="*/ 436 w 2045"/>
                <a:gd name="T1" fmla="*/ 1438 h 3118"/>
                <a:gd name="T2" fmla="*/ 673 w 2045"/>
                <a:gd name="T3" fmla="*/ 1617 h 3118"/>
                <a:gd name="T4" fmla="*/ 816 w 2045"/>
                <a:gd name="T5" fmla="*/ 1772 h 3118"/>
                <a:gd name="T6" fmla="*/ 915 w 2045"/>
                <a:gd name="T7" fmla="*/ 1987 h 3118"/>
                <a:gd name="T8" fmla="*/ 961 w 2045"/>
                <a:gd name="T9" fmla="*/ 2178 h 3118"/>
                <a:gd name="T10" fmla="*/ 957 w 2045"/>
                <a:gd name="T11" fmla="*/ 2346 h 3118"/>
                <a:gd name="T12" fmla="*/ 904 w 2045"/>
                <a:gd name="T13" fmla="*/ 2555 h 3118"/>
                <a:gd name="T14" fmla="*/ 800 w 2045"/>
                <a:gd name="T15" fmla="*/ 2740 h 3118"/>
                <a:gd name="T16" fmla="*/ 650 w 2045"/>
                <a:gd name="T17" fmla="*/ 2904 h 3118"/>
                <a:gd name="T18" fmla="*/ 514 w 2045"/>
                <a:gd name="T19" fmla="*/ 2997 h 3118"/>
                <a:gd name="T20" fmla="*/ 364 w 2045"/>
                <a:gd name="T21" fmla="*/ 3053 h 3118"/>
                <a:gd name="T22" fmla="*/ 225 w 2045"/>
                <a:gd name="T23" fmla="*/ 3069 h 3118"/>
                <a:gd name="T24" fmla="*/ 0 w 2045"/>
                <a:gd name="T25" fmla="*/ 3059 h 3118"/>
                <a:gd name="T26" fmla="*/ 203 w 2045"/>
                <a:gd name="T27" fmla="*/ 3101 h 3118"/>
                <a:gd name="T28" fmla="*/ 394 w 2045"/>
                <a:gd name="T29" fmla="*/ 3118 h 3118"/>
                <a:gd name="T30" fmla="*/ 561 w 2045"/>
                <a:gd name="T31" fmla="*/ 3113 h 3118"/>
                <a:gd name="T32" fmla="*/ 740 w 2045"/>
                <a:gd name="T33" fmla="*/ 3088 h 3118"/>
                <a:gd name="T34" fmla="*/ 953 w 2045"/>
                <a:gd name="T35" fmla="*/ 3033 h 3118"/>
                <a:gd name="T36" fmla="*/ 1146 w 2045"/>
                <a:gd name="T37" fmla="*/ 2951 h 3118"/>
                <a:gd name="T38" fmla="*/ 1338 w 2045"/>
                <a:gd name="T39" fmla="*/ 2841 h 3118"/>
                <a:gd name="T40" fmla="*/ 1479 w 2045"/>
                <a:gd name="T41" fmla="*/ 2728 h 3118"/>
                <a:gd name="T42" fmla="*/ 1618 w 2045"/>
                <a:gd name="T43" fmla="*/ 2597 h 3118"/>
                <a:gd name="T44" fmla="*/ 1729 w 2045"/>
                <a:gd name="T45" fmla="*/ 2459 h 3118"/>
                <a:gd name="T46" fmla="*/ 1831 w 2045"/>
                <a:gd name="T47" fmla="*/ 2310 h 3118"/>
                <a:gd name="T48" fmla="*/ 1911 w 2045"/>
                <a:gd name="T49" fmla="*/ 2147 h 3118"/>
                <a:gd name="T50" fmla="*/ 1976 w 2045"/>
                <a:gd name="T51" fmla="*/ 1964 h 3118"/>
                <a:gd name="T52" fmla="*/ 2022 w 2045"/>
                <a:gd name="T53" fmla="*/ 1778 h 3118"/>
                <a:gd name="T54" fmla="*/ 2042 w 2045"/>
                <a:gd name="T55" fmla="*/ 1581 h 3118"/>
                <a:gd name="T56" fmla="*/ 2042 w 2045"/>
                <a:gd name="T57" fmla="*/ 1398 h 3118"/>
                <a:gd name="T58" fmla="*/ 2012 w 2045"/>
                <a:gd name="T59" fmla="*/ 1178 h 3118"/>
                <a:gd name="T60" fmla="*/ 1962 w 2045"/>
                <a:gd name="T61" fmla="*/ 988 h 3118"/>
                <a:gd name="T62" fmla="*/ 1892 w 2045"/>
                <a:gd name="T63" fmla="*/ 826 h 3118"/>
                <a:gd name="T64" fmla="*/ 1807 w 2045"/>
                <a:gd name="T65" fmla="*/ 659 h 3118"/>
                <a:gd name="T66" fmla="*/ 1690 w 2045"/>
                <a:gd name="T67" fmla="*/ 498 h 3118"/>
                <a:gd name="T68" fmla="*/ 1570 w 2045"/>
                <a:gd name="T69" fmla="*/ 360 h 3118"/>
                <a:gd name="T70" fmla="*/ 1449 w 2045"/>
                <a:gd name="T71" fmla="*/ 249 h 3118"/>
                <a:gd name="T72" fmla="*/ 1301 w 2045"/>
                <a:gd name="T73" fmla="*/ 143 h 3118"/>
                <a:gd name="T74" fmla="*/ 1176 w 2045"/>
                <a:gd name="T75" fmla="*/ 75 h 3118"/>
                <a:gd name="T76" fmla="*/ 1057 w 2045"/>
                <a:gd name="T77" fmla="*/ 33 h 3118"/>
                <a:gd name="T78" fmla="*/ 899 w 2045"/>
                <a:gd name="T79" fmla="*/ 3 h 3118"/>
                <a:gd name="T80" fmla="*/ 765 w 2045"/>
                <a:gd name="T81" fmla="*/ 3 h 3118"/>
                <a:gd name="T82" fmla="*/ 594 w 2045"/>
                <a:gd name="T83" fmla="*/ 36 h 3118"/>
                <a:gd name="T84" fmla="*/ 458 w 2045"/>
                <a:gd name="T85" fmla="*/ 101 h 3118"/>
                <a:gd name="T86" fmla="*/ 333 w 2045"/>
                <a:gd name="T87" fmla="*/ 191 h 3118"/>
                <a:gd name="T88" fmla="*/ 225 w 2045"/>
                <a:gd name="T89" fmla="*/ 308 h 3118"/>
                <a:gd name="T90" fmla="*/ 143 w 2045"/>
                <a:gd name="T91" fmla="*/ 448 h 3118"/>
                <a:gd name="T92" fmla="*/ 96 w 2045"/>
                <a:gd name="T93" fmla="*/ 613 h 3118"/>
                <a:gd name="T94" fmla="*/ 82 w 2045"/>
                <a:gd name="T95" fmla="*/ 788 h 3118"/>
                <a:gd name="T96" fmla="*/ 113 w 2045"/>
                <a:gd name="T97" fmla="*/ 974 h 3118"/>
                <a:gd name="T98" fmla="*/ 185 w 2045"/>
                <a:gd name="T99" fmla="*/ 1135 h 3118"/>
                <a:gd name="T100" fmla="*/ 293 w 2045"/>
                <a:gd name="T101" fmla="*/ 1288 h 3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5" h="3118">
                  <a:moveTo>
                    <a:pt x="364" y="1368"/>
                  </a:moveTo>
                  <a:lnTo>
                    <a:pt x="436" y="1438"/>
                  </a:lnTo>
                  <a:lnTo>
                    <a:pt x="511" y="1497"/>
                  </a:lnTo>
                  <a:lnTo>
                    <a:pt x="673" y="1617"/>
                  </a:lnTo>
                  <a:lnTo>
                    <a:pt x="756" y="1694"/>
                  </a:lnTo>
                  <a:lnTo>
                    <a:pt x="816" y="1772"/>
                  </a:lnTo>
                  <a:lnTo>
                    <a:pt x="880" y="1891"/>
                  </a:lnTo>
                  <a:lnTo>
                    <a:pt x="915" y="1987"/>
                  </a:lnTo>
                  <a:lnTo>
                    <a:pt x="949" y="2086"/>
                  </a:lnTo>
                  <a:lnTo>
                    <a:pt x="961" y="2178"/>
                  </a:lnTo>
                  <a:lnTo>
                    <a:pt x="963" y="2268"/>
                  </a:lnTo>
                  <a:lnTo>
                    <a:pt x="957" y="2346"/>
                  </a:lnTo>
                  <a:lnTo>
                    <a:pt x="939" y="2454"/>
                  </a:lnTo>
                  <a:lnTo>
                    <a:pt x="904" y="2555"/>
                  </a:lnTo>
                  <a:lnTo>
                    <a:pt x="859" y="2644"/>
                  </a:lnTo>
                  <a:lnTo>
                    <a:pt x="800" y="2740"/>
                  </a:lnTo>
                  <a:lnTo>
                    <a:pt x="716" y="2837"/>
                  </a:lnTo>
                  <a:lnTo>
                    <a:pt x="650" y="2904"/>
                  </a:lnTo>
                  <a:lnTo>
                    <a:pt x="583" y="2956"/>
                  </a:lnTo>
                  <a:lnTo>
                    <a:pt x="514" y="2997"/>
                  </a:lnTo>
                  <a:lnTo>
                    <a:pt x="441" y="3029"/>
                  </a:lnTo>
                  <a:lnTo>
                    <a:pt x="364" y="3053"/>
                  </a:lnTo>
                  <a:lnTo>
                    <a:pt x="281" y="3064"/>
                  </a:lnTo>
                  <a:lnTo>
                    <a:pt x="225" y="3069"/>
                  </a:lnTo>
                  <a:lnTo>
                    <a:pt x="159" y="3071"/>
                  </a:lnTo>
                  <a:lnTo>
                    <a:pt x="0" y="3059"/>
                  </a:lnTo>
                  <a:lnTo>
                    <a:pt x="117" y="3087"/>
                  </a:lnTo>
                  <a:lnTo>
                    <a:pt x="203" y="3101"/>
                  </a:lnTo>
                  <a:lnTo>
                    <a:pt x="298" y="3113"/>
                  </a:lnTo>
                  <a:lnTo>
                    <a:pt x="394" y="3118"/>
                  </a:lnTo>
                  <a:lnTo>
                    <a:pt x="476" y="3118"/>
                  </a:lnTo>
                  <a:lnTo>
                    <a:pt x="561" y="3113"/>
                  </a:lnTo>
                  <a:lnTo>
                    <a:pt x="655" y="3104"/>
                  </a:lnTo>
                  <a:lnTo>
                    <a:pt x="740" y="3088"/>
                  </a:lnTo>
                  <a:lnTo>
                    <a:pt x="842" y="3064"/>
                  </a:lnTo>
                  <a:lnTo>
                    <a:pt x="953" y="3033"/>
                  </a:lnTo>
                  <a:lnTo>
                    <a:pt x="1061" y="2991"/>
                  </a:lnTo>
                  <a:lnTo>
                    <a:pt x="1146" y="2951"/>
                  </a:lnTo>
                  <a:lnTo>
                    <a:pt x="1240" y="2902"/>
                  </a:lnTo>
                  <a:lnTo>
                    <a:pt x="1338" y="2841"/>
                  </a:lnTo>
                  <a:lnTo>
                    <a:pt x="1409" y="2785"/>
                  </a:lnTo>
                  <a:lnTo>
                    <a:pt x="1479" y="2728"/>
                  </a:lnTo>
                  <a:lnTo>
                    <a:pt x="1552" y="2661"/>
                  </a:lnTo>
                  <a:lnTo>
                    <a:pt x="1618" y="2597"/>
                  </a:lnTo>
                  <a:lnTo>
                    <a:pt x="1672" y="2531"/>
                  </a:lnTo>
                  <a:lnTo>
                    <a:pt x="1729" y="2459"/>
                  </a:lnTo>
                  <a:lnTo>
                    <a:pt x="1779" y="2388"/>
                  </a:lnTo>
                  <a:lnTo>
                    <a:pt x="1831" y="2310"/>
                  </a:lnTo>
                  <a:lnTo>
                    <a:pt x="1872" y="2231"/>
                  </a:lnTo>
                  <a:lnTo>
                    <a:pt x="1911" y="2147"/>
                  </a:lnTo>
                  <a:lnTo>
                    <a:pt x="1946" y="2059"/>
                  </a:lnTo>
                  <a:lnTo>
                    <a:pt x="1976" y="1964"/>
                  </a:lnTo>
                  <a:lnTo>
                    <a:pt x="2003" y="1872"/>
                  </a:lnTo>
                  <a:lnTo>
                    <a:pt x="2022" y="1778"/>
                  </a:lnTo>
                  <a:lnTo>
                    <a:pt x="2036" y="1671"/>
                  </a:lnTo>
                  <a:lnTo>
                    <a:pt x="2042" y="1581"/>
                  </a:lnTo>
                  <a:lnTo>
                    <a:pt x="2045" y="1492"/>
                  </a:lnTo>
                  <a:lnTo>
                    <a:pt x="2042" y="1398"/>
                  </a:lnTo>
                  <a:lnTo>
                    <a:pt x="2029" y="1290"/>
                  </a:lnTo>
                  <a:lnTo>
                    <a:pt x="2012" y="1178"/>
                  </a:lnTo>
                  <a:lnTo>
                    <a:pt x="1988" y="1084"/>
                  </a:lnTo>
                  <a:lnTo>
                    <a:pt x="1962" y="988"/>
                  </a:lnTo>
                  <a:lnTo>
                    <a:pt x="1932" y="910"/>
                  </a:lnTo>
                  <a:lnTo>
                    <a:pt x="1892" y="826"/>
                  </a:lnTo>
                  <a:lnTo>
                    <a:pt x="1857" y="749"/>
                  </a:lnTo>
                  <a:lnTo>
                    <a:pt x="1807" y="659"/>
                  </a:lnTo>
                  <a:lnTo>
                    <a:pt x="1749" y="571"/>
                  </a:lnTo>
                  <a:lnTo>
                    <a:pt x="1690" y="498"/>
                  </a:lnTo>
                  <a:lnTo>
                    <a:pt x="1634" y="428"/>
                  </a:lnTo>
                  <a:lnTo>
                    <a:pt x="1570" y="360"/>
                  </a:lnTo>
                  <a:lnTo>
                    <a:pt x="1505" y="296"/>
                  </a:lnTo>
                  <a:lnTo>
                    <a:pt x="1449" y="249"/>
                  </a:lnTo>
                  <a:lnTo>
                    <a:pt x="1377" y="191"/>
                  </a:lnTo>
                  <a:lnTo>
                    <a:pt x="1301" y="143"/>
                  </a:lnTo>
                  <a:lnTo>
                    <a:pt x="1240" y="107"/>
                  </a:lnTo>
                  <a:lnTo>
                    <a:pt x="1176" y="75"/>
                  </a:lnTo>
                  <a:lnTo>
                    <a:pt x="1116" y="52"/>
                  </a:lnTo>
                  <a:lnTo>
                    <a:pt x="1057" y="33"/>
                  </a:lnTo>
                  <a:lnTo>
                    <a:pt x="967" y="12"/>
                  </a:lnTo>
                  <a:lnTo>
                    <a:pt x="899" y="3"/>
                  </a:lnTo>
                  <a:lnTo>
                    <a:pt x="829" y="0"/>
                  </a:lnTo>
                  <a:lnTo>
                    <a:pt x="765" y="3"/>
                  </a:lnTo>
                  <a:lnTo>
                    <a:pt x="678" y="15"/>
                  </a:lnTo>
                  <a:lnTo>
                    <a:pt x="594" y="36"/>
                  </a:lnTo>
                  <a:lnTo>
                    <a:pt x="519" y="66"/>
                  </a:lnTo>
                  <a:lnTo>
                    <a:pt x="458" y="101"/>
                  </a:lnTo>
                  <a:lnTo>
                    <a:pt x="388" y="143"/>
                  </a:lnTo>
                  <a:lnTo>
                    <a:pt x="333" y="191"/>
                  </a:lnTo>
                  <a:lnTo>
                    <a:pt x="275" y="245"/>
                  </a:lnTo>
                  <a:lnTo>
                    <a:pt x="225" y="308"/>
                  </a:lnTo>
                  <a:lnTo>
                    <a:pt x="179" y="376"/>
                  </a:lnTo>
                  <a:lnTo>
                    <a:pt x="143" y="448"/>
                  </a:lnTo>
                  <a:lnTo>
                    <a:pt x="117" y="529"/>
                  </a:lnTo>
                  <a:lnTo>
                    <a:pt x="96" y="613"/>
                  </a:lnTo>
                  <a:lnTo>
                    <a:pt x="84" y="699"/>
                  </a:lnTo>
                  <a:lnTo>
                    <a:pt x="82" y="788"/>
                  </a:lnTo>
                  <a:lnTo>
                    <a:pt x="94" y="888"/>
                  </a:lnTo>
                  <a:lnTo>
                    <a:pt x="113" y="974"/>
                  </a:lnTo>
                  <a:lnTo>
                    <a:pt x="147" y="1057"/>
                  </a:lnTo>
                  <a:lnTo>
                    <a:pt x="185" y="1135"/>
                  </a:lnTo>
                  <a:lnTo>
                    <a:pt x="233" y="1204"/>
                  </a:lnTo>
                  <a:lnTo>
                    <a:pt x="293" y="1288"/>
                  </a:lnTo>
                  <a:lnTo>
                    <a:pt x="364" y="1368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  <a:extLst>
              <a:ext uri="{91240B29-F687-4F45-9708-019B960494DF}">
                <a14:hiddenLine xmlns:a14="http://schemas.microsoft.com/office/drawing/2010/main" w="14288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3600" kern="0" smtClean="0">
                <a:solidFill>
                  <a:srgbClr val="FFFF00"/>
                </a:solidFill>
                <a:latin typeface="AngsanaUPC" pitchFamily="18" charset="-34"/>
                <a:cs typeface="LilyUPC" panose="020B0604020202020204" pitchFamily="34" charset="-34"/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>
              <a:off x="2054" y="1514"/>
              <a:ext cx="1022" cy="1559"/>
            </a:xfrm>
            <a:custGeom>
              <a:avLst/>
              <a:gdLst>
                <a:gd name="T0" fmla="*/ 1609 w 2046"/>
                <a:gd name="T1" fmla="*/ 1681 h 3119"/>
                <a:gd name="T2" fmla="*/ 1372 w 2046"/>
                <a:gd name="T3" fmla="*/ 1502 h 3119"/>
                <a:gd name="T4" fmla="*/ 1229 w 2046"/>
                <a:gd name="T5" fmla="*/ 1347 h 3119"/>
                <a:gd name="T6" fmla="*/ 1130 w 2046"/>
                <a:gd name="T7" fmla="*/ 1131 h 3119"/>
                <a:gd name="T8" fmla="*/ 1085 w 2046"/>
                <a:gd name="T9" fmla="*/ 941 h 3119"/>
                <a:gd name="T10" fmla="*/ 1088 w 2046"/>
                <a:gd name="T11" fmla="*/ 773 h 3119"/>
                <a:gd name="T12" fmla="*/ 1142 w 2046"/>
                <a:gd name="T13" fmla="*/ 564 h 3119"/>
                <a:gd name="T14" fmla="*/ 1245 w 2046"/>
                <a:gd name="T15" fmla="*/ 378 h 3119"/>
                <a:gd name="T16" fmla="*/ 1395 w 2046"/>
                <a:gd name="T17" fmla="*/ 215 h 3119"/>
                <a:gd name="T18" fmla="*/ 1532 w 2046"/>
                <a:gd name="T19" fmla="*/ 122 h 3119"/>
                <a:gd name="T20" fmla="*/ 1682 w 2046"/>
                <a:gd name="T21" fmla="*/ 66 h 3119"/>
                <a:gd name="T22" fmla="*/ 1821 w 2046"/>
                <a:gd name="T23" fmla="*/ 50 h 3119"/>
                <a:gd name="T24" fmla="*/ 2046 w 2046"/>
                <a:gd name="T25" fmla="*/ 60 h 3119"/>
                <a:gd name="T26" fmla="*/ 1842 w 2046"/>
                <a:gd name="T27" fmla="*/ 18 h 3119"/>
                <a:gd name="T28" fmla="*/ 1651 w 2046"/>
                <a:gd name="T29" fmla="*/ 0 h 3119"/>
                <a:gd name="T30" fmla="*/ 1485 w 2046"/>
                <a:gd name="T31" fmla="*/ 6 h 3119"/>
                <a:gd name="T32" fmla="*/ 1306 w 2046"/>
                <a:gd name="T33" fmla="*/ 30 h 3119"/>
                <a:gd name="T34" fmla="*/ 1092 w 2046"/>
                <a:gd name="T35" fmla="*/ 85 h 3119"/>
                <a:gd name="T36" fmla="*/ 900 w 2046"/>
                <a:gd name="T37" fmla="*/ 167 h 3119"/>
                <a:gd name="T38" fmla="*/ 708 w 2046"/>
                <a:gd name="T39" fmla="*/ 277 h 3119"/>
                <a:gd name="T40" fmla="*/ 567 w 2046"/>
                <a:gd name="T41" fmla="*/ 390 h 3119"/>
                <a:gd name="T42" fmla="*/ 428 w 2046"/>
                <a:gd name="T43" fmla="*/ 522 h 3119"/>
                <a:gd name="T44" fmla="*/ 317 w 2046"/>
                <a:gd name="T45" fmla="*/ 660 h 3119"/>
                <a:gd name="T46" fmla="*/ 215 w 2046"/>
                <a:gd name="T47" fmla="*/ 808 h 3119"/>
                <a:gd name="T48" fmla="*/ 135 w 2046"/>
                <a:gd name="T49" fmla="*/ 972 h 3119"/>
                <a:gd name="T50" fmla="*/ 69 w 2046"/>
                <a:gd name="T51" fmla="*/ 1155 h 3119"/>
                <a:gd name="T52" fmla="*/ 24 w 2046"/>
                <a:gd name="T53" fmla="*/ 1340 h 3119"/>
                <a:gd name="T54" fmla="*/ 3 w 2046"/>
                <a:gd name="T55" fmla="*/ 1537 h 3119"/>
                <a:gd name="T56" fmla="*/ 3 w 2046"/>
                <a:gd name="T57" fmla="*/ 1720 h 3119"/>
                <a:gd name="T58" fmla="*/ 34 w 2046"/>
                <a:gd name="T59" fmla="*/ 1940 h 3119"/>
                <a:gd name="T60" fmla="*/ 83 w 2046"/>
                <a:gd name="T61" fmla="*/ 2131 h 3119"/>
                <a:gd name="T62" fmla="*/ 153 w 2046"/>
                <a:gd name="T63" fmla="*/ 2292 h 3119"/>
                <a:gd name="T64" fmla="*/ 238 w 2046"/>
                <a:gd name="T65" fmla="*/ 2459 h 3119"/>
                <a:gd name="T66" fmla="*/ 356 w 2046"/>
                <a:gd name="T67" fmla="*/ 2621 h 3119"/>
                <a:gd name="T68" fmla="*/ 475 w 2046"/>
                <a:gd name="T69" fmla="*/ 2759 h 3119"/>
                <a:gd name="T70" fmla="*/ 597 w 2046"/>
                <a:gd name="T71" fmla="*/ 2870 h 3119"/>
                <a:gd name="T72" fmla="*/ 745 w 2046"/>
                <a:gd name="T73" fmla="*/ 2975 h 3119"/>
                <a:gd name="T74" fmla="*/ 869 w 2046"/>
                <a:gd name="T75" fmla="*/ 3043 h 3119"/>
                <a:gd name="T76" fmla="*/ 989 w 2046"/>
                <a:gd name="T77" fmla="*/ 3085 h 3119"/>
                <a:gd name="T78" fmla="*/ 1146 w 2046"/>
                <a:gd name="T79" fmla="*/ 3115 h 3119"/>
                <a:gd name="T80" fmla="*/ 1281 w 2046"/>
                <a:gd name="T81" fmla="*/ 3115 h 3119"/>
                <a:gd name="T82" fmla="*/ 1451 w 2046"/>
                <a:gd name="T83" fmla="*/ 3083 h 3119"/>
                <a:gd name="T84" fmla="*/ 1588 w 2046"/>
                <a:gd name="T85" fmla="*/ 3017 h 3119"/>
                <a:gd name="T86" fmla="*/ 1713 w 2046"/>
                <a:gd name="T87" fmla="*/ 2928 h 3119"/>
                <a:gd name="T88" fmla="*/ 1821 w 2046"/>
                <a:gd name="T89" fmla="*/ 2811 h 3119"/>
                <a:gd name="T90" fmla="*/ 1902 w 2046"/>
                <a:gd name="T91" fmla="*/ 2671 h 3119"/>
                <a:gd name="T92" fmla="*/ 1950 w 2046"/>
                <a:gd name="T93" fmla="*/ 2506 h 3119"/>
                <a:gd name="T94" fmla="*/ 1964 w 2046"/>
                <a:gd name="T95" fmla="*/ 2330 h 3119"/>
                <a:gd name="T96" fmla="*/ 1933 w 2046"/>
                <a:gd name="T97" fmla="*/ 2145 h 3119"/>
                <a:gd name="T98" fmla="*/ 1860 w 2046"/>
                <a:gd name="T99" fmla="*/ 1983 h 3119"/>
                <a:gd name="T100" fmla="*/ 1753 w 2046"/>
                <a:gd name="T101" fmla="*/ 1830 h 3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6" h="3119">
                  <a:moveTo>
                    <a:pt x="1682" y="1751"/>
                  </a:moveTo>
                  <a:lnTo>
                    <a:pt x="1609" y="1681"/>
                  </a:lnTo>
                  <a:lnTo>
                    <a:pt x="1534" y="1621"/>
                  </a:lnTo>
                  <a:lnTo>
                    <a:pt x="1372" y="1502"/>
                  </a:lnTo>
                  <a:lnTo>
                    <a:pt x="1290" y="1424"/>
                  </a:lnTo>
                  <a:lnTo>
                    <a:pt x="1229" y="1347"/>
                  </a:lnTo>
                  <a:lnTo>
                    <a:pt x="1166" y="1227"/>
                  </a:lnTo>
                  <a:lnTo>
                    <a:pt x="1130" y="1131"/>
                  </a:lnTo>
                  <a:lnTo>
                    <a:pt x="1097" y="1032"/>
                  </a:lnTo>
                  <a:lnTo>
                    <a:pt x="1085" y="941"/>
                  </a:lnTo>
                  <a:lnTo>
                    <a:pt x="1083" y="850"/>
                  </a:lnTo>
                  <a:lnTo>
                    <a:pt x="1088" y="773"/>
                  </a:lnTo>
                  <a:lnTo>
                    <a:pt x="1106" y="665"/>
                  </a:lnTo>
                  <a:lnTo>
                    <a:pt x="1142" y="564"/>
                  </a:lnTo>
                  <a:lnTo>
                    <a:pt x="1186" y="474"/>
                  </a:lnTo>
                  <a:lnTo>
                    <a:pt x="1245" y="378"/>
                  </a:lnTo>
                  <a:lnTo>
                    <a:pt x="1329" y="281"/>
                  </a:lnTo>
                  <a:lnTo>
                    <a:pt x="1395" y="215"/>
                  </a:lnTo>
                  <a:lnTo>
                    <a:pt x="1463" y="163"/>
                  </a:lnTo>
                  <a:lnTo>
                    <a:pt x="1532" y="122"/>
                  </a:lnTo>
                  <a:lnTo>
                    <a:pt x="1604" y="90"/>
                  </a:lnTo>
                  <a:lnTo>
                    <a:pt x="1682" y="66"/>
                  </a:lnTo>
                  <a:lnTo>
                    <a:pt x="1765" y="54"/>
                  </a:lnTo>
                  <a:lnTo>
                    <a:pt x="1821" y="50"/>
                  </a:lnTo>
                  <a:lnTo>
                    <a:pt x="1886" y="48"/>
                  </a:lnTo>
                  <a:lnTo>
                    <a:pt x="2046" y="60"/>
                  </a:lnTo>
                  <a:lnTo>
                    <a:pt x="1928" y="32"/>
                  </a:lnTo>
                  <a:lnTo>
                    <a:pt x="1842" y="18"/>
                  </a:lnTo>
                  <a:lnTo>
                    <a:pt x="1747" y="6"/>
                  </a:lnTo>
                  <a:lnTo>
                    <a:pt x="1651" y="0"/>
                  </a:lnTo>
                  <a:lnTo>
                    <a:pt x="1570" y="0"/>
                  </a:lnTo>
                  <a:lnTo>
                    <a:pt x="1485" y="6"/>
                  </a:lnTo>
                  <a:lnTo>
                    <a:pt x="1391" y="14"/>
                  </a:lnTo>
                  <a:lnTo>
                    <a:pt x="1306" y="30"/>
                  </a:lnTo>
                  <a:lnTo>
                    <a:pt x="1203" y="54"/>
                  </a:lnTo>
                  <a:lnTo>
                    <a:pt x="1092" y="85"/>
                  </a:lnTo>
                  <a:lnTo>
                    <a:pt x="985" y="127"/>
                  </a:lnTo>
                  <a:lnTo>
                    <a:pt x="900" y="167"/>
                  </a:lnTo>
                  <a:lnTo>
                    <a:pt x="806" y="217"/>
                  </a:lnTo>
                  <a:lnTo>
                    <a:pt x="708" y="277"/>
                  </a:lnTo>
                  <a:lnTo>
                    <a:pt x="637" y="333"/>
                  </a:lnTo>
                  <a:lnTo>
                    <a:pt x="567" y="390"/>
                  </a:lnTo>
                  <a:lnTo>
                    <a:pt x="494" y="458"/>
                  </a:lnTo>
                  <a:lnTo>
                    <a:pt x="428" y="522"/>
                  </a:lnTo>
                  <a:lnTo>
                    <a:pt x="374" y="587"/>
                  </a:lnTo>
                  <a:lnTo>
                    <a:pt x="317" y="660"/>
                  </a:lnTo>
                  <a:lnTo>
                    <a:pt x="266" y="731"/>
                  </a:lnTo>
                  <a:lnTo>
                    <a:pt x="215" y="808"/>
                  </a:lnTo>
                  <a:lnTo>
                    <a:pt x="174" y="888"/>
                  </a:lnTo>
                  <a:lnTo>
                    <a:pt x="135" y="972"/>
                  </a:lnTo>
                  <a:lnTo>
                    <a:pt x="99" y="1059"/>
                  </a:lnTo>
                  <a:lnTo>
                    <a:pt x="69" y="1155"/>
                  </a:lnTo>
                  <a:lnTo>
                    <a:pt x="42" y="1247"/>
                  </a:lnTo>
                  <a:lnTo>
                    <a:pt x="24" y="1340"/>
                  </a:lnTo>
                  <a:lnTo>
                    <a:pt x="10" y="1448"/>
                  </a:lnTo>
                  <a:lnTo>
                    <a:pt x="3" y="1537"/>
                  </a:lnTo>
                  <a:lnTo>
                    <a:pt x="0" y="1627"/>
                  </a:lnTo>
                  <a:lnTo>
                    <a:pt x="3" y="1720"/>
                  </a:lnTo>
                  <a:lnTo>
                    <a:pt x="16" y="1828"/>
                  </a:lnTo>
                  <a:lnTo>
                    <a:pt x="34" y="1940"/>
                  </a:lnTo>
                  <a:lnTo>
                    <a:pt x="57" y="2035"/>
                  </a:lnTo>
                  <a:lnTo>
                    <a:pt x="83" y="2131"/>
                  </a:lnTo>
                  <a:lnTo>
                    <a:pt x="113" y="2208"/>
                  </a:lnTo>
                  <a:lnTo>
                    <a:pt x="153" y="2292"/>
                  </a:lnTo>
                  <a:lnTo>
                    <a:pt x="189" y="2370"/>
                  </a:lnTo>
                  <a:lnTo>
                    <a:pt x="238" y="2459"/>
                  </a:lnTo>
                  <a:lnTo>
                    <a:pt x="296" y="2548"/>
                  </a:lnTo>
                  <a:lnTo>
                    <a:pt x="356" y="2621"/>
                  </a:lnTo>
                  <a:lnTo>
                    <a:pt x="412" y="2691"/>
                  </a:lnTo>
                  <a:lnTo>
                    <a:pt x="475" y="2759"/>
                  </a:lnTo>
                  <a:lnTo>
                    <a:pt x="541" y="2822"/>
                  </a:lnTo>
                  <a:lnTo>
                    <a:pt x="597" y="2870"/>
                  </a:lnTo>
                  <a:lnTo>
                    <a:pt x="668" y="2928"/>
                  </a:lnTo>
                  <a:lnTo>
                    <a:pt x="745" y="2975"/>
                  </a:lnTo>
                  <a:lnTo>
                    <a:pt x="806" y="3012"/>
                  </a:lnTo>
                  <a:lnTo>
                    <a:pt x="869" y="3043"/>
                  </a:lnTo>
                  <a:lnTo>
                    <a:pt x="930" y="3067"/>
                  </a:lnTo>
                  <a:lnTo>
                    <a:pt x="989" y="3085"/>
                  </a:lnTo>
                  <a:lnTo>
                    <a:pt x="1078" y="3107"/>
                  </a:lnTo>
                  <a:lnTo>
                    <a:pt x="1146" y="3115"/>
                  </a:lnTo>
                  <a:lnTo>
                    <a:pt x="1216" y="3119"/>
                  </a:lnTo>
                  <a:lnTo>
                    <a:pt x="1281" y="3115"/>
                  </a:lnTo>
                  <a:lnTo>
                    <a:pt x="1367" y="3104"/>
                  </a:lnTo>
                  <a:lnTo>
                    <a:pt x="1451" y="3083"/>
                  </a:lnTo>
                  <a:lnTo>
                    <a:pt x="1527" y="3053"/>
                  </a:lnTo>
                  <a:lnTo>
                    <a:pt x="1588" y="3017"/>
                  </a:lnTo>
                  <a:lnTo>
                    <a:pt x="1658" y="2975"/>
                  </a:lnTo>
                  <a:lnTo>
                    <a:pt x="1713" y="2928"/>
                  </a:lnTo>
                  <a:lnTo>
                    <a:pt x="1771" y="2874"/>
                  </a:lnTo>
                  <a:lnTo>
                    <a:pt x="1821" y="2811"/>
                  </a:lnTo>
                  <a:lnTo>
                    <a:pt x="1867" y="2743"/>
                  </a:lnTo>
                  <a:lnTo>
                    <a:pt x="1902" y="2671"/>
                  </a:lnTo>
                  <a:lnTo>
                    <a:pt x="1928" y="2590"/>
                  </a:lnTo>
                  <a:lnTo>
                    <a:pt x="1950" y="2506"/>
                  </a:lnTo>
                  <a:lnTo>
                    <a:pt x="1962" y="2420"/>
                  </a:lnTo>
                  <a:lnTo>
                    <a:pt x="1964" y="2330"/>
                  </a:lnTo>
                  <a:lnTo>
                    <a:pt x="1952" y="2231"/>
                  </a:lnTo>
                  <a:lnTo>
                    <a:pt x="1933" y="2145"/>
                  </a:lnTo>
                  <a:lnTo>
                    <a:pt x="1898" y="2062"/>
                  </a:lnTo>
                  <a:lnTo>
                    <a:pt x="1860" y="1983"/>
                  </a:lnTo>
                  <a:lnTo>
                    <a:pt x="1813" y="1914"/>
                  </a:lnTo>
                  <a:lnTo>
                    <a:pt x="1753" y="1830"/>
                  </a:lnTo>
                  <a:lnTo>
                    <a:pt x="1682" y="175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  <a:extLst>
              <a:ext uri="{91240B29-F687-4F45-9708-019B960494DF}">
                <a14:hiddenLine xmlns:a14="http://schemas.microsoft.com/office/drawing/2010/main" w="14288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3600" kern="0" smtClean="0">
                <a:solidFill>
                  <a:srgbClr val="FFFF00"/>
                </a:solidFill>
                <a:latin typeface="AngsanaUPC" pitchFamily="18" charset="-34"/>
                <a:cs typeface="LilyUPC" panose="020B0604020202020204" pitchFamily="34" charset="-34"/>
              </a:endParaRPr>
            </a:p>
          </p:txBody>
        </p:sp>
      </p:grp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142875" y="1831975"/>
            <a:ext cx="33909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คนดีสร้าง</a:t>
            </a:r>
            <a:r>
              <a:rPr lang="th-TH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ระบบดีมีคุณภาพ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ปัญหาราบ</a:t>
            </a:r>
            <a:r>
              <a:rPr lang="th-TH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ปราบระบบอุปถัมภ์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ระบบดีเสริมคนดี</a:t>
            </a: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มีคุณธรรม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สองส่วนนำองค์กรไกลให้</a:t>
            </a:r>
            <a:r>
              <a:rPr lang="th-TH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วัฒนา</a:t>
            </a:r>
            <a:endParaRPr lang="th-TH" b="1" i="1" u="sng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s" pitchFamily="18" charset="-34"/>
              <a:cs typeface="AngsanaUPC" pitchFamily="18" charset="-34"/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142875" y="4168775"/>
            <a:ext cx="3233738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คนไม่ดีระบบดีมีที่ไหน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คนฉุดให้ระบบจมถมปัญหา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ระบบจมถมคนให้ไร้ปัญญา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สองส่วนพา องค์กรให้ ไม่เจริญ</a:t>
            </a:r>
            <a:endParaRPr lang="th-TH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s" pitchFamily="18" charset="-34"/>
              <a:cs typeface="AngsanaUPC" pitchFamily="18" charset="-34"/>
            </a:endParaRP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5722938" y="1831975"/>
            <a:ext cx="3192462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องค์กรดีเพราะ</a:t>
            </a: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คนดีมีความคิด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รู้ถูกผิดรู้คุณค่า</a:t>
            </a: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น่าสรรเสริญ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แก้ปัญหา</a:t>
            </a: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สิ่งข้องขัด</a:t>
            </a: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ตัดส่วนเกิน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เป็นทางเดินสู่วิวัฒน์จัดองค์การ</a:t>
            </a:r>
            <a:endParaRPr lang="th-TH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s" pitchFamily="18" charset="-34"/>
              <a:cs typeface="AngsanaUPC" pitchFamily="18" charset="-34"/>
            </a:endParaRPr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5189538" y="4237038"/>
            <a:ext cx="3725862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สร้างคนดีระบบเด่นเป็น</a:t>
            </a: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ธรรมรัฐ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แก้วิบัติ</a:t>
            </a: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จัดระเบียบ</a:t>
            </a: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เทียบ</a:t>
            </a: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มาตรฐาน</a:t>
            </a:r>
            <a:r>
              <a:rPr lang="th-TH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 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ปรับโครงสร้าง</a:t>
            </a: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วางแนวคิด</a:t>
            </a: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ติดตามงาน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บริหาร</a:t>
            </a:r>
            <a:r>
              <a:rPr lang="th-TH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องค์กรใหม่ให้</a:t>
            </a:r>
            <a:r>
              <a:rPr lang="th-TH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ยั่งยืน</a:t>
            </a:r>
          </a:p>
        </p:txBody>
      </p:sp>
      <p:sp>
        <p:nvSpPr>
          <p:cNvPr id="53" name="Freeform 11"/>
          <p:cNvSpPr>
            <a:spLocks/>
          </p:cNvSpPr>
          <p:nvPr/>
        </p:nvSpPr>
        <p:spPr bwMode="auto">
          <a:xfrm>
            <a:off x="9272588" y="2343150"/>
            <a:ext cx="1624012" cy="2474913"/>
          </a:xfrm>
          <a:custGeom>
            <a:avLst/>
            <a:gdLst>
              <a:gd name="T0" fmla="*/ 436 w 2045"/>
              <a:gd name="T1" fmla="*/ 1438 h 3118"/>
              <a:gd name="T2" fmla="*/ 673 w 2045"/>
              <a:gd name="T3" fmla="*/ 1617 h 3118"/>
              <a:gd name="T4" fmla="*/ 816 w 2045"/>
              <a:gd name="T5" fmla="*/ 1772 h 3118"/>
              <a:gd name="T6" fmla="*/ 915 w 2045"/>
              <a:gd name="T7" fmla="*/ 1987 h 3118"/>
              <a:gd name="T8" fmla="*/ 961 w 2045"/>
              <a:gd name="T9" fmla="*/ 2178 h 3118"/>
              <a:gd name="T10" fmla="*/ 957 w 2045"/>
              <a:gd name="T11" fmla="*/ 2346 h 3118"/>
              <a:gd name="T12" fmla="*/ 904 w 2045"/>
              <a:gd name="T13" fmla="*/ 2555 h 3118"/>
              <a:gd name="T14" fmla="*/ 800 w 2045"/>
              <a:gd name="T15" fmla="*/ 2740 h 3118"/>
              <a:gd name="T16" fmla="*/ 650 w 2045"/>
              <a:gd name="T17" fmla="*/ 2904 h 3118"/>
              <a:gd name="T18" fmla="*/ 514 w 2045"/>
              <a:gd name="T19" fmla="*/ 2997 h 3118"/>
              <a:gd name="T20" fmla="*/ 364 w 2045"/>
              <a:gd name="T21" fmla="*/ 3053 h 3118"/>
              <a:gd name="T22" fmla="*/ 225 w 2045"/>
              <a:gd name="T23" fmla="*/ 3069 h 3118"/>
              <a:gd name="T24" fmla="*/ 0 w 2045"/>
              <a:gd name="T25" fmla="*/ 3059 h 3118"/>
              <a:gd name="T26" fmla="*/ 203 w 2045"/>
              <a:gd name="T27" fmla="*/ 3101 h 3118"/>
              <a:gd name="T28" fmla="*/ 394 w 2045"/>
              <a:gd name="T29" fmla="*/ 3118 h 3118"/>
              <a:gd name="T30" fmla="*/ 561 w 2045"/>
              <a:gd name="T31" fmla="*/ 3113 h 3118"/>
              <a:gd name="T32" fmla="*/ 740 w 2045"/>
              <a:gd name="T33" fmla="*/ 3088 h 3118"/>
              <a:gd name="T34" fmla="*/ 953 w 2045"/>
              <a:gd name="T35" fmla="*/ 3033 h 3118"/>
              <a:gd name="T36" fmla="*/ 1146 w 2045"/>
              <a:gd name="T37" fmla="*/ 2951 h 3118"/>
              <a:gd name="T38" fmla="*/ 1338 w 2045"/>
              <a:gd name="T39" fmla="*/ 2841 h 3118"/>
              <a:gd name="T40" fmla="*/ 1479 w 2045"/>
              <a:gd name="T41" fmla="*/ 2728 h 3118"/>
              <a:gd name="T42" fmla="*/ 1618 w 2045"/>
              <a:gd name="T43" fmla="*/ 2597 h 3118"/>
              <a:gd name="T44" fmla="*/ 1729 w 2045"/>
              <a:gd name="T45" fmla="*/ 2459 h 3118"/>
              <a:gd name="T46" fmla="*/ 1831 w 2045"/>
              <a:gd name="T47" fmla="*/ 2310 h 3118"/>
              <a:gd name="T48" fmla="*/ 1911 w 2045"/>
              <a:gd name="T49" fmla="*/ 2147 h 3118"/>
              <a:gd name="T50" fmla="*/ 1976 w 2045"/>
              <a:gd name="T51" fmla="*/ 1964 h 3118"/>
              <a:gd name="T52" fmla="*/ 2022 w 2045"/>
              <a:gd name="T53" fmla="*/ 1778 h 3118"/>
              <a:gd name="T54" fmla="*/ 2042 w 2045"/>
              <a:gd name="T55" fmla="*/ 1581 h 3118"/>
              <a:gd name="T56" fmla="*/ 2042 w 2045"/>
              <a:gd name="T57" fmla="*/ 1398 h 3118"/>
              <a:gd name="T58" fmla="*/ 2012 w 2045"/>
              <a:gd name="T59" fmla="*/ 1178 h 3118"/>
              <a:gd name="T60" fmla="*/ 1962 w 2045"/>
              <a:gd name="T61" fmla="*/ 988 h 3118"/>
              <a:gd name="T62" fmla="*/ 1892 w 2045"/>
              <a:gd name="T63" fmla="*/ 826 h 3118"/>
              <a:gd name="T64" fmla="*/ 1807 w 2045"/>
              <a:gd name="T65" fmla="*/ 659 h 3118"/>
              <a:gd name="T66" fmla="*/ 1690 w 2045"/>
              <a:gd name="T67" fmla="*/ 498 h 3118"/>
              <a:gd name="T68" fmla="*/ 1570 w 2045"/>
              <a:gd name="T69" fmla="*/ 360 h 3118"/>
              <a:gd name="T70" fmla="*/ 1449 w 2045"/>
              <a:gd name="T71" fmla="*/ 249 h 3118"/>
              <a:gd name="T72" fmla="*/ 1301 w 2045"/>
              <a:gd name="T73" fmla="*/ 143 h 3118"/>
              <a:gd name="T74" fmla="*/ 1176 w 2045"/>
              <a:gd name="T75" fmla="*/ 75 h 3118"/>
              <a:gd name="T76" fmla="*/ 1057 w 2045"/>
              <a:gd name="T77" fmla="*/ 33 h 3118"/>
              <a:gd name="T78" fmla="*/ 899 w 2045"/>
              <a:gd name="T79" fmla="*/ 3 h 3118"/>
              <a:gd name="T80" fmla="*/ 765 w 2045"/>
              <a:gd name="T81" fmla="*/ 3 h 3118"/>
              <a:gd name="T82" fmla="*/ 594 w 2045"/>
              <a:gd name="T83" fmla="*/ 36 h 3118"/>
              <a:gd name="T84" fmla="*/ 458 w 2045"/>
              <a:gd name="T85" fmla="*/ 101 h 3118"/>
              <a:gd name="T86" fmla="*/ 333 w 2045"/>
              <a:gd name="T87" fmla="*/ 191 h 3118"/>
              <a:gd name="T88" fmla="*/ 225 w 2045"/>
              <a:gd name="T89" fmla="*/ 308 h 3118"/>
              <a:gd name="T90" fmla="*/ 143 w 2045"/>
              <a:gd name="T91" fmla="*/ 448 h 3118"/>
              <a:gd name="T92" fmla="*/ 96 w 2045"/>
              <a:gd name="T93" fmla="*/ 613 h 3118"/>
              <a:gd name="T94" fmla="*/ 82 w 2045"/>
              <a:gd name="T95" fmla="*/ 788 h 3118"/>
              <a:gd name="T96" fmla="*/ 113 w 2045"/>
              <a:gd name="T97" fmla="*/ 974 h 3118"/>
              <a:gd name="T98" fmla="*/ 185 w 2045"/>
              <a:gd name="T99" fmla="*/ 1135 h 3118"/>
              <a:gd name="T100" fmla="*/ 293 w 2045"/>
              <a:gd name="T101" fmla="*/ 1288 h 3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45" h="3118">
                <a:moveTo>
                  <a:pt x="364" y="1368"/>
                </a:moveTo>
                <a:lnTo>
                  <a:pt x="436" y="1438"/>
                </a:lnTo>
                <a:lnTo>
                  <a:pt x="511" y="1497"/>
                </a:lnTo>
                <a:lnTo>
                  <a:pt x="673" y="1617"/>
                </a:lnTo>
                <a:lnTo>
                  <a:pt x="756" y="1694"/>
                </a:lnTo>
                <a:lnTo>
                  <a:pt x="816" y="1772"/>
                </a:lnTo>
                <a:lnTo>
                  <a:pt x="880" y="1891"/>
                </a:lnTo>
                <a:lnTo>
                  <a:pt x="915" y="1987"/>
                </a:lnTo>
                <a:lnTo>
                  <a:pt x="949" y="2086"/>
                </a:lnTo>
                <a:lnTo>
                  <a:pt x="961" y="2178"/>
                </a:lnTo>
                <a:lnTo>
                  <a:pt x="963" y="2268"/>
                </a:lnTo>
                <a:lnTo>
                  <a:pt x="957" y="2346"/>
                </a:lnTo>
                <a:lnTo>
                  <a:pt x="939" y="2454"/>
                </a:lnTo>
                <a:lnTo>
                  <a:pt x="904" y="2555"/>
                </a:lnTo>
                <a:lnTo>
                  <a:pt x="859" y="2644"/>
                </a:lnTo>
                <a:lnTo>
                  <a:pt x="800" y="2740"/>
                </a:lnTo>
                <a:lnTo>
                  <a:pt x="716" y="2837"/>
                </a:lnTo>
                <a:lnTo>
                  <a:pt x="650" y="2904"/>
                </a:lnTo>
                <a:lnTo>
                  <a:pt x="583" y="2956"/>
                </a:lnTo>
                <a:lnTo>
                  <a:pt x="514" y="2997"/>
                </a:lnTo>
                <a:lnTo>
                  <a:pt x="441" y="3029"/>
                </a:lnTo>
                <a:lnTo>
                  <a:pt x="364" y="3053"/>
                </a:lnTo>
                <a:lnTo>
                  <a:pt x="281" y="3064"/>
                </a:lnTo>
                <a:lnTo>
                  <a:pt x="225" y="3069"/>
                </a:lnTo>
                <a:lnTo>
                  <a:pt x="159" y="3071"/>
                </a:lnTo>
                <a:lnTo>
                  <a:pt x="0" y="3059"/>
                </a:lnTo>
                <a:lnTo>
                  <a:pt x="117" y="3087"/>
                </a:lnTo>
                <a:lnTo>
                  <a:pt x="203" y="3101"/>
                </a:lnTo>
                <a:lnTo>
                  <a:pt x="298" y="3113"/>
                </a:lnTo>
                <a:lnTo>
                  <a:pt x="394" y="3118"/>
                </a:lnTo>
                <a:lnTo>
                  <a:pt x="476" y="3118"/>
                </a:lnTo>
                <a:lnTo>
                  <a:pt x="561" y="3113"/>
                </a:lnTo>
                <a:lnTo>
                  <a:pt x="655" y="3104"/>
                </a:lnTo>
                <a:lnTo>
                  <a:pt x="740" y="3088"/>
                </a:lnTo>
                <a:lnTo>
                  <a:pt x="842" y="3064"/>
                </a:lnTo>
                <a:lnTo>
                  <a:pt x="953" y="3033"/>
                </a:lnTo>
                <a:lnTo>
                  <a:pt x="1061" y="2991"/>
                </a:lnTo>
                <a:lnTo>
                  <a:pt x="1146" y="2951"/>
                </a:lnTo>
                <a:lnTo>
                  <a:pt x="1240" y="2902"/>
                </a:lnTo>
                <a:lnTo>
                  <a:pt x="1338" y="2841"/>
                </a:lnTo>
                <a:lnTo>
                  <a:pt x="1409" y="2785"/>
                </a:lnTo>
                <a:lnTo>
                  <a:pt x="1479" y="2728"/>
                </a:lnTo>
                <a:lnTo>
                  <a:pt x="1552" y="2661"/>
                </a:lnTo>
                <a:lnTo>
                  <a:pt x="1618" y="2597"/>
                </a:lnTo>
                <a:lnTo>
                  <a:pt x="1672" y="2531"/>
                </a:lnTo>
                <a:lnTo>
                  <a:pt x="1729" y="2459"/>
                </a:lnTo>
                <a:lnTo>
                  <a:pt x="1779" y="2388"/>
                </a:lnTo>
                <a:lnTo>
                  <a:pt x="1831" y="2310"/>
                </a:lnTo>
                <a:lnTo>
                  <a:pt x="1872" y="2231"/>
                </a:lnTo>
                <a:lnTo>
                  <a:pt x="1911" y="2147"/>
                </a:lnTo>
                <a:lnTo>
                  <a:pt x="1946" y="2059"/>
                </a:lnTo>
                <a:lnTo>
                  <a:pt x="1976" y="1964"/>
                </a:lnTo>
                <a:lnTo>
                  <a:pt x="2003" y="1872"/>
                </a:lnTo>
                <a:lnTo>
                  <a:pt x="2022" y="1778"/>
                </a:lnTo>
                <a:lnTo>
                  <a:pt x="2036" y="1671"/>
                </a:lnTo>
                <a:lnTo>
                  <a:pt x="2042" y="1581"/>
                </a:lnTo>
                <a:lnTo>
                  <a:pt x="2045" y="1492"/>
                </a:lnTo>
                <a:lnTo>
                  <a:pt x="2042" y="1398"/>
                </a:lnTo>
                <a:lnTo>
                  <a:pt x="2029" y="1290"/>
                </a:lnTo>
                <a:lnTo>
                  <a:pt x="2012" y="1178"/>
                </a:lnTo>
                <a:lnTo>
                  <a:pt x="1988" y="1084"/>
                </a:lnTo>
                <a:lnTo>
                  <a:pt x="1962" y="988"/>
                </a:lnTo>
                <a:lnTo>
                  <a:pt x="1932" y="910"/>
                </a:lnTo>
                <a:lnTo>
                  <a:pt x="1892" y="826"/>
                </a:lnTo>
                <a:lnTo>
                  <a:pt x="1857" y="749"/>
                </a:lnTo>
                <a:lnTo>
                  <a:pt x="1807" y="659"/>
                </a:lnTo>
                <a:lnTo>
                  <a:pt x="1749" y="571"/>
                </a:lnTo>
                <a:lnTo>
                  <a:pt x="1690" y="498"/>
                </a:lnTo>
                <a:lnTo>
                  <a:pt x="1634" y="428"/>
                </a:lnTo>
                <a:lnTo>
                  <a:pt x="1570" y="360"/>
                </a:lnTo>
                <a:lnTo>
                  <a:pt x="1505" y="296"/>
                </a:lnTo>
                <a:lnTo>
                  <a:pt x="1449" y="249"/>
                </a:lnTo>
                <a:lnTo>
                  <a:pt x="1377" y="191"/>
                </a:lnTo>
                <a:lnTo>
                  <a:pt x="1301" y="143"/>
                </a:lnTo>
                <a:lnTo>
                  <a:pt x="1240" y="107"/>
                </a:lnTo>
                <a:lnTo>
                  <a:pt x="1176" y="75"/>
                </a:lnTo>
                <a:lnTo>
                  <a:pt x="1116" y="52"/>
                </a:lnTo>
                <a:lnTo>
                  <a:pt x="1057" y="33"/>
                </a:lnTo>
                <a:lnTo>
                  <a:pt x="967" y="12"/>
                </a:lnTo>
                <a:lnTo>
                  <a:pt x="899" y="3"/>
                </a:lnTo>
                <a:lnTo>
                  <a:pt x="829" y="0"/>
                </a:lnTo>
                <a:lnTo>
                  <a:pt x="765" y="3"/>
                </a:lnTo>
                <a:lnTo>
                  <a:pt x="678" y="15"/>
                </a:lnTo>
                <a:lnTo>
                  <a:pt x="594" y="36"/>
                </a:lnTo>
                <a:lnTo>
                  <a:pt x="519" y="66"/>
                </a:lnTo>
                <a:lnTo>
                  <a:pt x="458" y="101"/>
                </a:lnTo>
                <a:lnTo>
                  <a:pt x="388" y="143"/>
                </a:lnTo>
                <a:lnTo>
                  <a:pt x="333" y="191"/>
                </a:lnTo>
                <a:lnTo>
                  <a:pt x="275" y="245"/>
                </a:lnTo>
                <a:lnTo>
                  <a:pt x="225" y="308"/>
                </a:lnTo>
                <a:lnTo>
                  <a:pt x="179" y="376"/>
                </a:lnTo>
                <a:lnTo>
                  <a:pt x="143" y="448"/>
                </a:lnTo>
                <a:lnTo>
                  <a:pt x="117" y="529"/>
                </a:lnTo>
                <a:lnTo>
                  <a:pt x="96" y="613"/>
                </a:lnTo>
                <a:lnTo>
                  <a:pt x="84" y="699"/>
                </a:lnTo>
                <a:lnTo>
                  <a:pt x="82" y="788"/>
                </a:lnTo>
                <a:lnTo>
                  <a:pt x="94" y="888"/>
                </a:lnTo>
                <a:lnTo>
                  <a:pt x="113" y="974"/>
                </a:lnTo>
                <a:lnTo>
                  <a:pt x="147" y="1057"/>
                </a:lnTo>
                <a:lnTo>
                  <a:pt x="185" y="1135"/>
                </a:lnTo>
                <a:lnTo>
                  <a:pt x="233" y="1204"/>
                </a:lnTo>
                <a:lnTo>
                  <a:pt x="293" y="1288"/>
                </a:lnTo>
                <a:lnTo>
                  <a:pt x="364" y="1368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th-TH" sz="3600" smtClean="0">
              <a:solidFill>
                <a:srgbClr val="FFFF00"/>
              </a:solidFill>
              <a:latin typeface="AngsanaUPC" pitchFamily="18" charset="-34"/>
              <a:cs typeface="LilyUPC" panose="020B0604020202020204" pitchFamily="34" charset="-34"/>
            </a:endParaRPr>
          </a:p>
        </p:txBody>
      </p:sp>
      <p:sp>
        <p:nvSpPr>
          <p:cNvPr id="54" name="Freeform 12"/>
          <p:cNvSpPr>
            <a:spLocks/>
          </p:cNvSpPr>
          <p:nvPr/>
        </p:nvSpPr>
        <p:spPr bwMode="auto">
          <a:xfrm>
            <a:off x="-1676400" y="2411413"/>
            <a:ext cx="1622425" cy="2474912"/>
          </a:xfrm>
          <a:custGeom>
            <a:avLst/>
            <a:gdLst>
              <a:gd name="T0" fmla="*/ 1609 w 2046"/>
              <a:gd name="T1" fmla="*/ 1681 h 3119"/>
              <a:gd name="T2" fmla="*/ 1372 w 2046"/>
              <a:gd name="T3" fmla="*/ 1502 h 3119"/>
              <a:gd name="T4" fmla="*/ 1229 w 2046"/>
              <a:gd name="T5" fmla="*/ 1347 h 3119"/>
              <a:gd name="T6" fmla="*/ 1130 w 2046"/>
              <a:gd name="T7" fmla="*/ 1131 h 3119"/>
              <a:gd name="T8" fmla="*/ 1085 w 2046"/>
              <a:gd name="T9" fmla="*/ 941 h 3119"/>
              <a:gd name="T10" fmla="*/ 1088 w 2046"/>
              <a:gd name="T11" fmla="*/ 773 h 3119"/>
              <a:gd name="T12" fmla="*/ 1142 w 2046"/>
              <a:gd name="T13" fmla="*/ 564 h 3119"/>
              <a:gd name="T14" fmla="*/ 1245 w 2046"/>
              <a:gd name="T15" fmla="*/ 378 h 3119"/>
              <a:gd name="T16" fmla="*/ 1395 w 2046"/>
              <a:gd name="T17" fmla="*/ 215 h 3119"/>
              <a:gd name="T18" fmla="*/ 1532 w 2046"/>
              <a:gd name="T19" fmla="*/ 122 h 3119"/>
              <a:gd name="T20" fmla="*/ 1682 w 2046"/>
              <a:gd name="T21" fmla="*/ 66 h 3119"/>
              <a:gd name="T22" fmla="*/ 1821 w 2046"/>
              <a:gd name="T23" fmla="*/ 50 h 3119"/>
              <a:gd name="T24" fmla="*/ 2046 w 2046"/>
              <a:gd name="T25" fmla="*/ 60 h 3119"/>
              <a:gd name="T26" fmla="*/ 1842 w 2046"/>
              <a:gd name="T27" fmla="*/ 18 h 3119"/>
              <a:gd name="T28" fmla="*/ 1651 w 2046"/>
              <a:gd name="T29" fmla="*/ 0 h 3119"/>
              <a:gd name="T30" fmla="*/ 1485 w 2046"/>
              <a:gd name="T31" fmla="*/ 6 h 3119"/>
              <a:gd name="T32" fmla="*/ 1306 w 2046"/>
              <a:gd name="T33" fmla="*/ 30 h 3119"/>
              <a:gd name="T34" fmla="*/ 1092 w 2046"/>
              <a:gd name="T35" fmla="*/ 85 h 3119"/>
              <a:gd name="T36" fmla="*/ 900 w 2046"/>
              <a:gd name="T37" fmla="*/ 167 h 3119"/>
              <a:gd name="T38" fmla="*/ 708 w 2046"/>
              <a:gd name="T39" fmla="*/ 277 h 3119"/>
              <a:gd name="T40" fmla="*/ 567 w 2046"/>
              <a:gd name="T41" fmla="*/ 390 h 3119"/>
              <a:gd name="T42" fmla="*/ 428 w 2046"/>
              <a:gd name="T43" fmla="*/ 522 h 3119"/>
              <a:gd name="T44" fmla="*/ 317 w 2046"/>
              <a:gd name="T45" fmla="*/ 660 h 3119"/>
              <a:gd name="T46" fmla="*/ 215 w 2046"/>
              <a:gd name="T47" fmla="*/ 808 h 3119"/>
              <a:gd name="T48" fmla="*/ 135 w 2046"/>
              <a:gd name="T49" fmla="*/ 972 h 3119"/>
              <a:gd name="T50" fmla="*/ 69 w 2046"/>
              <a:gd name="T51" fmla="*/ 1155 h 3119"/>
              <a:gd name="T52" fmla="*/ 24 w 2046"/>
              <a:gd name="T53" fmla="*/ 1340 h 3119"/>
              <a:gd name="T54" fmla="*/ 3 w 2046"/>
              <a:gd name="T55" fmla="*/ 1537 h 3119"/>
              <a:gd name="T56" fmla="*/ 3 w 2046"/>
              <a:gd name="T57" fmla="*/ 1720 h 3119"/>
              <a:gd name="T58" fmla="*/ 34 w 2046"/>
              <a:gd name="T59" fmla="*/ 1940 h 3119"/>
              <a:gd name="T60" fmla="*/ 83 w 2046"/>
              <a:gd name="T61" fmla="*/ 2131 h 3119"/>
              <a:gd name="T62" fmla="*/ 153 w 2046"/>
              <a:gd name="T63" fmla="*/ 2292 h 3119"/>
              <a:gd name="T64" fmla="*/ 238 w 2046"/>
              <a:gd name="T65" fmla="*/ 2459 h 3119"/>
              <a:gd name="T66" fmla="*/ 356 w 2046"/>
              <a:gd name="T67" fmla="*/ 2621 h 3119"/>
              <a:gd name="T68" fmla="*/ 475 w 2046"/>
              <a:gd name="T69" fmla="*/ 2759 h 3119"/>
              <a:gd name="T70" fmla="*/ 597 w 2046"/>
              <a:gd name="T71" fmla="*/ 2870 h 3119"/>
              <a:gd name="T72" fmla="*/ 745 w 2046"/>
              <a:gd name="T73" fmla="*/ 2975 h 3119"/>
              <a:gd name="T74" fmla="*/ 869 w 2046"/>
              <a:gd name="T75" fmla="*/ 3043 h 3119"/>
              <a:gd name="T76" fmla="*/ 989 w 2046"/>
              <a:gd name="T77" fmla="*/ 3085 h 3119"/>
              <a:gd name="T78" fmla="*/ 1146 w 2046"/>
              <a:gd name="T79" fmla="*/ 3115 h 3119"/>
              <a:gd name="T80" fmla="*/ 1281 w 2046"/>
              <a:gd name="T81" fmla="*/ 3115 h 3119"/>
              <a:gd name="T82" fmla="*/ 1451 w 2046"/>
              <a:gd name="T83" fmla="*/ 3083 h 3119"/>
              <a:gd name="T84" fmla="*/ 1588 w 2046"/>
              <a:gd name="T85" fmla="*/ 3017 h 3119"/>
              <a:gd name="T86" fmla="*/ 1713 w 2046"/>
              <a:gd name="T87" fmla="*/ 2928 h 3119"/>
              <a:gd name="T88" fmla="*/ 1821 w 2046"/>
              <a:gd name="T89" fmla="*/ 2811 h 3119"/>
              <a:gd name="T90" fmla="*/ 1902 w 2046"/>
              <a:gd name="T91" fmla="*/ 2671 h 3119"/>
              <a:gd name="T92" fmla="*/ 1950 w 2046"/>
              <a:gd name="T93" fmla="*/ 2506 h 3119"/>
              <a:gd name="T94" fmla="*/ 1964 w 2046"/>
              <a:gd name="T95" fmla="*/ 2330 h 3119"/>
              <a:gd name="T96" fmla="*/ 1933 w 2046"/>
              <a:gd name="T97" fmla="*/ 2145 h 3119"/>
              <a:gd name="T98" fmla="*/ 1860 w 2046"/>
              <a:gd name="T99" fmla="*/ 1983 h 3119"/>
              <a:gd name="T100" fmla="*/ 1753 w 2046"/>
              <a:gd name="T101" fmla="*/ 1830 h 3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46" h="3119">
                <a:moveTo>
                  <a:pt x="1682" y="1751"/>
                </a:moveTo>
                <a:lnTo>
                  <a:pt x="1609" y="1681"/>
                </a:lnTo>
                <a:lnTo>
                  <a:pt x="1534" y="1621"/>
                </a:lnTo>
                <a:lnTo>
                  <a:pt x="1372" y="1502"/>
                </a:lnTo>
                <a:lnTo>
                  <a:pt x="1290" y="1424"/>
                </a:lnTo>
                <a:lnTo>
                  <a:pt x="1229" y="1347"/>
                </a:lnTo>
                <a:lnTo>
                  <a:pt x="1166" y="1227"/>
                </a:lnTo>
                <a:lnTo>
                  <a:pt x="1130" y="1131"/>
                </a:lnTo>
                <a:lnTo>
                  <a:pt x="1097" y="1032"/>
                </a:lnTo>
                <a:lnTo>
                  <a:pt x="1085" y="941"/>
                </a:lnTo>
                <a:lnTo>
                  <a:pt x="1083" y="850"/>
                </a:lnTo>
                <a:lnTo>
                  <a:pt x="1088" y="773"/>
                </a:lnTo>
                <a:lnTo>
                  <a:pt x="1106" y="665"/>
                </a:lnTo>
                <a:lnTo>
                  <a:pt x="1142" y="564"/>
                </a:lnTo>
                <a:lnTo>
                  <a:pt x="1186" y="474"/>
                </a:lnTo>
                <a:lnTo>
                  <a:pt x="1245" y="378"/>
                </a:lnTo>
                <a:lnTo>
                  <a:pt x="1329" y="281"/>
                </a:lnTo>
                <a:lnTo>
                  <a:pt x="1395" y="215"/>
                </a:lnTo>
                <a:lnTo>
                  <a:pt x="1463" y="163"/>
                </a:lnTo>
                <a:lnTo>
                  <a:pt x="1532" y="122"/>
                </a:lnTo>
                <a:lnTo>
                  <a:pt x="1604" y="90"/>
                </a:lnTo>
                <a:lnTo>
                  <a:pt x="1682" y="66"/>
                </a:lnTo>
                <a:lnTo>
                  <a:pt x="1765" y="54"/>
                </a:lnTo>
                <a:lnTo>
                  <a:pt x="1821" y="50"/>
                </a:lnTo>
                <a:lnTo>
                  <a:pt x="1886" y="48"/>
                </a:lnTo>
                <a:lnTo>
                  <a:pt x="2046" y="60"/>
                </a:lnTo>
                <a:lnTo>
                  <a:pt x="1928" y="32"/>
                </a:lnTo>
                <a:lnTo>
                  <a:pt x="1842" y="18"/>
                </a:lnTo>
                <a:lnTo>
                  <a:pt x="1747" y="6"/>
                </a:lnTo>
                <a:lnTo>
                  <a:pt x="1651" y="0"/>
                </a:lnTo>
                <a:lnTo>
                  <a:pt x="1570" y="0"/>
                </a:lnTo>
                <a:lnTo>
                  <a:pt x="1485" y="6"/>
                </a:lnTo>
                <a:lnTo>
                  <a:pt x="1391" y="14"/>
                </a:lnTo>
                <a:lnTo>
                  <a:pt x="1306" y="30"/>
                </a:lnTo>
                <a:lnTo>
                  <a:pt x="1203" y="54"/>
                </a:lnTo>
                <a:lnTo>
                  <a:pt x="1092" y="85"/>
                </a:lnTo>
                <a:lnTo>
                  <a:pt x="985" y="127"/>
                </a:lnTo>
                <a:lnTo>
                  <a:pt x="900" y="167"/>
                </a:lnTo>
                <a:lnTo>
                  <a:pt x="806" y="217"/>
                </a:lnTo>
                <a:lnTo>
                  <a:pt x="708" y="277"/>
                </a:lnTo>
                <a:lnTo>
                  <a:pt x="637" y="333"/>
                </a:lnTo>
                <a:lnTo>
                  <a:pt x="567" y="390"/>
                </a:lnTo>
                <a:lnTo>
                  <a:pt x="494" y="458"/>
                </a:lnTo>
                <a:lnTo>
                  <a:pt x="428" y="522"/>
                </a:lnTo>
                <a:lnTo>
                  <a:pt x="374" y="587"/>
                </a:lnTo>
                <a:lnTo>
                  <a:pt x="317" y="660"/>
                </a:lnTo>
                <a:lnTo>
                  <a:pt x="266" y="731"/>
                </a:lnTo>
                <a:lnTo>
                  <a:pt x="215" y="808"/>
                </a:lnTo>
                <a:lnTo>
                  <a:pt x="174" y="888"/>
                </a:lnTo>
                <a:lnTo>
                  <a:pt x="135" y="972"/>
                </a:lnTo>
                <a:lnTo>
                  <a:pt x="99" y="1059"/>
                </a:lnTo>
                <a:lnTo>
                  <a:pt x="69" y="1155"/>
                </a:lnTo>
                <a:lnTo>
                  <a:pt x="42" y="1247"/>
                </a:lnTo>
                <a:lnTo>
                  <a:pt x="24" y="1340"/>
                </a:lnTo>
                <a:lnTo>
                  <a:pt x="10" y="1448"/>
                </a:lnTo>
                <a:lnTo>
                  <a:pt x="3" y="1537"/>
                </a:lnTo>
                <a:lnTo>
                  <a:pt x="0" y="1627"/>
                </a:lnTo>
                <a:lnTo>
                  <a:pt x="3" y="1720"/>
                </a:lnTo>
                <a:lnTo>
                  <a:pt x="16" y="1828"/>
                </a:lnTo>
                <a:lnTo>
                  <a:pt x="34" y="1940"/>
                </a:lnTo>
                <a:lnTo>
                  <a:pt x="57" y="2035"/>
                </a:lnTo>
                <a:lnTo>
                  <a:pt x="83" y="2131"/>
                </a:lnTo>
                <a:lnTo>
                  <a:pt x="113" y="2208"/>
                </a:lnTo>
                <a:lnTo>
                  <a:pt x="153" y="2292"/>
                </a:lnTo>
                <a:lnTo>
                  <a:pt x="189" y="2370"/>
                </a:lnTo>
                <a:lnTo>
                  <a:pt x="238" y="2459"/>
                </a:lnTo>
                <a:lnTo>
                  <a:pt x="296" y="2548"/>
                </a:lnTo>
                <a:lnTo>
                  <a:pt x="356" y="2621"/>
                </a:lnTo>
                <a:lnTo>
                  <a:pt x="412" y="2691"/>
                </a:lnTo>
                <a:lnTo>
                  <a:pt x="475" y="2759"/>
                </a:lnTo>
                <a:lnTo>
                  <a:pt x="541" y="2822"/>
                </a:lnTo>
                <a:lnTo>
                  <a:pt x="597" y="2870"/>
                </a:lnTo>
                <a:lnTo>
                  <a:pt x="668" y="2928"/>
                </a:lnTo>
                <a:lnTo>
                  <a:pt x="745" y="2975"/>
                </a:lnTo>
                <a:lnTo>
                  <a:pt x="806" y="3012"/>
                </a:lnTo>
                <a:lnTo>
                  <a:pt x="869" y="3043"/>
                </a:lnTo>
                <a:lnTo>
                  <a:pt x="930" y="3067"/>
                </a:lnTo>
                <a:lnTo>
                  <a:pt x="989" y="3085"/>
                </a:lnTo>
                <a:lnTo>
                  <a:pt x="1078" y="3107"/>
                </a:lnTo>
                <a:lnTo>
                  <a:pt x="1146" y="3115"/>
                </a:lnTo>
                <a:lnTo>
                  <a:pt x="1216" y="3119"/>
                </a:lnTo>
                <a:lnTo>
                  <a:pt x="1281" y="3115"/>
                </a:lnTo>
                <a:lnTo>
                  <a:pt x="1367" y="3104"/>
                </a:lnTo>
                <a:lnTo>
                  <a:pt x="1451" y="3083"/>
                </a:lnTo>
                <a:lnTo>
                  <a:pt x="1527" y="3053"/>
                </a:lnTo>
                <a:lnTo>
                  <a:pt x="1588" y="3017"/>
                </a:lnTo>
                <a:lnTo>
                  <a:pt x="1658" y="2975"/>
                </a:lnTo>
                <a:lnTo>
                  <a:pt x="1713" y="2928"/>
                </a:lnTo>
                <a:lnTo>
                  <a:pt x="1771" y="2874"/>
                </a:lnTo>
                <a:lnTo>
                  <a:pt x="1821" y="2811"/>
                </a:lnTo>
                <a:lnTo>
                  <a:pt x="1867" y="2743"/>
                </a:lnTo>
                <a:lnTo>
                  <a:pt x="1902" y="2671"/>
                </a:lnTo>
                <a:lnTo>
                  <a:pt x="1928" y="2590"/>
                </a:lnTo>
                <a:lnTo>
                  <a:pt x="1950" y="2506"/>
                </a:lnTo>
                <a:lnTo>
                  <a:pt x="1962" y="2420"/>
                </a:lnTo>
                <a:lnTo>
                  <a:pt x="1964" y="2330"/>
                </a:lnTo>
                <a:lnTo>
                  <a:pt x="1952" y="2231"/>
                </a:lnTo>
                <a:lnTo>
                  <a:pt x="1933" y="2145"/>
                </a:lnTo>
                <a:lnTo>
                  <a:pt x="1898" y="2062"/>
                </a:lnTo>
                <a:lnTo>
                  <a:pt x="1860" y="1983"/>
                </a:lnTo>
                <a:lnTo>
                  <a:pt x="1813" y="1914"/>
                </a:lnTo>
                <a:lnTo>
                  <a:pt x="1753" y="1830"/>
                </a:lnTo>
                <a:lnTo>
                  <a:pt x="1682" y="1751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14288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600" kern="0" smtClean="0">
              <a:solidFill>
                <a:srgbClr val="FFFF00"/>
              </a:solidFill>
              <a:latin typeface="AngsanaUPC" pitchFamily="18" charset="-34"/>
              <a:cs typeface="LilyUPC" panose="020B0604020202020204" pitchFamily="34" charset="-34"/>
            </a:endParaRPr>
          </a:p>
        </p:txBody>
      </p:sp>
      <p:grpSp>
        <p:nvGrpSpPr>
          <p:cNvPr id="56" name="Group 14"/>
          <p:cNvGrpSpPr>
            <a:grpSpLocks/>
          </p:cNvGrpSpPr>
          <p:nvPr/>
        </p:nvGrpSpPr>
        <p:grpSpPr bwMode="auto">
          <a:xfrm>
            <a:off x="3824139" y="2590800"/>
            <a:ext cx="1447800" cy="2209800"/>
            <a:chOff x="2400" y="1632"/>
            <a:chExt cx="912" cy="1392"/>
          </a:xfrm>
        </p:grpSpPr>
        <p:grpSp>
          <p:nvGrpSpPr>
            <p:cNvPr id="57" name="Group 15"/>
            <p:cNvGrpSpPr>
              <a:grpSpLocks/>
            </p:cNvGrpSpPr>
            <p:nvPr/>
          </p:nvGrpSpPr>
          <p:grpSpPr bwMode="auto">
            <a:xfrm>
              <a:off x="2400" y="2496"/>
              <a:ext cx="528" cy="528"/>
              <a:chOff x="1488" y="3792"/>
              <a:chExt cx="528" cy="528"/>
            </a:xfrm>
          </p:grpSpPr>
          <p:sp>
            <p:nvSpPr>
              <p:cNvPr id="61" name="Oval 16"/>
              <p:cNvSpPr>
                <a:spLocks noChangeArrowheads="1"/>
              </p:cNvSpPr>
              <p:nvPr/>
            </p:nvSpPr>
            <p:spPr bwMode="auto">
              <a:xfrm>
                <a:off x="1488" y="3792"/>
                <a:ext cx="528" cy="528"/>
              </a:xfrm>
              <a:prstGeom prst="ellipse">
                <a:avLst/>
              </a:prstGeom>
              <a:gradFill rotWithShape="1"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 smtClean="0">
                  <a:solidFill>
                    <a:srgbClr val="FFFF00"/>
                  </a:solidFill>
                  <a:latin typeface="AngsanaUPC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62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536" y="3832"/>
                <a:ext cx="444" cy="45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Stop">
                  <a:avLst>
                    <a:gd name="adj" fmla="val 22222"/>
                  </a:avLst>
                </a:prstTxWarp>
                <a:scene3d>
                  <a:camera prst="orthographicFront"/>
                  <a:lightRig rig="threePt" dir="t"/>
                </a:scene3d>
                <a:sp3d extrusionH="57150" prstMaterial="softEdge">
                  <a:bevelT w="38100" h="38100"/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2000" b="1" kern="10" dirty="0" smtClean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969696"/>
                        </a:gs>
                        <a:gs pos="100000">
                          <a:srgbClr val="969696">
                            <a:gamma/>
                            <a:shade val="0"/>
                            <a:invGamma/>
                          </a:srgbClr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atin typeface="Browallia New"/>
                    <a:cs typeface="Browallia New"/>
                  </a:rPr>
                  <a:t>คน</a:t>
                </a:r>
              </a:p>
            </p:txBody>
          </p:sp>
        </p:grpSp>
        <p:grpSp>
          <p:nvGrpSpPr>
            <p:cNvPr id="58" name="Group 18"/>
            <p:cNvGrpSpPr>
              <a:grpSpLocks/>
            </p:cNvGrpSpPr>
            <p:nvPr/>
          </p:nvGrpSpPr>
          <p:grpSpPr bwMode="auto">
            <a:xfrm>
              <a:off x="2784" y="1632"/>
              <a:ext cx="528" cy="528"/>
              <a:chOff x="3408" y="3696"/>
              <a:chExt cx="528" cy="528"/>
            </a:xfrm>
          </p:grpSpPr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408" y="3696"/>
                <a:ext cx="528" cy="528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 smtClean="0">
                  <a:solidFill>
                    <a:srgbClr val="FFFF00"/>
                  </a:solidFill>
                  <a:latin typeface="AngsanaUPC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60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456" y="3744"/>
                <a:ext cx="432" cy="43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Stop">
                  <a:avLst>
                    <a:gd name="adj" fmla="val 22222"/>
                  </a:avLst>
                </a:prstTxWarp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2000" b="1" kern="10" dirty="0" smtClean="0">
                    <a:gradFill rotWithShape="1">
                      <a:gsLst>
                        <a:gs pos="0">
                          <a:srgbClr val="1904E0">
                            <a:gamma/>
                            <a:tint val="32549"/>
                            <a:invGamma/>
                          </a:srgbClr>
                        </a:gs>
                        <a:gs pos="100000">
                          <a:srgbClr val="1904E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atin typeface="Browallia New"/>
                    <a:cs typeface="Browallia New"/>
                  </a:rPr>
                  <a:t>ระบบ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792119" y="6377869"/>
            <a:ext cx="2123282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th-TH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ธนิตสรณ์ จิระพรชัย        </a:t>
            </a:r>
            <a:endParaRPr lang="th-TH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s" pitchFamily="18" charset="-34"/>
              <a:cs typeface="AngsanaUPC" pitchFamily="18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2875" y="1536699"/>
            <a:ext cx="8772526" cy="4841169"/>
          </a:xfrm>
          <a:prstGeom prst="roundRect">
            <a:avLst>
              <a:gd name="adj" fmla="val 7864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433" y="3376146"/>
            <a:ext cx="939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s" pitchFamily="18" charset="-34"/>
                <a:cs typeface="AngsanaUPC" pitchFamily="18" charset="-34"/>
              </a:rPr>
              <a:t>องค์กร</a:t>
            </a:r>
            <a:endParaRPr lang="th-TH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68106" y="1247775"/>
            <a:ext cx="3227388" cy="554035"/>
          </a:xfrm>
          <a:prstGeom prst="roundRect">
            <a:avLst>
              <a:gd name="adj" fmla="val 36247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5178425" y="1246186"/>
            <a:ext cx="3227388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0" hangingPunct="0">
              <a:lnSpc>
                <a:spcPct val="120000"/>
              </a:lnSpc>
              <a:spcBef>
                <a:spcPct val="40000"/>
              </a:spcBef>
            </a:pPr>
            <a:r>
              <a:rPr lang="th-TH" b="1" dirty="0" smtClean="0">
                <a:solidFill>
                  <a:prstClr val="black"/>
                </a:solidFill>
                <a:latin typeface="Angsana News" pitchFamily="18" charset="-34"/>
                <a:cs typeface="AngsanaUPC" pitchFamily="18" charset="-34"/>
              </a:rPr>
              <a:t>จุดเริ่มต้นของการพัฒนาองค์กร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32022" y="4987459"/>
            <a:ext cx="3024222" cy="1894153"/>
            <a:chOff x="3032022" y="4987459"/>
            <a:chExt cx="3024222" cy="1894153"/>
          </a:xfrm>
        </p:grpSpPr>
        <p:grpSp>
          <p:nvGrpSpPr>
            <p:cNvPr id="25" name="Group 24"/>
            <p:cNvGrpSpPr/>
            <p:nvPr/>
          </p:nvGrpSpPr>
          <p:grpSpPr>
            <a:xfrm>
              <a:off x="3869357" y="4987459"/>
              <a:ext cx="1221756" cy="1894153"/>
              <a:chOff x="4446324" y="1975409"/>
              <a:chExt cx="2736274" cy="4242190"/>
            </a:xfrm>
          </p:grpSpPr>
          <p:sp>
            <p:nvSpPr>
              <p:cNvPr id="26" name="Right Arrow 25"/>
              <p:cNvSpPr/>
              <p:nvPr/>
            </p:nvSpPr>
            <p:spPr>
              <a:xfrm rot="16200000">
                <a:off x="3693366" y="2728367"/>
                <a:ext cx="4242190" cy="2736274"/>
              </a:xfrm>
              <a:prstGeom prst="rightArrow">
                <a:avLst>
                  <a:gd name="adj1" fmla="val 50000"/>
                  <a:gd name="adj2" fmla="val 43451"/>
                </a:avLst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Line 6"/>
              <p:cNvSpPr>
                <a:spLocks noChangeShapeType="1"/>
              </p:cNvSpPr>
              <p:nvPr/>
            </p:nvSpPr>
            <p:spPr bwMode="auto">
              <a:xfrm>
                <a:off x="5793082" y="3313815"/>
                <a:ext cx="0" cy="600752"/>
              </a:xfrm>
              <a:prstGeom prst="line">
                <a:avLst/>
              </a:prstGeom>
              <a:ln>
                <a:headEnd type="triangle" w="lg" len="sm"/>
                <a:tailEnd type="triangle" w="lg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th-TH" sz="1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Angsana New" panose="02020603050405020304" pitchFamily="18" charset="-34"/>
                </a:endParaRPr>
              </a:p>
            </p:txBody>
          </p:sp>
          <p:sp>
            <p:nvSpPr>
              <p:cNvPr id="28" name="Rounded Rectangle 27">
                <a:hlinkClick r:id="" action="ppaction://noaction"/>
              </p:cNvPr>
              <p:cNvSpPr/>
              <p:nvPr/>
            </p:nvSpPr>
            <p:spPr>
              <a:xfrm>
                <a:off x="4728918" y="2340992"/>
                <a:ext cx="2143107" cy="1000133"/>
              </a:xfrm>
              <a:prstGeom prst="roundRect">
                <a:avLst>
                  <a:gd name="adj" fmla="val 31179"/>
                </a:avLst>
              </a:prstGeom>
              <a:ln>
                <a:noFill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34" tIns="45717" rIns="91434" bIns="45717" anchor="ctr"/>
              <a:lstStyle/>
              <a:p>
                <a:pPr algn="ctr">
                  <a:lnSpc>
                    <a:spcPct val="60000"/>
                  </a:lnSpc>
                  <a:defRPr/>
                </a:pPr>
                <a:r>
                  <a:rPr lang="th-TH" sz="160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owallia New" pitchFamily="34" charset="-34"/>
                    <a:cs typeface="Cordia New" panose="020B0304020202020204" pitchFamily="34" charset="-34"/>
                  </a:rPr>
                  <a:t>การมุ่งเน้น</a:t>
                </a:r>
              </a:p>
              <a:p>
                <a:pPr algn="ctr">
                  <a:lnSpc>
                    <a:spcPct val="60000"/>
                  </a:lnSpc>
                  <a:defRPr/>
                </a:pPr>
                <a:r>
                  <a:rPr lang="th-TH" sz="160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owallia New" pitchFamily="34" charset="-34"/>
                    <a:cs typeface="Cordia New" panose="020B0304020202020204" pitchFamily="34" charset="-34"/>
                  </a:rPr>
                  <a:t>ทรัพยากรบุคคล</a:t>
                </a:r>
                <a:endParaRPr lang="th-TH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Rounded Rectangle 28">
                <a:hlinkClick r:id="" action="ppaction://noaction"/>
              </p:cNvPr>
              <p:cNvSpPr/>
              <p:nvPr/>
            </p:nvSpPr>
            <p:spPr>
              <a:xfrm>
                <a:off x="4728918" y="3876341"/>
                <a:ext cx="2143107" cy="1000133"/>
              </a:xfrm>
              <a:prstGeom prst="roundRect">
                <a:avLst>
                  <a:gd name="adj" fmla="val 31179"/>
                </a:avLst>
              </a:prstGeom>
              <a:ln>
                <a:noFill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lIns="91434" tIns="45717" rIns="91434" bIns="45717" anchor="ctr"/>
              <a:lstStyle/>
              <a:p>
                <a:pPr algn="ctr">
                  <a:lnSpc>
                    <a:spcPct val="60000"/>
                  </a:lnSpc>
                  <a:defRPr/>
                </a:pPr>
                <a:r>
                  <a:rPr lang="th-TH" sz="1800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owallia New" pitchFamily="34" charset="-34"/>
                    <a:cs typeface="Cordia New" panose="020B0304020202020204" pitchFamily="34" charset="-34"/>
                  </a:rPr>
                  <a:t>การจัดการ</a:t>
                </a:r>
              </a:p>
              <a:p>
                <a:pPr algn="ctr">
                  <a:lnSpc>
                    <a:spcPct val="60000"/>
                  </a:lnSpc>
                  <a:defRPr/>
                </a:pPr>
                <a:r>
                  <a:rPr lang="th-TH" sz="1800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owallia New" pitchFamily="34" charset="-34"/>
                    <a:cs typeface="Cordia New" panose="020B0304020202020204" pitchFamily="34" charset="-34"/>
                  </a:rPr>
                  <a:t>กระบวนการ</a:t>
                </a:r>
                <a:endParaRPr lang="th-TH" sz="1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66390" y="2240675"/>
                <a:ext cx="700792" cy="62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5.</a:t>
                </a:r>
                <a:endParaRPr lang="en-US" sz="1200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552088" y="3756033"/>
                <a:ext cx="700792" cy="62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6.</a:t>
                </a:r>
                <a:endParaRPr lang="en-US" sz="12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032022" y="6449118"/>
              <a:ext cx="3024222" cy="389902"/>
              <a:chOff x="-360795" y="5641488"/>
              <a:chExt cx="8632805" cy="1112996"/>
            </a:xfrm>
          </p:grpSpPr>
          <p:sp>
            <p:nvSpPr>
              <p:cNvPr id="32" name="Rounded Rectangle 31">
                <a:hlinkClick r:id="rId3" action="ppaction://hlinksldjump"/>
              </p:cNvPr>
              <p:cNvSpPr/>
              <p:nvPr/>
            </p:nvSpPr>
            <p:spPr>
              <a:xfrm>
                <a:off x="-136644" y="5754352"/>
                <a:ext cx="8408654" cy="1000132"/>
              </a:xfrm>
              <a:prstGeom prst="roundRect">
                <a:avLst>
                  <a:gd name="adj" fmla="val 16667"/>
                </a:avLst>
              </a:prstGeom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lIns="91434" tIns="45717" rIns="91434" bIns="45717" anchor="ctr"/>
              <a:lstStyle/>
              <a:p>
                <a:pPr algn="ctr">
                  <a:lnSpc>
                    <a:spcPct val="60000"/>
                  </a:lnSpc>
                  <a:defRPr/>
                </a:pPr>
                <a:r>
                  <a:rPr lang="th-TH" sz="18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owallia New" pitchFamily="34" charset="-34"/>
                    <a:cs typeface="+mj-cs"/>
                  </a:rPr>
                  <a:t>การวัด การวิเคราะห์ และการจัดการความรู้</a:t>
                </a:r>
                <a:endParaRPr lang="th-TH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+mj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-360795" y="5641488"/>
                <a:ext cx="824572" cy="966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4</a:t>
                </a:r>
                <a:endParaRPr lang="en-US" sz="1600" b="1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35" name="Line 6"/>
            <p:cNvSpPr>
              <a:spLocks noChangeShapeType="1"/>
            </p:cNvSpPr>
            <p:nvPr/>
          </p:nvSpPr>
          <p:spPr bwMode="auto">
            <a:xfrm>
              <a:off x="4470263" y="6255942"/>
              <a:ext cx="0" cy="243853"/>
            </a:xfrm>
            <a:prstGeom prst="line">
              <a:avLst/>
            </a:prstGeom>
            <a:ln>
              <a:headEnd type="triangle" w="lg" len="sm"/>
              <a:tailEnd type="triangle" w="lg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th-TH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7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555 L -0.54983 0.0222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74" y="138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4.44444E-6 L 0.54566 -4.44444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7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8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4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 autoUpdateAnimBg="0" advAuto="2000"/>
      <p:bldP spid="49" grpId="0" build="p" autoUpdateAnimBg="0" advAuto="2000"/>
      <p:bldP spid="50" grpId="0" build="p" autoUpdateAnimBg="0" advAuto="2000"/>
      <p:bldP spid="51" grpId="0" build="p" autoUpdateAnimBg="0" advAuto="2000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69" y="1692183"/>
            <a:ext cx="4367102" cy="51658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5458" y="47962"/>
            <a:ext cx="7727325" cy="553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วิสัยทัศน์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มหาวิทยาลัยอุบลราชธานี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เป็นสถาบันชั้นนำแห่งการเรียนรู้ในภูมิภาคลุ่มน้ำโขงและอาเซียน</a:t>
            </a:r>
            <a:endParaRPr lang="en-US" sz="1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200" b="1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r>
              <a:rPr lang="th-TH" b="1" dirty="0">
                <a:solidFill>
                  <a:srgbClr val="0070C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องค์กรแห่งการเรียนรู้ คือ </a:t>
            </a:r>
            <a:r>
              <a:rPr lang="th-TH" dirty="0">
                <a:solidFill>
                  <a:srgbClr val="0070C0"/>
                </a:solidFill>
                <a:ea typeface="CordiaNew-Bold"/>
                <a:cs typeface="TH SarabunPSK" panose="020B0500040200020003" pitchFamily="34" charset="-34"/>
              </a:rPr>
              <a:t>องค์กรที่มีการสร้างช่องทางให้เกิดการถ่ายทอดความรู้ซึ่งกันและกันภายในระหว่างบุคลากร ควบคู่ไปกับการรับความรู้จากภายนอก เป้าประสงค์สำคัญ คือ เอื้อให้เกิดโอกาสในการหาแนวปฏิบัติที่ดีที่สุด</a:t>
            </a:r>
            <a:r>
              <a:rPr lang="en-US" dirty="0">
                <a:solidFill>
                  <a:srgbClr val="0070C0"/>
                </a:solidFill>
                <a:latin typeface="TH SarabunPSK" panose="020B0500040200020003" pitchFamily="34" charset="-34"/>
                <a:ea typeface="CordiaNew-Bold"/>
              </a:rPr>
              <a:t> (Best Practices) </a:t>
            </a:r>
            <a:r>
              <a:rPr lang="th-TH" dirty="0">
                <a:solidFill>
                  <a:srgbClr val="0070C0"/>
                </a:solidFill>
                <a:latin typeface="TH SarabunPSK" panose="020B0500040200020003" pitchFamily="34" charset="-34"/>
                <a:ea typeface="CordiaNew-Bold"/>
              </a:rPr>
              <a:t>เพื่อนำไปสู่การพัฒนาและสร้างเป็นฐานความรู้ที่เข้มแข็ง </a:t>
            </a:r>
            <a:r>
              <a:rPr lang="en-US" dirty="0">
                <a:solidFill>
                  <a:srgbClr val="0070C0"/>
                </a:solidFill>
                <a:latin typeface="TH SarabunPSK" panose="020B0500040200020003" pitchFamily="34" charset="-34"/>
                <a:ea typeface="CordiaNew-Bold"/>
              </a:rPr>
              <a:t>(Core competence) </a:t>
            </a:r>
            <a:r>
              <a:rPr lang="th-TH" dirty="0">
                <a:solidFill>
                  <a:srgbClr val="0070C0"/>
                </a:solidFill>
                <a:latin typeface="TH SarabunPSK" panose="020B0500040200020003" pitchFamily="34" charset="-34"/>
                <a:ea typeface="CordiaNew-Bold"/>
              </a:rPr>
              <a:t>ขององค์กร เพื่อให้ทันต่อการเปลี่ยนแปลงของสังคมโลกที่เกิดขึ้นอยู่ตลอดเวลา </a:t>
            </a:r>
            <a:endParaRPr lang="th-T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18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1532" y="291082"/>
            <a:ext cx="8139113" cy="6648807"/>
            <a:chOff x="-31532" y="209194"/>
            <a:chExt cx="8139113" cy="6648807"/>
          </a:xfrm>
        </p:grpSpPr>
        <p:pic>
          <p:nvPicPr>
            <p:cNvPr id="37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1532" y="209194"/>
              <a:ext cx="8139113" cy="66488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38" name="Picture 4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80584" y="452084"/>
              <a:ext cx="1187070" cy="61445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sp>
        <p:nvSpPr>
          <p:cNvPr id="39" name="Oval 34"/>
          <p:cNvSpPr>
            <a:spLocks noChangeArrowheads="1"/>
          </p:cNvSpPr>
          <p:nvPr/>
        </p:nvSpPr>
        <p:spPr bwMode="auto">
          <a:xfrm>
            <a:off x="2967006" y="1054747"/>
            <a:ext cx="4907625" cy="4918881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8" name="Oval 36"/>
          <p:cNvSpPr>
            <a:spLocks noChangeArrowheads="1"/>
          </p:cNvSpPr>
          <p:nvPr/>
        </p:nvSpPr>
        <p:spPr bwMode="auto">
          <a:xfrm>
            <a:off x="4064989" y="2088107"/>
            <a:ext cx="2762250" cy="275272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  <a:ln w="317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4323" y="81888"/>
            <a:ext cx="1410053" cy="19530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6898" y="6506501"/>
            <a:ext cx="672237" cy="381000"/>
          </a:xfrm>
        </p:spPr>
        <p:txBody>
          <a:bodyPr/>
          <a:lstStyle/>
          <a:p>
            <a:pPr eaLnBrk="0" hangingPunct="0">
              <a:defRPr/>
            </a:pPr>
            <a:fld id="{18915D2B-B8D8-46AD-9084-7A124D7EC7EB}" type="slidenum">
              <a:rPr lang="en-US" sz="2400" i="1">
                <a:solidFill>
                  <a:srgbClr val="1904E0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itchFamily="34" charset="-34"/>
                <a:cs typeface="Angsana New"/>
              </a:rPr>
              <a:pPr eaLnBrk="0" hangingPunct="0">
                <a:defRPr/>
              </a:pPr>
              <a:t>52</a:t>
            </a:fld>
            <a:endParaRPr lang="th-TH" sz="1600" i="1" dirty="0">
              <a:solidFill>
                <a:srgbClr val="1904E0"/>
              </a:solidFill>
              <a:effectDag name="">
                <a:cont type="tree" name="">
                  <a:effect ref="fillLine"/>
                  <a:outerShdw dist="38100" dir="13500000" algn="br">
                    <a:srgbClr val="6858FF"/>
                  </a:outerShdw>
                </a:cont>
                <a:cont type="tree" name="">
                  <a:effect ref="fillLine"/>
                  <a:outerShdw dist="38100" dir="2700000" algn="tl">
                    <a:srgbClr val="0E0286"/>
                  </a:outerShdw>
                </a:cont>
                <a:effect ref="fillLine"/>
              </a:effectDag>
              <a:latin typeface="BrowalliaUPC" pitchFamily="34" charset="-34"/>
              <a:cs typeface="Angsana New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960508" y="1056928"/>
            <a:ext cx="4918848" cy="4918849"/>
          </a:xfrm>
          <a:prstGeom prst="ellipse">
            <a:avLst/>
          </a:prstGeom>
          <a:gradFill rotWithShape="0">
            <a:gsLst>
              <a:gs pos="0">
                <a:srgbClr val="006699">
                  <a:gamma/>
                  <a:tint val="56078"/>
                  <a:invGamma/>
                  <a:alpha val="0"/>
                </a:srgbClr>
              </a:gs>
              <a:gs pos="100000">
                <a:srgbClr val="006699">
                  <a:alpha val="39999"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3600">
              <a:solidFill>
                <a:srgbClr val="FFFF00"/>
              </a:solidFill>
              <a:latin typeface="Browallia New" pitchFamily="34" charset="-34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236449" y="1335532"/>
            <a:ext cx="4365357" cy="4378593"/>
            <a:chOff x="1162" y="304"/>
            <a:chExt cx="3628" cy="3639"/>
          </a:xfrm>
        </p:grpSpPr>
        <p:grpSp>
          <p:nvGrpSpPr>
            <p:cNvPr id="5" name="Group 56"/>
            <p:cNvGrpSpPr>
              <a:grpSpLocks/>
            </p:cNvGrpSpPr>
            <p:nvPr/>
          </p:nvGrpSpPr>
          <p:grpSpPr bwMode="auto">
            <a:xfrm>
              <a:off x="1485" y="638"/>
              <a:ext cx="2976" cy="2976"/>
              <a:chOff x="916" y="580"/>
              <a:chExt cx="3464" cy="3464"/>
            </a:xfrm>
          </p:grpSpPr>
          <p:sp>
            <p:nvSpPr>
              <p:cNvPr id="19" name="AutoShape 5"/>
              <p:cNvSpPr>
                <a:spLocks noChangeArrowheads="1"/>
              </p:cNvSpPr>
              <p:nvPr/>
            </p:nvSpPr>
            <p:spPr bwMode="auto">
              <a:xfrm rot="-2168939">
                <a:off x="916" y="580"/>
                <a:ext cx="3464" cy="34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43 w 21600"/>
                  <a:gd name="T13" fmla="*/ 0 h 21600"/>
                  <a:gd name="T14" fmla="*/ 18757 w 21600"/>
                  <a:gd name="T15" fmla="*/ 71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632" y="6416"/>
                    </a:moveTo>
                    <a:cubicBezTo>
                      <a:pt x="8554" y="5750"/>
                      <a:pt x="9662" y="5391"/>
                      <a:pt x="10800" y="5392"/>
                    </a:cubicBezTo>
                    <a:cubicBezTo>
                      <a:pt x="11937" y="5392"/>
                      <a:pt x="13045" y="5750"/>
                      <a:pt x="13967" y="6416"/>
                    </a:cubicBezTo>
                    <a:lnTo>
                      <a:pt x="17125" y="2046"/>
                    </a:lnTo>
                    <a:cubicBezTo>
                      <a:pt x="15284" y="716"/>
                      <a:pt x="13071" y="-1"/>
                      <a:pt x="10799" y="0"/>
                    </a:cubicBezTo>
                    <a:cubicBezTo>
                      <a:pt x="8528" y="0"/>
                      <a:pt x="6315" y="716"/>
                      <a:pt x="4474" y="204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C66"/>
                  </a:gs>
                  <a:gs pos="50000">
                    <a:srgbClr val="000000"/>
                  </a:gs>
                  <a:gs pos="100000">
                    <a:srgbClr val="FFCC66"/>
                  </a:gs>
                </a:gsLst>
                <a:lin ang="5400000" scaled="1"/>
              </a:gradFill>
              <a:ln w="19050">
                <a:solidFill>
                  <a:srgbClr val="EAEAEA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th-TH" sz="3600">
                  <a:solidFill>
                    <a:srgbClr val="FFFF00"/>
                  </a:solidFill>
                  <a:latin typeface="Browallia New" pitchFamily="34" charset="-34"/>
                </a:endParaRPr>
              </a:p>
            </p:txBody>
          </p:sp>
          <p:sp>
            <p:nvSpPr>
              <p:cNvPr id="20" name="WordArt 6"/>
              <p:cNvSpPr>
                <a:spLocks noChangeArrowheads="1" noChangeShapeType="1" noTextEdit="1"/>
              </p:cNvSpPr>
              <p:nvPr/>
            </p:nvSpPr>
            <p:spPr bwMode="auto">
              <a:xfrm rot="19464662">
                <a:off x="1601" y="1406"/>
                <a:ext cx="1338" cy="67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2937008"/>
                  </a:avLst>
                </a:prstTxWarp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rgbClr val="000000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2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MENTAL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MODELS</a:t>
                </a:r>
                <a:endParaRPr lang="th-TH" sz="3600" b="1" kern="10" spc="50" dirty="0">
                  <a:ln w="11430"/>
                  <a:gradFill>
                    <a:gsLst>
                      <a:gs pos="25000">
                        <a:srgbClr val="FFFF00"/>
                      </a:gs>
                      <a:gs pos="100000">
                        <a:srgbClr val="FFC000"/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485" y="638"/>
              <a:ext cx="2976" cy="2976"/>
              <a:chOff x="916" y="580"/>
              <a:chExt cx="3464" cy="3464"/>
            </a:xfrm>
          </p:grpSpPr>
          <p:sp>
            <p:nvSpPr>
              <p:cNvPr id="17" name="AutoShape 8"/>
              <p:cNvSpPr>
                <a:spLocks noChangeArrowheads="1"/>
              </p:cNvSpPr>
              <p:nvPr/>
            </p:nvSpPr>
            <p:spPr bwMode="auto">
              <a:xfrm rot="2135194">
                <a:off x="916" y="580"/>
                <a:ext cx="3464" cy="34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43 w 21600"/>
                  <a:gd name="T13" fmla="*/ 0 h 21600"/>
                  <a:gd name="T14" fmla="*/ 18757 w 21600"/>
                  <a:gd name="T15" fmla="*/ 71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632" y="6416"/>
                    </a:moveTo>
                    <a:cubicBezTo>
                      <a:pt x="8554" y="5750"/>
                      <a:pt x="9662" y="5391"/>
                      <a:pt x="10800" y="5392"/>
                    </a:cubicBezTo>
                    <a:cubicBezTo>
                      <a:pt x="11937" y="5392"/>
                      <a:pt x="13045" y="5750"/>
                      <a:pt x="13967" y="6416"/>
                    </a:cubicBezTo>
                    <a:lnTo>
                      <a:pt x="17125" y="2046"/>
                    </a:lnTo>
                    <a:cubicBezTo>
                      <a:pt x="15284" y="716"/>
                      <a:pt x="13071" y="-1"/>
                      <a:pt x="10799" y="0"/>
                    </a:cubicBezTo>
                    <a:cubicBezTo>
                      <a:pt x="8528" y="0"/>
                      <a:pt x="6315" y="716"/>
                      <a:pt x="4474" y="204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C66"/>
                  </a:gs>
                  <a:gs pos="50000">
                    <a:srgbClr val="000000"/>
                  </a:gs>
                  <a:gs pos="100000">
                    <a:srgbClr val="FFCC66"/>
                  </a:gs>
                </a:gsLst>
                <a:lin ang="5400000" scaled="1"/>
              </a:gradFill>
              <a:ln w="19050">
                <a:solidFill>
                  <a:srgbClr val="EAEAEA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th-TH" sz="3600">
                  <a:solidFill>
                    <a:srgbClr val="FFFF00"/>
                  </a:solidFill>
                  <a:latin typeface="Browallia New" pitchFamily="34" charset="-34"/>
                </a:endParaRPr>
              </a:p>
            </p:txBody>
          </p:sp>
          <p:sp>
            <p:nvSpPr>
              <p:cNvPr id="18" name="WordArt 9"/>
              <p:cNvSpPr>
                <a:spLocks noChangeArrowheads="1" noChangeShapeType="1" noTextEdit="1"/>
              </p:cNvSpPr>
              <p:nvPr/>
            </p:nvSpPr>
            <p:spPr bwMode="auto">
              <a:xfrm rot="2315269">
                <a:off x="2361" y="1414"/>
                <a:ext cx="1338" cy="67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3108128"/>
                  </a:avLst>
                </a:prstTxWarp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rgbClr val="000000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3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SHARED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VISION</a:t>
                </a:r>
                <a:endParaRPr lang="th-TH" sz="3600" b="1" kern="10" spc="50" dirty="0">
                  <a:ln w="11430"/>
                  <a:gradFill>
                    <a:gsLst>
                      <a:gs pos="25000">
                        <a:srgbClr val="FFFF00"/>
                      </a:gs>
                      <a:gs pos="100000">
                        <a:srgbClr val="FFC000"/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1485" y="638"/>
              <a:ext cx="2976" cy="2976"/>
              <a:chOff x="916" y="580"/>
              <a:chExt cx="3464" cy="3464"/>
            </a:xfrm>
          </p:grpSpPr>
          <p:sp>
            <p:nvSpPr>
              <p:cNvPr id="15" name="AutoShape 11"/>
              <p:cNvSpPr>
                <a:spLocks noChangeArrowheads="1"/>
              </p:cNvSpPr>
              <p:nvPr/>
            </p:nvSpPr>
            <p:spPr bwMode="auto">
              <a:xfrm rot="6463842">
                <a:off x="916" y="580"/>
                <a:ext cx="3464" cy="34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43 w 21600"/>
                  <a:gd name="T13" fmla="*/ 0 h 21600"/>
                  <a:gd name="T14" fmla="*/ 18757 w 21600"/>
                  <a:gd name="T15" fmla="*/ 71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632" y="6416"/>
                    </a:moveTo>
                    <a:cubicBezTo>
                      <a:pt x="8554" y="5750"/>
                      <a:pt x="9662" y="5391"/>
                      <a:pt x="10800" y="5392"/>
                    </a:cubicBezTo>
                    <a:cubicBezTo>
                      <a:pt x="11937" y="5392"/>
                      <a:pt x="13045" y="5750"/>
                      <a:pt x="13967" y="6416"/>
                    </a:cubicBezTo>
                    <a:lnTo>
                      <a:pt x="17125" y="2046"/>
                    </a:lnTo>
                    <a:cubicBezTo>
                      <a:pt x="15284" y="716"/>
                      <a:pt x="13071" y="-1"/>
                      <a:pt x="10799" y="0"/>
                    </a:cubicBezTo>
                    <a:cubicBezTo>
                      <a:pt x="8528" y="0"/>
                      <a:pt x="6315" y="716"/>
                      <a:pt x="4474" y="204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C66"/>
                  </a:gs>
                  <a:gs pos="50000">
                    <a:srgbClr val="000000"/>
                  </a:gs>
                  <a:gs pos="100000">
                    <a:srgbClr val="FFCC66"/>
                  </a:gs>
                </a:gsLst>
                <a:lin ang="5400000" scaled="1"/>
              </a:gradFill>
              <a:ln w="19050">
                <a:solidFill>
                  <a:srgbClr val="EAEAEA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th-TH" sz="3600">
                  <a:solidFill>
                    <a:srgbClr val="FFFF00"/>
                  </a:solidFill>
                  <a:latin typeface="Browallia New" pitchFamily="34" charset="-34"/>
                </a:endParaRPr>
              </a:p>
            </p:txBody>
          </p:sp>
          <p:sp>
            <p:nvSpPr>
              <p:cNvPr id="16" name="WordArt 12"/>
              <p:cNvSpPr>
                <a:spLocks noChangeArrowheads="1" noChangeShapeType="1" noTextEdit="1"/>
              </p:cNvSpPr>
              <p:nvPr/>
            </p:nvSpPr>
            <p:spPr bwMode="auto">
              <a:xfrm rot="6455276">
                <a:off x="2492" y="2096"/>
                <a:ext cx="1549" cy="853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3134379"/>
                  </a:avLst>
                </a:prstTxWarp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rgbClr val="000000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4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TEAM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LEARNING</a:t>
                </a:r>
                <a:endParaRPr lang="th-TH" sz="3600" b="1" kern="10" spc="50" dirty="0">
                  <a:ln w="11430"/>
                  <a:gradFill>
                    <a:gsLst>
                      <a:gs pos="25000">
                        <a:srgbClr val="FFFF00"/>
                      </a:gs>
                      <a:gs pos="100000">
                        <a:srgbClr val="FFC000"/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1485" y="638"/>
              <a:ext cx="2976" cy="2976"/>
              <a:chOff x="916" y="580"/>
              <a:chExt cx="3464" cy="3464"/>
            </a:xfrm>
          </p:grpSpPr>
          <p:sp>
            <p:nvSpPr>
              <p:cNvPr id="13" name="AutoShape 14"/>
              <p:cNvSpPr>
                <a:spLocks noChangeArrowheads="1"/>
              </p:cNvSpPr>
              <p:nvPr/>
            </p:nvSpPr>
            <p:spPr bwMode="auto">
              <a:xfrm rot="10800000">
                <a:off x="916" y="580"/>
                <a:ext cx="3464" cy="34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43 w 21600"/>
                  <a:gd name="T13" fmla="*/ 0 h 21600"/>
                  <a:gd name="T14" fmla="*/ 18757 w 21600"/>
                  <a:gd name="T15" fmla="*/ 71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632" y="6416"/>
                    </a:moveTo>
                    <a:cubicBezTo>
                      <a:pt x="8554" y="5750"/>
                      <a:pt x="9662" y="5391"/>
                      <a:pt x="10800" y="5392"/>
                    </a:cubicBezTo>
                    <a:cubicBezTo>
                      <a:pt x="11937" y="5392"/>
                      <a:pt x="13045" y="5750"/>
                      <a:pt x="13967" y="6416"/>
                    </a:cubicBezTo>
                    <a:lnTo>
                      <a:pt x="17125" y="2046"/>
                    </a:lnTo>
                    <a:cubicBezTo>
                      <a:pt x="15284" y="716"/>
                      <a:pt x="13071" y="-1"/>
                      <a:pt x="10799" y="0"/>
                    </a:cubicBezTo>
                    <a:cubicBezTo>
                      <a:pt x="8528" y="0"/>
                      <a:pt x="6315" y="716"/>
                      <a:pt x="4474" y="204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C66"/>
                  </a:gs>
                  <a:gs pos="50000">
                    <a:srgbClr val="000000"/>
                  </a:gs>
                  <a:gs pos="100000">
                    <a:srgbClr val="FFCC66"/>
                  </a:gs>
                </a:gsLst>
                <a:lin ang="5400000" scaled="1"/>
              </a:gradFill>
              <a:ln w="19050">
                <a:solidFill>
                  <a:srgbClr val="EAEAEA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th-TH" sz="3600">
                  <a:solidFill>
                    <a:srgbClr val="FFFF00"/>
                  </a:solidFill>
                  <a:latin typeface="Browallia New" pitchFamily="34" charset="-34"/>
                </a:endParaRPr>
              </a:p>
            </p:txBody>
          </p:sp>
          <p:sp>
            <p:nvSpPr>
              <p:cNvPr id="14" name="WordArt 15"/>
              <p:cNvSpPr>
                <a:spLocks noChangeArrowheads="1" noChangeShapeType="1" noTextEdit="1"/>
              </p:cNvSpPr>
              <p:nvPr/>
            </p:nvSpPr>
            <p:spPr bwMode="auto">
              <a:xfrm rot="10800000">
                <a:off x="1852" y="2531"/>
                <a:ext cx="1549" cy="853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3101559"/>
                  </a:avLst>
                </a:prstTxWarp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rgbClr val="000000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5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SYSTEMS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THINKING</a:t>
                </a:r>
                <a:endParaRPr lang="th-TH" sz="3600" b="1" kern="10" spc="50" dirty="0">
                  <a:ln w="11430"/>
                  <a:gradFill>
                    <a:gsLst>
                      <a:gs pos="25000">
                        <a:srgbClr val="FFFF00"/>
                      </a:gs>
                      <a:gs pos="100000">
                        <a:srgbClr val="FFC000"/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1485" y="638"/>
              <a:ext cx="2976" cy="2976"/>
              <a:chOff x="916" y="580"/>
              <a:chExt cx="3464" cy="3464"/>
            </a:xfrm>
          </p:grpSpPr>
          <p:sp>
            <p:nvSpPr>
              <p:cNvPr id="11" name="AutoShape 17"/>
              <p:cNvSpPr>
                <a:spLocks noChangeArrowheads="1"/>
              </p:cNvSpPr>
              <p:nvPr/>
            </p:nvSpPr>
            <p:spPr bwMode="auto">
              <a:xfrm rot="-6488218">
                <a:off x="916" y="580"/>
                <a:ext cx="3464" cy="34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43 w 21600"/>
                  <a:gd name="T13" fmla="*/ 0 h 21600"/>
                  <a:gd name="T14" fmla="*/ 18757 w 21600"/>
                  <a:gd name="T15" fmla="*/ 71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7632" y="6416"/>
                    </a:moveTo>
                    <a:cubicBezTo>
                      <a:pt x="8554" y="5750"/>
                      <a:pt x="9662" y="5391"/>
                      <a:pt x="10800" y="5392"/>
                    </a:cubicBezTo>
                    <a:cubicBezTo>
                      <a:pt x="11937" y="5392"/>
                      <a:pt x="13045" y="5750"/>
                      <a:pt x="13967" y="6416"/>
                    </a:cubicBezTo>
                    <a:lnTo>
                      <a:pt x="17125" y="2046"/>
                    </a:lnTo>
                    <a:cubicBezTo>
                      <a:pt x="15284" y="716"/>
                      <a:pt x="13071" y="-1"/>
                      <a:pt x="10799" y="0"/>
                    </a:cubicBezTo>
                    <a:cubicBezTo>
                      <a:pt x="8528" y="0"/>
                      <a:pt x="6315" y="716"/>
                      <a:pt x="4474" y="204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C66"/>
                  </a:gs>
                  <a:gs pos="50000">
                    <a:srgbClr val="000000"/>
                  </a:gs>
                  <a:gs pos="100000">
                    <a:srgbClr val="FFCC66"/>
                  </a:gs>
                </a:gsLst>
                <a:lin ang="5400000" scaled="1"/>
              </a:gradFill>
              <a:ln w="19050">
                <a:solidFill>
                  <a:srgbClr val="EAEAEA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none" anchor="ctr"/>
              <a:lstStyle/>
              <a:p>
                <a:pPr algn="ctr">
                  <a:defRPr/>
                </a:pPr>
                <a:endParaRPr lang="th-TH" sz="3600">
                  <a:solidFill>
                    <a:srgbClr val="FFFF00"/>
                  </a:solidFill>
                  <a:latin typeface="Browallia New" pitchFamily="34" charset="-34"/>
                </a:endParaRPr>
              </a:p>
            </p:txBody>
          </p:sp>
          <p:sp>
            <p:nvSpPr>
              <p:cNvPr id="12" name="WordArt 18"/>
              <p:cNvSpPr>
                <a:spLocks noChangeArrowheads="1" noChangeShapeType="1" noTextEdit="1"/>
              </p:cNvSpPr>
              <p:nvPr/>
            </p:nvSpPr>
            <p:spPr bwMode="auto">
              <a:xfrm rot="15079246">
                <a:off x="1257" y="2296"/>
                <a:ext cx="1314" cy="518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495734"/>
                  </a:avLst>
                </a:prstTxWarp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rgbClr val="000000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1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PERSONAL</a:t>
                </a:r>
              </a:p>
              <a:p>
                <a:pPr algn="ctr">
                  <a:defRPr/>
                </a:pPr>
                <a:r>
                  <a:rPr lang="en-US" sz="3600" b="1" kern="10" spc="50" dirty="0">
                    <a:ln w="11430"/>
                    <a:gradFill>
                      <a:gsLst>
                        <a:gs pos="25000">
                          <a:srgbClr val="FFFF00"/>
                        </a:gs>
                        <a:gs pos="100000">
                          <a:srgbClr val="FFC000"/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Arial Black"/>
                  </a:rPr>
                  <a:t>MASTERY</a:t>
                </a:r>
                <a:endParaRPr lang="th-TH" sz="3600" b="1" kern="10" spc="50" dirty="0">
                  <a:ln w="11430"/>
                  <a:gradFill>
                    <a:gsLst>
                      <a:gs pos="25000">
                        <a:srgbClr val="FFFF00"/>
                      </a:gs>
                      <a:gs pos="100000">
                        <a:srgbClr val="FFC000"/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10" name="WordArt 19"/>
            <p:cNvSpPr>
              <a:spLocks noChangeArrowheads="1" noChangeShapeType="1" noTextEdit="1"/>
            </p:cNvSpPr>
            <p:nvPr/>
          </p:nvSpPr>
          <p:spPr bwMode="auto">
            <a:xfrm rot="-2588064">
              <a:off x="1162" y="304"/>
              <a:ext cx="3628" cy="363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60180"/>
                </a:avLst>
              </a:prstTxWarp>
            </a:bodyPr>
            <a:lstStyle/>
            <a:p>
              <a:pPr algn="ctr">
                <a:defRPr/>
              </a:pPr>
              <a:r>
                <a:rPr lang="th-TH" sz="3600" kern="10" dirty="0">
                  <a:ln w="1841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algn="tl" rotWithShape="0">
                      <a:srgbClr val="000000">
                        <a:alpha val="70000"/>
                      </a:srgbClr>
                    </a:outerShdw>
                  </a:effectLst>
                  <a:latin typeface="Angsana New"/>
                  <a:cs typeface="Angsana New"/>
                </a:rPr>
                <a:t>มุ่งมั่นสู่ความเป็นเลิศ           เปิดโลกทัศน์เชิงพัฒนา        พาองค์การสานวิสัยทัศน์          </a:t>
              </a:r>
              <a:r>
                <a:rPr lang="th-TH" sz="3600" kern="10" dirty="0" smtClean="0">
                  <a:ln w="1841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algn="tl" rotWithShape="0">
                      <a:srgbClr val="000000">
                        <a:alpha val="70000"/>
                      </a:srgbClr>
                    </a:outerShdw>
                  </a:effectLst>
                  <a:latin typeface="Angsana New"/>
                  <a:cs typeface="Angsana New"/>
                </a:rPr>
                <a:t>จัดการ</a:t>
              </a:r>
              <a:r>
                <a:rPr lang="th-TH" sz="3600" kern="10" dirty="0">
                  <a:ln w="1841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algn="tl" rotWithShape="0">
                      <a:srgbClr val="000000">
                        <a:alpha val="70000"/>
                      </a:srgbClr>
                    </a:outerShdw>
                  </a:effectLst>
                  <a:latin typeface="Angsana New"/>
                  <a:cs typeface="Angsana New"/>
                </a:rPr>
                <a:t>เรียนรู้ร่วมกัน            รู้เท่าทันความคิดเชิงระบบ     </a:t>
              </a: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 rot="16200000">
            <a:off x="-1824446" y="3028030"/>
            <a:ext cx="5091112" cy="104028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Dr. Peter M.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Senge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MIT Sloan School of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Management</a:t>
            </a:r>
          </a:p>
          <a:p>
            <a:pPr algn="ctr">
              <a:lnSpc>
                <a:spcPct val="70000"/>
              </a:lnSpc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</a:rPr>
              <a:t>Learning Organization : The Fifth Disciplines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</a:endParaRPr>
          </a:p>
          <a:p>
            <a:pPr algn="ctr">
              <a:defRPr/>
            </a:pP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grpSp>
        <p:nvGrpSpPr>
          <p:cNvPr id="23" name="Group 36"/>
          <p:cNvGrpSpPr/>
          <p:nvPr/>
        </p:nvGrpSpPr>
        <p:grpSpPr>
          <a:xfrm>
            <a:off x="4485523" y="2561514"/>
            <a:ext cx="1921183" cy="1805913"/>
            <a:chOff x="7438465" y="4526119"/>
            <a:chExt cx="2534720" cy="2382637"/>
          </a:xfrm>
        </p:grpSpPr>
        <p:sp>
          <p:nvSpPr>
            <p:cNvPr id="31" name="Oval 30"/>
            <p:cNvSpPr/>
            <p:nvPr/>
          </p:nvSpPr>
          <p:spPr>
            <a:xfrm>
              <a:off x="7639445" y="4706851"/>
              <a:ext cx="2089430" cy="2089430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prstClr val="white"/>
                </a:solidFill>
              </a:endParaRPr>
            </a:p>
          </p:txBody>
        </p:sp>
        <p:grpSp>
          <p:nvGrpSpPr>
            <p:cNvPr id="25" name="Group 35"/>
            <p:cNvGrpSpPr/>
            <p:nvPr/>
          </p:nvGrpSpPr>
          <p:grpSpPr>
            <a:xfrm>
              <a:off x="7438465" y="4526119"/>
              <a:ext cx="2534720" cy="2382637"/>
              <a:chOff x="2280639" y="2076767"/>
              <a:chExt cx="2534720" cy="2382637"/>
            </a:xfrm>
          </p:grpSpPr>
          <p:pic>
            <p:nvPicPr>
              <p:cNvPr id="32" name="Picture 5" descr="gold orange glob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80639" y="2076767"/>
                <a:ext cx="2534720" cy="2382637"/>
              </a:xfrm>
              <a:prstGeom prst="rect">
                <a:avLst/>
              </a:prstGeom>
              <a:noFill/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2582241" y="2599051"/>
                <a:ext cx="1931516" cy="588038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Triangle">
                  <a:avLst>
                    <a:gd name="adj" fmla="val 20620"/>
                  </a:avLst>
                </a:prstTxWarp>
                <a:spAutoFit/>
              </a:bodyPr>
              <a:lstStyle/>
              <a:p>
                <a:r>
                  <a:rPr lang="th-TH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ค่านิยมองค์กร</a:t>
                </a:r>
                <a:endParaRPr lang="th-TH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529486" y="3402052"/>
                <a:ext cx="2037026" cy="60634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TriangleInverted">
                  <a:avLst>
                    <a:gd name="adj" fmla="val 75319"/>
                  </a:avLst>
                </a:prstTxWarp>
                <a:spAutoFit/>
              </a:bodyPr>
              <a:lstStyle/>
              <a:p>
                <a:r>
                  <a:rPr lang="th-TH" sz="2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วัฒนธรรมองค์กร</a:t>
                </a:r>
                <a:endParaRPr lang="th-TH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713802" y="941699"/>
            <a:ext cx="5410649" cy="5421267"/>
            <a:chOff x="2720806" y="859811"/>
            <a:chExt cx="5410649" cy="5421267"/>
          </a:xfrm>
        </p:grpSpPr>
        <p:sp>
          <p:nvSpPr>
            <p:cNvPr id="22" name="TextBox 21"/>
            <p:cNvSpPr txBox="1"/>
            <p:nvPr/>
          </p:nvSpPr>
          <p:spPr>
            <a:xfrm>
              <a:off x="2820110" y="859811"/>
              <a:ext cx="5212041" cy="54212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084778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rgbClr val="A94543"/>
                </a:contourClr>
              </a:sp3d>
            </a:bodyPr>
            <a:lstStyle/>
            <a:p>
              <a:pPr algn="ctr"/>
              <a:r>
                <a:rPr lang="en-US" sz="4000" b="1" dirty="0" smtClean="0">
                  <a:ln w="11430"/>
                  <a:gradFill>
                    <a:gsLst>
                      <a:gs pos="0">
                        <a:srgbClr val="FC7B79"/>
                      </a:gs>
                      <a:gs pos="75000">
                        <a:srgbClr val="CF2C28"/>
                      </a:gs>
                      <a:gs pos="100000">
                        <a:srgbClr val="C90000"/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ORGANIZATIONAL DEVELOPMENT</a:t>
              </a:r>
              <a:endParaRPr lang="th-TH" sz="4000" b="1" dirty="0">
                <a:ln w="11430"/>
                <a:gradFill>
                  <a:gsLst>
                    <a:gs pos="0">
                      <a:srgbClr val="FC7B79"/>
                    </a:gs>
                    <a:gs pos="75000">
                      <a:srgbClr val="CF2C28"/>
                    </a:gs>
                    <a:gs pos="100000">
                      <a:srgbClr val="C9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20806" y="861363"/>
              <a:ext cx="5410649" cy="5308978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Down">
                <a:avLst>
                  <a:gd name="adj" fmla="val 1227823"/>
                </a:avLst>
              </a:prstTxWarp>
              <a:spAutoFit/>
            </a:bodyPr>
            <a:lstStyle>
              <a:defPPr>
                <a:defRPr lang="th-TH"/>
              </a:defPPr>
              <a:lvl1pPr marL="0" algn="ctr" defTabSz="914400" eaLnBrk="1" latinLnBrk="0" hangingPunct="1">
                <a:defRPr sz="4000" b="1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lt"/>
                  <a:cs typeface="+mn-cs"/>
                </a:defRPr>
              </a:lvl1pPr>
              <a:lvl2pPr defTabSz="914400" eaLnBrk="1" latinLnBrk="0" hangingPunct="1">
                <a:defRPr>
                  <a:latin typeface="+mn-lt"/>
                  <a:cs typeface="+mn-cs"/>
                </a:defRPr>
              </a:lvl2pPr>
              <a:lvl3pPr defTabSz="914400" eaLnBrk="1" latinLnBrk="0" hangingPunct="1">
                <a:defRPr>
                  <a:latin typeface="+mn-lt"/>
                  <a:cs typeface="+mn-cs"/>
                </a:defRPr>
              </a:lvl3pPr>
              <a:lvl4pPr defTabSz="914400" eaLnBrk="1" latinLnBrk="0" hangingPunct="1">
                <a:defRPr>
                  <a:latin typeface="+mn-lt"/>
                  <a:cs typeface="+mn-cs"/>
                </a:defRPr>
              </a:lvl4pPr>
              <a:lvl5pPr defTabSz="914400" eaLnBrk="1" latinLnBrk="0" hangingPunct="1">
                <a:defRPr>
                  <a:latin typeface="+mn-lt"/>
                  <a:cs typeface="+mn-cs"/>
                </a:defRPr>
              </a:lvl5pPr>
              <a:lvl6pPr>
                <a:defRPr>
                  <a:latin typeface="+mn-lt"/>
                  <a:cs typeface="+mn-cs"/>
                </a:defRPr>
              </a:lvl6pPr>
              <a:lvl7pPr>
                <a:defRPr>
                  <a:latin typeface="+mn-lt"/>
                  <a:cs typeface="+mn-cs"/>
                </a:defRPr>
              </a:lvl7pPr>
              <a:lvl8pPr>
                <a:defRPr>
                  <a:latin typeface="+mn-lt"/>
                  <a:cs typeface="+mn-cs"/>
                </a:defRPr>
              </a:lvl8pPr>
              <a:lvl9pPr>
                <a:defRPr>
                  <a:latin typeface="+mn-lt"/>
                  <a:cs typeface="+mn-cs"/>
                </a:defRPr>
              </a:lvl9pPr>
            </a:lstStyle>
            <a:p>
              <a:r>
                <a:rPr lang="en-US" dirty="0">
                  <a:ln w="900" cmpd="sng">
                    <a:solidFill>
                      <a:srgbClr val="6EA0B0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srgbClr val="6EA0B0">
                      <a:satMod val="200000"/>
                      <a:tint val="3000"/>
                    </a:srgbClr>
                  </a:solidFill>
                  <a:effectLst>
                    <a:innerShdw blurRad="101600" dist="76200" dir="5400000">
                      <a:srgbClr val="6EA0B0">
                        <a:satMod val="190000"/>
                        <a:tint val="100000"/>
                        <a:alpha val="74000"/>
                      </a:srgbClr>
                    </a:innerShdw>
                  </a:effectLst>
                </a:rPr>
                <a:t>HUMAN RESOURCE  DEVELOPMENT</a:t>
              </a:r>
              <a:endParaRPr lang="th-TH" dirty="0">
                <a:ln w="900" cmpd="sng">
                  <a:solidFill>
                    <a:srgbClr val="6EA0B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6EA0B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6EA0B0">
                      <a:satMod val="190000"/>
                      <a:tint val="100000"/>
                      <a:alpha val="74000"/>
                    </a:srgbClr>
                  </a:innerShdw>
                </a:effectLst>
              </a:endParaRPr>
            </a:p>
          </p:txBody>
        </p:sp>
      </p:grpSp>
      <p:pic>
        <p:nvPicPr>
          <p:cNvPr id="56" name="Picture 2" descr="num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95846" y="4517691"/>
            <a:ext cx="286641" cy="527050"/>
          </a:xfrm>
          <a:prstGeom prst="rect">
            <a:avLst/>
          </a:prstGeom>
          <a:noFill/>
        </p:spPr>
      </p:pic>
      <p:pic>
        <p:nvPicPr>
          <p:cNvPr id="57" name="Picture 3" descr="num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8860" y="2212180"/>
            <a:ext cx="360613" cy="527050"/>
          </a:xfrm>
          <a:prstGeom prst="rect">
            <a:avLst/>
          </a:prstGeom>
          <a:noFill/>
        </p:spPr>
      </p:pic>
      <p:pic>
        <p:nvPicPr>
          <p:cNvPr id="58" name="Picture 4" descr="num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5874" y="498248"/>
            <a:ext cx="365236" cy="52705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-31532" y="-52416"/>
            <a:ext cx="4439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หลัก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3</a:t>
            </a:r>
            <a:r>
              <a:rPr lang="th-TH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 </a:t>
            </a:r>
            <a:r>
              <a:rPr lang="th-TH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</a:rPr>
              <a:t>ประการในการสร้างองค์กรที่เป็นเลิศ</a:t>
            </a:r>
            <a:endParaRPr lang="th-TH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6403" y="339480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prstClr val="white"/>
                </a:solidFill>
              </a:rPr>
              <a:t>Organization</a:t>
            </a:r>
            <a:endParaRPr lang="th-TH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5259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5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440000">
                                      <p:cBhvr>
                                        <p:cTn id="6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SEBUTEhQVFBUWGBwYFxgYFx0fHBgaGBoXFxgXGhccHSceFxwkHBgYHy8gIycpLCwsGh4xNTAqNSYrLCkBCQoKDgwOGg8PGjAkHyQsLCwsLCwsLC8sLCwsLCwsLCwsLCwtLCwsLCwsLCwsLCwsLCwsLCwsLCwsLCwsLCwsLP/AABEIAMABBwMBIgACEQEDEQH/xAAcAAACAgMBAQAAAAAAAAAAAAAFBgQHAQIDAAj/xABMEAACAQIDBAUHCQQIBgEFAAABAhEAAwQhMQUGEkETIlFhcTKBkaGxwdEHFCNCUmJysvAkc6LhM0NTgoOzwtIlNGOSk/HDFRY1ZKP/xAAaAQACAwEBAAAAAAAAAAAAAAACAwABBAUG/8QAMhEAAgICAQIDBgQGAwAAAAAAAAECEQMhMQQSIkFREzJCYXHRM4GRoQUUscHw8SNSkv/aAAwDAQACEQMRAD8ArXEIQ2JBy6tAVOdMWLusr4pQcuHSlyqTHehIS5XUXKhg1uWowGict6thdqErVkMagtxJvH+sq9xHt9dQy9ZL1RXaTFn9GnnA76W/mVrDXrdxhaLEFLyqCWJOam2dJgZ8zSdfwqjICKjMIqi1FsdRt6zdbo1mwkZs78Qy5dVBJJrnh8TatMWF9GMQIDCDIzpZtWhwK2hM5+DED2VwuXmB8o+qpZXaEts3g78fGrE6wP1yoWza0Q2Xh+lVyzGVIiO8SeVRsWhUwCavyJ27IZNcyKJ7KwvSvDMYAnKO0CNO+jo2DbA0JPefhUJwKSqBmYPd+jWrleU+mjt3Zy9MqRkQxjwAioOMwYByEVQQMZs9KxNSbdoE6cx6yBWXsAcqgwjVIQPGQA8CK8MOI0qZf2eoRCAZKqTnzIBoasqyAuAuHl6xWzYRlUyI4oiY0nP2Vnoc6n29nK9sMSfs68hp7aslgR7BHI1m3aJMAEk6ADU0TubOQcvXXTB48WVuKFXiuQA58pQNQp5TlVtlpXwSrGzPmd0dKwLlD1VE8JYQJadc9KEYl85+8fd8akcckZz2/o1x6Pi7OZz/AF3Uq92zT2NROuzr3BdRvssD6CD7qtfaTxaYz2R5yKq3ZGzHvuqoNTmeSjtJpv2jt421FhgH4ABxA68PdVN1dg+yeTJHtBW0Lk31+7LegE1AKk2EyPPl30U2eQcYJ5Ee0Cj23LXVNBCPcjdn6j2ckkvIZNydvYe3gkV71tG4n6rMAc2J0NYqnsYCCa9TlGlRyZRbbZJ2okXsWPu0vYXDm44QEAnmxgec8qZ9urGJxn4fh8aUookMrSGrCfJ5fuEAXcMJ7b6iil35G8YBIuYUjuxA+FIQHd6qZNh7RUCGYDxq2wHFkwfJnipgtY/8v8q12j8nV6xbN27fwiKNJv5k9iqFJY9wo3hsYreS4bwNL2+i52z4/r1VSlZfaxd6Njy9dZSy3EBBkmPTlVvYfFRaVmI8kZnwFR7+0kIPXQmMsxUugRSxuzXBbLtOo+NCmsnq6dbTMevs88VNxVvXKh1xaplqgmmEbgRY63DMc8yT76HNZY6A6kecaip963FtMvqL61Boa+tWyKhh2DhmW1cLAiWGuX1R8aHbTtkNBBBifNMT4SaKbvWz82YwSOM9/wBVaEY8dbOpsFVbJu7dg9ISQYKiDGufLtpjUhjwgiQvFmYymJk5ag0C3VHEzg6AKQOUyc48KZmQRqBU+oLqwHcw37QhlckfQgn6vLXnQ3aFkFh1lzbhE5R3nsXvokUnFLp/RPzH2k50N2nbzPxn2VNhKtURLWzzxgAoTxDR17R351pcwZz8nKfrLy7ia5Wm66/iX8wrF5ddPSKpMPR0XAtAORBEiGXQ56TI89E9oYNlt2+IQeBMj+ECgINH8ZZPQ2jB/o05fdHOorKdWDLeCdgWVSQDBPfAMeMEUW2fg2+bkwYDHONMl50CdaNbMQmx/fb2JUXJHRHe1xEiVBWJkga6RMT5qE4u2QUaREmMxOXdqPPRW9Z8aDbQlSPP7qvYUeTYNnNa8RkZHMRlrzNR1xB7vRXVbxkGBl4/Ggo1X3KkNFzaVsratWUNkAQ5EksQNfE++ot5T0mcknhmdetBIPfQnDYsBusJMzqRXZtpANPB/F/KlSg27NWGcYxoP7uwcQWJHlCJ5mdKZduqejaImMtYnvypN3ZxoN9QFbygYGZOYEAASae9ph3B4bN3+8vD+YimQ1yY+pknktFdbSI4sh6/5V6iGO3dvkzwR4un+6vUfevUWZ3kt/tON/D/ALaTl0p03qSMVjh90f6KS0NCvMkeEbLXVRWiiuqiqbNMIjdu8AQR3T7JqJvrb+iQ9je6pG65k/3W/Kaxvck4Y9xBrP08tyXzA6nTX0CW31nZ39xf9JpS3UszdJylRxDKdCDzpv2uJ2f/AIY9gpU3Q/pX/CfdWjLwxOP7h2/tO9y4D/hW/wDbQ2/ti4JlLR8bNv8A2inPBbQCYdVLxDcRHGo6q5lQoILEmIkgzMSAQV/fV+OG4gY4lK8QJBBPKZAiM+cUClcqoXTSuzlidpOttQBbyVf6q2fqjtWoDbacjNLJ8bSe4VJ2guQHYB8PdQZ/fTnFC4uQ2bDxE4dn6O0Dxt9TLkNDpQ3GbXYGDbsn/CHuiiWw0/Y57Wc/xGgG0vK9NX2oik7DW7eIDtcPRWhkuin73IsR6qZeMqJUIPC2n+2ljc9P6X+77GppZcvRVKKBlJ2CPn1w4tetpZcjqrze32DuoftHbl9SYuH1VPtr+1n9wfXcX4UE2wuZou1VwEpSOC7buu6hmBl1zKJPlKcjwyKze3gxH9p6VX4VBwo+kX8S+1a9iBQ9sfQK3Z3bbdw+ULbeNq3/ALaOPtJlsWuFLP8ARrraQ6qO0Uq0x4wfs9k/9NPyip2opyZAfbrSZtYc/wCCo9gFFtkY2bBItWhLtkFMaJyLEUsXdaP7D/5c/jb2LU7URyZ0vbSP9nZ/8a+8UF2k/TQCqLwz5KATPbGtEsQuvPX3UPTyzS8vhi2huBtzSYNxuzOBOIVEXTP9aUU25f6oA8KFjQUGGTlC2a3Sno8p61bBSTA1NaWvKNE9gYfjxFte11Hrpk3SbJB+Ft+oW2XsfoTbuGZZwI5RE+6m35j1CsCS0ZDtamTfvBImGs8NtQelTrBQPq3MpAoe/GGm2pZpyAnOTMZa5fo6UrBKTi3J7MmaSlJNaEPejCdHdZCDKnh17Ca9UzfQ9YFg4YjihipADEkcJXI8zXqfGWhb0yLvdcjGY0dtsR6ENJCHOnffS3GPxP7kH+BaR11qJcjY8IkAVuK0Wt4oDdBDTuncgnuBrtt4cWFf8M+yhe7d6HI7j7KMYleKw47UI9R+FZ8SrLL8hPVLSZOx2eBHfZH5BShukfp2H3W9n8qcFPFgk77K/kFKm6Fub7dyn2RWuXJmWojxgNgW7gHS5M2a/S21BEc1gvOR5fGlXefZAtNKf0bTwEujEjSeoaPWrV9eM2bRPEM26OSoMiVMdWROdK2NwjK6q6lSWGREakDQ0NPv5/IC128DrsHZtu87I9l7jSeFpYIubRxlcxMHOtrmw8M191NhbfAJ4ekaTEktM8KToOJhy7ahYPbK2GLN0szxKqsAhIkrxjmAc6jYHee0nRpw3UHGGukXDnnnCiJnvnLSk5Izcm1YUHHtphs4S2mDTolhWLkHimOuwKzEMZ5g9nbSNtJJY/rWafMHjlbAIGV2JllZrrEAMxI6hkTBiRFIe0/KMfrWtELrYttNhvc0dW5+ID+H+dM5BI0oDuJhWdGCgkl+Q7FWrBwu6NwqCxCye8n1ZeupKcY8sDscnoRlScW/7kf5n8qB7ZTM/rtqycLueDjrq9Jph7Zng+1cu5eVl5Hrobt75PCc0uLJ0BBE9w1oH1GNcsasUvQrHCD6VPxL7RW+KFEsVu5ew+IQXUKjiEHVTnyYZVAx1uMjTIyTWimmmQKaMcn7LY/dJ+QUrmm3aCfs1j90n5BRIFird1pj2FanDH8bexaXcQM6at2V/ZSfvt7FqFvgiX7cA+f3UMYQ5o3ik8rz+6guLEOaXm3BjMHvoE7YfMDvqJ2eFb7Suy1c5oMa7YJGlu5s9Z1Jpm3Aw/Hj7I7G4vQKWrQ1p6+SPDcWNLdi+01WbUWS6xFjfKIs4ZPu3k/K/wAaH3SwYG2JfiBURqQQc+7LOie/6zg5/wCunqFz3EUNxV51k2zDHLWJnkTI9tBg3FmSXkIe+z3De+lADBUBjunh5nMiDWK03nxzElGCa8RK5knyfL4jIjkDFerTG6KbslfKBb/4hiO/DA/wj4VXi61Y+/6/t10//q/7vhVcc6GPLHR91Eha3WuSmui0LNkGFdhvFwUwg5MPH1/+6WcA/CwNH+khj3gH9eis8Pxfqgep3Cwls7PB2x/0wPR1fdSzuen7Tc/dn8yUx7Kb9mA7C49DtQXc639PfPYsfxj4VsjyYfhY339t2giKQ8osH6O0ebMSCwJjraUsbXxq3sRaKSFBtrBAH1hOS5DMk5U52sOq2eE2ka6UuXOFrRLFYhCGnq5yYjMUijCsuItBlKkuhEjkD38sjS4KLlopt1QewOzRdfr271xIz6ISZIEAk5AUZXc+wRPza8qjyi7MLg5nhthCH15Gl67tG7b6iXGtqxEhSR2CYFdMRtS1aw1xLV+5du3IJYqVCqktzMzPqFBlU70/6hY3Gth84ELg7fArhBbTNlg6DXlqcqRMViDbuBxEqZEiRIz0OtP1zFO2DsqzuwFtYBOXkD089arvag61aK1sUqvQ8bpbwXblgwVtjjMi2ip9nWBNF2UtmxLGZkkk8+ZNK+4i/Qt+Nv8ATT7sfAq7Q8iVPDqAWGgPmmhqMVdFNyk6sh7v4hpxzcTStmwqniJIBa7kDqNTS9vNbxVgpdZ3nVW4iYn72YE9gpnwODNsY9TqDh1PfBY+w17F7Nu3dndDwqxIlTxaCZGUZmJjx5VnlJRd+Tf9h8Yt6+RXlrfDFXLiK11o4w2igyssDPDIzFDNsYhnaXPEeZOp0FaYS0VxCqREFvUr/CvbQOdPhGK4QEm72C2pxx4/ZrH7q3+RaTnpz2okYWx+6T8i0xAMUsXrTfunbnB9vXb/AE0nYo06bpf8j/fb/TVeZcuCPjE8rwNLm0bkNNMuMTJvClbamtDP3WMwe8gDiXlzXSyssB2kD1gVwueUan7Gt8V+2PvT6AW91StDG3tnIjM+Jp5+TJHVmvL9UgT5p9FIrtmfE1bfyTYYfNbjEZMT6PJrJ1ke7G0hqmoxjYxb34kPs0Eai8nEOwwwqBfukOCF4ivWAicxnJEaDUnu5ajG++Ba1YEeSXSPXka9icWbXWEyOzs8fP59O6k9FKcsTUltaE5oxUlXAh712wStwm4GfMq4M6xxB/rKSCNOVerffTaa3mtlZBVShHcHYqfOGE9816uhFutinVkrf/8A51u/Cn/5KrgnOrL+UJf2xO/DOP8AMqtCM6tcjIvwI7Ct1rkpropoWjTBndbkCiy46Qp7o9B/nQlBKk9lSNmqHdFbMccETEyDlIPdS6V36DMjTjQ1bFuTZP429Zn31H3Vs/S4k96j1ufdW+zrfBx2gCTxnhAkmOFW5awOdSN1bcXMSSPrp7GMd2tOi749DBJUmH33dukdIt0glAwYC5ImAIYLme4HlS1tC1cGPtrduG4wgkkkkdQsB1hOVH9o7wMBcCKoBUKoKoeEKRkxKy2nPnS+cR0uPVwNZ7BmLJByGQzFBFS7vEC2u3QUwGykxF9bTuUmeEgT1hy9VYxG51rgeFxBKBgSOiMZHUC5IolsnH20YluitussLjq7nUiFQECRQn/7hVzfs8VlLbKYJsAByBKzwnq65awYoJud+EKCjWxj2jYKWQufVUDMQckGqyY1pRxmz0JEICDGZaCTlOU9s0+bcSbUIiACRKFip5T1jkOz21W+03tdIC5tlxkM2Y5HLqplNaOUBCSjJ6TDuxi1qxFprCg8Rm5ch85EgSIy0ijmzMXdW+OvZuObVoQxbMk5ZyAHWOsSR3VC3e3eu30W8jhVVXIDWswCWLcXFoTmRz7BTjsDd+8GZziQrdFY/qUIAKkqo4uyYnUk0ucvIpLdk7YmzWPzoYhEDM1skK7NORYSSSdTpJohdTLwFKVjeO4MVdVXW+OJVa4tqPqARk0MJjWB30RsbRuXGKm+FIKggW7eXEnETBc5KeqYJzrBlg2ascqEHfHZAt7RV18m5xtl9oI4Yew+elfaKkHTnVl7RvMlhcUxtuSxZAbKSercCFmEcXIxpUfaWLR16Tgt3EaD1bTZT28VtlOfZ6afjyNRSqwZQTdlStTzthYw9j91b/y1rbaOJwa2mboVJjKbZGcGNGXn2Ci+JxNlbFrpUE9Gv1bhHkrEEYgd3IU+M3zQqUVa2Vpi6edzrf7D/iN/pqJfxWAAkIhPYbd6P8+mndbCJfsKto21BZyOBLoGQBM8RM6VFk3wySha0AVwLXH4VUsTyAk6a/zOVDvlA3YGGS04JIcEGYEERlE9ns8KtzBbOFu1wwII0CxqB5U5se0nwgVXHylOnza2qmG4izJEcBK5jg5CZ8ayS6hynS4NWLEo7fJUja0V3eH0xP2Uc/wke+hTa0W2GYF5uy0fWVFb/IQ3pg8mrw+TnD8OBtj7R9tUggr6A3Tti3hrAOQj1xl7Ky9S9BT8iT8oZ/Yv8S35s6C37PGwWFMyYbQgKSfZRbf15wc8uNOQjyhz19FL20rpUdUweE+jKQe7T0VeH3BMvIR968KVuMeEhScpEdhMeE+iK9XTfKVfouMsi5qstCz3HzZivVpi20RpBT5Q1/a7HfZcfm+NVmxq0PlF/wCawv4Lg9nxqrzUXIUfcRia3F41v8yf7PrHxrL4F1ElSAOdXoim75MLiiBGUaV2wWLIuKY+sp9GXvriloHIe2p+z9nSwaDln6PCgk0lwMuXA/8Ayelbu0kksA6toYI+jzE/3CKJHCBMVjwMh84IHgBI9RmlHZl98HiVYAq3RsRp5T27irmJGZIMU83cK6m610DjuPxNGefAik6TqCcu6s+P8Rb1QGT3bJbYgDgtjiLdGI4cpMzxFRdBPV5FeLQ0i2bK/PoVuMQ5mCPqGYBzGtMG0tjWwhDXgjawysBHLIdcE96jxpb2SgGNYA8QCNBE55os5586diirbTAk3Ww82xrVy2ztiFQierwMSJGuXjQt9xLgS45e3kqwvGs5kSSZhcgYnWjV/HsLK2+mDS3VsQOEmf61sur3SfNRXFhlt20BwSgkdMF4c5cdVRnovPmeylznNPT8woJNWd96cOhtgOivwjLryM/wNHvpI2Ns04jEi0kWkzLFAAeEaidZOmZp93qu9QoRa6pjitrAbTPUiIOnwpd3AUHE3TzCZf8AdTckmoNgY4ruofcBftpbTCqQgKEE8ExxE5SW1IOpB1E61O2QOg+cdKSQq2hxHNiFXhBiO2CIHP0CVxNq5CNafjXq8SRxHLs55ds012rICaEtwAFiMyBoCfdWVUl9RstsV7V6FxLXLJ4GujgtpZV2VuiQ9IQRE588pJoXswvae7ce3iANVXokzEQS4AHDEDyYoxsWwvT4l+kBZbxQlh1uHgtnUnSS3LlRF8QlwFlKNEoSIPKSs+6l5ZdvkGo3wJV21fvFLd1WdHukp0PRBSAlwkDigxMHPszojYXEWxdYlltqOql0oOIESzF0kgg90R31H/8Aqtmxfwts3J6LpCwB4yoNp1A6oiJMAQPAUO3i23hsRb4DfuW4kEBG62XMc4igXc1pa+g1JJ87IGK3Sw+OPT2n4UKnjVRo4GgnId/q1pzubi2blm1xtcP0aaFRHVX7tL27IS3YuWrbM8KzgtbKjNe2etnFWGARatg6hFGX4RVPJONpMFxTaK22r8k6ETavMM9GUadsiPZTPubumcPhOFmDgu8grqhMga6mASc8su00TvMejM8xkBqJ5HPXwqds25NgdzmfQpoYZZyVNklBRpo0viqh+V8EXLdwzwurKJ+6RIjzz5/MLeu3AcwQRnn4GDn5jVR/LWHboMvowWgyM2PCTl3AD01MH4qQ2Xu6Kswwl1nmw9tH3gW8Sw7La+ksfdQaxhWBDCNcs+fhRG482XA+tdUHzL8Sa6jdyTMrtR+rMNiQbVtSsEESQdRmcx2jtq39j7xYfokksIUDRfjVY7Q2J1kCgESZ6w5wVGZHI+2vXsE1tZa2QO7hJy1ymaw5HHKlUqNKxb8SZZG9O3LD4ZktuxJdDwnuYT4ZD1VF2hZL9UDMiB7fdVb4XFIbiBQZ4hyFWRjcRwENAPDnn+vN560YYShGmZcySkqELejG9JcDwASM401Jy7Bn6qzXt6rwe7xgg8QkwCAO4TnkOderTHgAY/lBH02EPe4/JVYEVZ/ygpDYQn+0YenhqsH1PjVLkuHuImWdlBgSG07u2tjs63McZBHdWLN8gR5/VFbuoInnSm5Xtm2OKDXBldnJP9IT4DOu621W8IzCa+P8q7YY9Ba6SQWOikTke320KOKbg4MszOnPtmhjcm96AyKMUklsObDZbl/pHjgSBnOeeWmh19FWXbxTMnEGPFxHhiZERw98iq/3V4WezZK9V7q8RGrD7I9Eeen9SAJgIONiAeKAOKdVPFp2Z0uMv+ft+TF5I1j/ADIGK2q4LC/b6dQMw8hhMR9JHEPA60B2KVfG3CqcI6MkKCTHXtczmaeEx46Ig3bYLFp4sQVIjNcsysnkSYA76VN3Livj7pVeEFYiZ1uIM2OulaMctvVGeS1yddqbqYppiy+nZzg0Hs7qYpbiFrNwDpLf1T/aJVhbxYi584dBxm2H42YcXVAXyRByzOZAMdnVzXtnY5luIl57qziEyDscw6lQJE6Dt8daXHJN+gfakM29WGbo5CMANZRgMyOZEDOq92Ftr5ti1uHyZ4W/C2RPm181WptnElsDfZixk28m1B4rcgcoynLLOqNx7ZzTu7vTTFxXafQVzj6K0bIH0irxOAOLMDhPgftHTLxqdh3+k6EM3CtsqxnMuYYtOsjx1J7KVtyNulcNaW5JUW1g8wIHpFNFrE4YN0gcKxmZYiSdSVPOsqi4KmhrkntC1stlc30xK8RGJdQ4HWDcNtfODA9/bUrbDrgsHcIOgYidSzSB7vRXTZO0cOi37shnOIvRwiTHGQO4ZczGVV5v/vM9/q+SgJhQfGCTzPsqSxyyNLheZcZKN+ovbqYsjFE8KtCOYYSOSxExz9VE9qbfVBCWLa3AY4zLdkkK5IBoHumZxLfum/Mle220M3ifdWtwTWxblUiW2/8AiwGm5xKQVhlGUg9gqx8fvcbRm8blzqgKFYKAIGcKASdM5qkrrdUj7x9lWNvjIMd0eiKBYYNNUSWSSaZ7Fbz3bzlbGNZCdFvIqj8IfrAdgmKN7s7WxC4Ym8wdxdcENDKCpC5cJAB7waqbGHM9v6+FWVuJdZdmqQzLL3JgxPWHZVLFFaRcpugzjWS5adr6HDzLAgsFuN29EdT94emq12ttFmYq7M6oDwqxJAmJgHTzRTFtW6ZbM6Hn3CkjbDwcuY+FV7KotB45d0kZw9zpAVyGWRA7P1rXMJF0k5LPFlpKkEiKzsNwLgnIGRPZOVRnusgZGXRiAeYgkecUuC8TSNGZcDbhLqXLisCAr9U55KSTE8gJiPNRbE7GVbjWboicpJ1kZwJy50gbJ2g1klMij8j5x5v/AFT9sW4mNFu1dfhuIOBW1LalTJ5jJT5q53V45Q2nr/NjunyJvxC/tXdE4XEW3tuLlpmWCDmhORVvOcjzp1XDq7HiIEAkTGvgQRoCZIgd2RoBjbg6LhZhxrctjh5nrjMDsiiWItBluEjJUZtecZZRmJIGcZ+BrZ0uWeTHc+eLM3UwjGaURV32tlrpvAgrcPVMgnqhRBA0I081eqFvHh0Xh4HDzme7sGY11yk+6vVuitGemxt+Uc/R4Y9l72j+VVljLMM34m9pqy/lFzw1o9l0flaq62ofpbg5cR9Zmoi8a8GzvcwRdEZdSoy82VOVvdlMJYDXbS3XYZy3kyNAmnpzpZ2Rih9EOwqPDMUd382gVbow5fiEmciO3ma5md5JZI4k9Nv9Do4UlHvYo7RxAe4SMl5VGsjOfRWLh5dtdcKkso7SBpOpjTnXSSpaMsn3Ssd/k8wga+bpJBtiEhZClgQXJJABAMAdpnlTldwbJ9G7cWZHEAcwSSMhJmIEZ0Lv7XTCWlwqALwc/tg5F+4lgZFS8PiGexbaSWK5HUmSQPGud0spZM0p8KtE6hdsEvmYxGwUMg9IxkwqgZxkTJHcctdKC7mYNlxl5XXhYcAIPKbkx3aVOxzXkDHoicycwRwcQILRPYTqDFCtyrpFzENzUWyPEG6R7K6GO927MkqrSHDeLH/TXQSggsoyEjrAyZYRmBUK3s7pLqFuAsbwckMQD1gV4e7hGvfnQjbO+10MSbdhiQSSbQJ1K6z3Vw2Bve97GYe21rDw1xZ+iHZSI4Zpod3RassbeKzwYG8MvLSYadCknTLTTOKonaZzNXLvZtFlsNai2EMGFThzGfIxy7Kpramp89aYRcU7E2nwWtu3lZt/gX2CmZT1aWthrFtR90ewfCmJDAo4ipALZxjCXT24m/H/AJCPhVfbyXMz+u2nnAXf2E996+f/AO1ykHb9zref0ZmiZceThud/T3P3TfntisbdOf67W+Fbbm/0l49lv/5Ldc9rvJPd8WNCH8QHK8u1vcKsrfryyPEesVW9rN0Ha49fBVi79P8ASN4n21aJPlFe41sz4/GrP3NEbKtn71z85+FVdjjn5/jVpbof/ibPjc/zHqktkyLwgnapzP6+zSTtbM+H6NOO23z7P0KTNovmf1zNDLgLFyjhgbxVxHblTZvDsk3bAxMgdGgFxe0ExxA93Ye2lfZaDjBPbVmbr304vpBKFSCORkRmOfhXH6zK8UozXkdeMO6FFbDDSCuh5HsPI0Q2XtJkdLi5PbafOOXgffRPejYRw94svWtuS1sgRkcypHIgzS/daG4u3JvcfNWuMo5oWuH/AJRicXFjPtrguvYxNs8PGV40z6p4iuRPlZjPskUXdVZgHPVgk55wAdKUNlYyWFhiIZ1ZCYgXBkBPIMOqe/hPKmHaF8hihBR9CDrnK69mZE1eGPs12X9PoBmbbTF3ejBqi2SCJZAWA5E5xPM51mo23phZbi1jOTyEn0RP3a9WuPAH5BDeTeIXrATmGDegEe+lraGbk9p91FLmx1OSXUY9huIB6TA9dFNm7sWluJcxOIsBAQTbV+kZojqygKqPPSJ54R2Ox4ZV2m+x9jth8IcTcQ8R8niHkryMdp9kdtKuMxRdy7ak047+7wm+4toym2AD1Rl3L5uff4Ul3kluEeJpXSxlJPLPl/sjTldLsj5f1O2x9k3MTdW1ZUs7nIDkBqSeQHM0+7p7AGBe9cxBU3FVraIskgmOvJGUaDnmdOZ35F8Gtu3euAKbjMlsTrwwWIHiR/CKK76bC6V+nsCCD9InMHSfCuZ1nX3keDhepMWJN0/1Kk3gxB6bM6D25037E2mDh7KgoSqgdbQGTmfA0n7d2Ze6UzbfT7J9orpszYOM1t22PdB9eVdTBPHHGra4EdRBy1Q+4zGWzC2zZ4hBYOAqPBJZQxUTLScwvdOtA92LmeLOX1Blppd0qE+7WOb+oYx2Z+oZ1w2fx4cXkucNtmK9VyQcgw7O+nYsmL4ZWZJxk1tGm2mzPn/Oa03KP/EcN+8P5WNcsfgLpXjMBe3ONZ1iK13YItYu1cL2+qSfK+41NjOL4ZTi0iyd9L+RHd8aqfHvmfGnLeDbXTEw1uP3i9/aaT8RgmJmbf8A5E/3UTkvUCEWWzsW51R3AUwu+VJmyLzqo4lPLSD38qK//WYyM+iri16gOyHst/8Ahynte8fH6a5SFt1+t5/eabdk7QjZ1pZ+2c++45+FJO2L0nWat0XHk7bnmHun7gH8Sn3VH2o+bePx+Nbbs3eE3ZylV9p+FR8e0zHf7qqxnxEfAAG9aHM3V9Ztj40+b7P9K3j76QdmSMTZJByuIdPvqabN78dxOSDl/wCzVp6JJbQpY18/PVo7rN/wqwO5/wDMeqqvtPp+NWJsLHhdm2RzhvXceqT2Sa0DtuXpJ7v5UoY1utTBtTF8ROf6ypdudYyKqb0MwrxHTCNDCrA3bQ3CiIJZjAH65VX1i2QQSP5+FP24DXOl47aszLpwgnXXT9Z1xv4gvB3HVhKh33p2O2IssrcLcIhMhkw0iqc2ng2tMUcQRAI7yJj0T6Kv/BKzFuO10fFzZpIPYB6cqG7Z3cwhRjdAZiOwHwz1rj9H1rwWmriBJKWj5+OsU+7E2au0bQ4ndL9lSrsokMuodhln255kE86Vt4tmpZvRbMjWNeHsE+FSd1d57uDcvaaAY41jJo7ez9a16HN3ZcSni0+ULjj8TizhvBsZrV42nuWyU0PEYIOYOnf7a9Vk7S3Qwe0rVu+GNl7izxJ5OR6ylToQZ0r1Z8f8VwqNZHUvPQD6eXwrQgjclv7Uf9p+NbLuXcGlxfQ3wpqV8q6pcrrGbukhLxe6V22jPxI3CCYEyYz5il6zaOvM5/CrZYSIOhqKdiYfL6K3/wBoqg45N+IXdx98DgLrP0fSSsQWgAzPFkDJAkeenG58sHEZ+bpPe2fsocdg4f8AsU9FYOwLH9kvr+NYM3RYsr7pI0LKrto0xXyoIGB+bA9v0mXm6td1+WgKhW3hQpOjdJMd0cFR33cw/wDZL6/jXBt3cP8A2Q9fxpa/h3Tr4f3ZJZu7kKYb5cOECcMCRz6TP8tRsd8ry3kIu4UOwMo3Fmucwern6qgNu9h/7Mev41HbYFkf1Y9J+NH/ACOD/r+7BUldhbanyupft8Bwoy7XkHLhZTKyVIJHbXGx8oWDXD9AuzrSLHaDnzk8HF55nvoLd2La+wPX8ajvsm39kek1a6LCk0lX5v7h6da4Nm2ngOlJbBs6Hl84cEfhYD2g1Jw23NmIZGAuE/exJYegpB89DHwCD6o9fxrg2FX7Ip/sI1Vv/wBP7k7Y3dB6/vJg2M/Nbqz9m+AO7I2uzKsvvDgyBGHvoe1cU2fpQj1UtnDjsFSNmbJa/dFtIkzqYGQkknkKr2MV5ul82Rwhyxh2XvZhrEBcPeYDIB8RIGc6cEVrit9rD3CzYOVJkjp37Z08kcuXKg+J2FwOV6RGg5MDkfDLOuG0diNa4eMheISJ7D7PCgXTY5O3f6v7ge0xrX9hjxe/+HYrwYFFABDDpGkjI+UACIjv1rKfKHYQg28CoP3rzOPQwpat7GkZOs8p/wDVDmBBKnIgwan8niet/q/uMjKMnSGfHb3WLtwOcGFIgwuIuKpIMjqjIeau20N/EvKA2G4Y5277ofPwrn/KlVUrYIKP+VxqnvXzf3CcUEsPvIEYk27jj7LYi5H8PCamPvv9F0Qw6KJ16S4W1kiSx50FFod1dBbHYPRUeKD/ANspRXkFbO/HCIOFsPnq7XCfzioWL3nFxuI4bD5HIAOFHmD1zQVnoxU9nD0/dkUSeN/LnVnD4VuCeHitSBMaAtA05UWw/wArWLUjq2lUfVW3A9E0t9GK9w0t9NhapwLGvavys4i6Oqtq33hW97UAvb64psjcy7lHwqHFZNDHpcEfhQSbWkD8TfLksfKJk5c61AIGh9FE60uVrT1QLXmdtlb13rCcFtiFJmCoInSRIMebWK9XAV6kS6fDJ24IJTkh0ttXZTUS21SUatZzqJYroySK4o1drTVRDkARW5roVrWKsNGpFcnSpHDXJxVEI7LUe6tSXauN0ULqwkQLoqHcWp16oV4Vd+Y5EG6Ki3BUu8Ki3KtMM4NXbZ+L6J+IZghlYdoYQc+X8q5FawaFu9MvkKDbCgqYPVbikiZ9eQqVt57d7Aq8kubjsWJ8kSOG3HgcjQAiubrUa1oS8ETth8UqgA8RAyI7fPOVccXfDuXgLMQOwAQM+eQ1riwrFGMjjjB2jcVsFrSt1NA/UYzqgroBWorcUBRmthWAKzVkPVk1iK9VEMCsxXiaxxVCj0VoTWzGtAalFP0PEV6tGr1Xomj/2Q==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697092"/>
            <a:ext cx="4225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知己知彼，百戰百勝</a:t>
            </a:r>
            <a:endParaRPr lang="th-TH" sz="3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545" y="1305721"/>
            <a:ext cx="4230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prstClr val="black"/>
                </a:solidFill>
              </a:rPr>
              <a:t>Zhī</a:t>
            </a:r>
            <a:r>
              <a:rPr lang="en-US" sz="1800" dirty="0" smtClean="0">
                <a:solidFill>
                  <a:prstClr val="black"/>
                </a:solidFill>
              </a:rPr>
              <a:t>  </a:t>
            </a:r>
            <a:r>
              <a:rPr lang="en-US" sz="1800" dirty="0" err="1" smtClean="0">
                <a:solidFill>
                  <a:prstClr val="black"/>
                </a:solidFill>
              </a:rPr>
              <a:t>jǐ</a:t>
            </a:r>
            <a:r>
              <a:rPr lang="en-US" sz="1800" dirty="0" smtClean="0">
                <a:solidFill>
                  <a:prstClr val="black"/>
                </a:solidFill>
              </a:rPr>
              <a:t>  </a:t>
            </a:r>
            <a:r>
              <a:rPr lang="en-US" sz="1800" dirty="0" err="1" smtClean="0">
                <a:solidFill>
                  <a:prstClr val="black"/>
                </a:solidFill>
              </a:rPr>
              <a:t>zhī</a:t>
            </a:r>
            <a:r>
              <a:rPr lang="en-US" sz="1800" dirty="0" smtClean="0">
                <a:solidFill>
                  <a:prstClr val="black"/>
                </a:solidFill>
              </a:rPr>
              <a:t>   </a:t>
            </a:r>
            <a:r>
              <a:rPr lang="en-US" sz="1800" dirty="0" err="1" smtClean="0">
                <a:solidFill>
                  <a:prstClr val="black"/>
                </a:solidFill>
              </a:rPr>
              <a:t>bǐ</a:t>
            </a:r>
            <a:r>
              <a:rPr lang="en-US" sz="1800" dirty="0">
                <a:solidFill>
                  <a:prstClr val="black"/>
                </a:solidFill>
              </a:rPr>
              <a:t>, </a:t>
            </a:r>
            <a:r>
              <a:rPr lang="en-US" sz="1800" dirty="0" smtClean="0">
                <a:solidFill>
                  <a:prstClr val="black"/>
                </a:solidFill>
              </a:rPr>
              <a:t>	</a:t>
            </a:r>
            <a:r>
              <a:rPr lang="en-US" sz="1800" dirty="0" err="1" smtClean="0">
                <a:solidFill>
                  <a:prstClr val="black"/>
                </a:solidFill>
              </a:rPr>
              <a:t>bǎi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zhàn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bǎi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shèng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3263" y="2469145"/>
            <a:ext cx="4225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dirty="0" smtClean="0">
                <a:solidFill>
                  <a:prstClr val="black"/>
                </a:solidFill>
                <a:latin typeface="PSL Yaowaraj" panose="02020603050405020304" pitchFamily="18" charset="-34"/>
                <a:cs typeface="PSL Yaowaraj" panose="02020603050405020304" pitchFamily="18" charset="-34"/>
              </a:rPr>
              <a:t>รู้เรา รู้เขา  ร้อยรบ ร้อยชนะ</a:t>
            </a:r>
            <a:endParaRPr lang="th-TH" sz="4000" dirty="0">
              <a:solidFill>
                <a:prstClr val="black"/>
              </a:solidFill>
              <a:latin typeface="PSL Yaowaraj" panose="02020603050405020304" pitchFamily="18" charset="-34"/>
              <a:cs typeface="PSL Yaowaraj" panose="02020603050405020304" pitchFamily="18" charset="-34"/>
            </a:endParaRPr>
          </a:p>
        </p:txBody>
      </p:sp>
      <p:pic>
        <p:nvPicPr>
          <p:cNvPr id="1028" name="Picture 4" descr="http://www.feidiancn.cn/upImgFile/200866151011%E5%AD%99%E5%AD%90%E5%85%B5%E6%B3%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6355"/>
            <a:ext cx="4572000" cy="33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1.w.hjfile.cn/down/201008/dl201008291101450054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615373"/>
            <a:ext cx="4572001" cy="626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8368"/>
            <a:ext cx="9144000" cy="77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Yaowaraj" panose="02020603050405020304" pitchFamily="18" charset="-34"/>
                <a:cs typeface="PSL Yaowaraj" panose="02020603050405020304" pitchFamily="18" charset="-34"/>
              </a:rPr>
              <a:t>“การวางแผนยุทธศาสตร์เชิงรุก”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000" y="4600610"/>
            <a:ext cx="1900507" cy="190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91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1937" y="151347"/>
            <a:ext cx="1924042" cy="682625"/>
            <a:chOff x="3665537" y="1603375"/>
            <a:chExt cx="1924042" cy="682625"/>
          </a:xfrm>
        </p:grpSpPr>
        <p:sp>
          <p:nvSpPr>
            <p:cNvPr id="26628" name="Rectangle 3"/>
            <p:cNvSpPr>
              <a:spLocks noChangeArrowheads="1"/>
            </p:cNvSpPr>
            <p:nvPr/>
          </p:nvSpPr>
          <p:spPr bwMode="auto">
            <a:xfrm>
              <a:off x="3665539" y="1666875"/>
              <a:ext cx="1889125" cy="519113"/>
            </a:xfrm>
            <a:prstGeom prst="rect">
              <a:avLst/>
            </a:prstGeom>
            <a:gradFill rotWithShape="0">
              <a:gsLst>
                <a:gs pos="0">
                  <a:srgbClr val="EFE5EA"/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36000" rIns="36000" anchor="ctr"/>
            <a:lstStyle/>
            <a:p>
              <a:pPr algn="ctr"/>
              <a:r>
                <a:rPr lang="th-TH" sz="3600" b="1" dirty="0">
                  <a:solidFill>
                    <a:srgbClr val="3B3B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LilyUPC" panose="020B0604020202020204" pitchFamily="34" charset="-34"/>
                </a:rPr>
                <a:t>Vision</a:t>
              </a:r>
              <a:endParaRPr lang="th-TH" sz="2000" dirty="0">
                <a:solidFill>
                  <a:srgbClr val="3B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LilyUPC" panose="020B0604020202020204" pitchFamily="34" charset="-34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3665537" y="1603375"/>
              <a:ext cx="1924042" cy="68262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2891" y="1753135"/>
            <a:ext cx="1924042" cy="682625"/>
            <a:chOff x="3646491" y="3103563"/>
            <a:chExt cx="1924042" cy="682625"/>
          </a:xfrm>
        </p:grpSpPr>
        <p:sp>
          <p:nvSpPr>
            <p:cNvPr id="24629" name="Rectangle 5"/>
            <p:cNvSpPr>
              <a:spLocks noChangeArrowheads="1"/>
            </p:cNvSpPr>
            <p:nvPr/>
          </p:nvSpPr>
          <p:spPr bwMode="auto">
            <a:xfrm>
              <a:off x="3665538" y="3175000"/>
              <a:ext cx="1885951" cy="519113"/>
            </a:xfrm>
            <a:prstGeom prst="rect">
              <a:avLst/>
            </a:prstGeom>
            <a:gradFill rotWithShape="0">
              <a:gsLst>
                <a:gs pos="0">
                  <a:srgbClr val="EFE5EA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3300"/>
              </a:solidFill>
              <a:miter lim="800000"/>
              <a:headEnd type="none" w="sm" len="sm"/>
              <a:tailEnd type="none" w="sm" len="sm"/>
            </a:ln>
          </p:spPr>
          <p:txBody>
            <a:bodyPr lIns="36000" rIns="36000" anchor="ctr"/>
            <a:lstStyle/>
            <a:p>
              <a:pPr algn="ctr"/>
              <a:r>
                <a:rPr lang="th-TH" sz="3600" b="1" dirty="0">
                  <a:solidFill>
                    <a:srgbClr val="002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LilyUPC" panose="020B0604020202020204" pitchFamily="34" charset="-34"/>
                </a:rPr>
                <a:t>Objectives</a:t>
              </a:r>
              <a:endParaRPr lang="th-TH" sz="2000" dirty="0">
                <a:solidFill>
                  <a:srgbClr val="002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LilyUPC" panose="020B0604020202020204" pitchFamily="34" charset="-34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646491" y="3103563"/>
              <a:ext cx="1924042" cy="68262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1939" y="5335692"/>
            <a:ext cx="1924042" cy="939693"/>
            <a:chOff x="74706" y="865187"/>
            <a:chExt cx="1924042" cy="989013"/>
          </a:xfrm>
        </p:grpSpPr>
        <p:sp>
          <p:nvSpPr>
            <p:cNvPr id="2662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90500" y="961777"/>
              <a:ext cx="1731963" cy="78834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dirty="0" smtClean="0">
                  <a:ln w="11430"/>
                  <a:gradFill>
                    <a:gsLst>
                      <a:gs pos="0">
                        <a:srgbClr val="CCAF0A">
                          <a:tint val="70000"/>
                          <a:satMod val="245000"/>
                        </a:srgbClr>
                      </a:gs>
                      <a:gs pos="75000">
                        <a:srgbClr val="CCAF0A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CAF0A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Black"/>
                  <a:cs typeface="+mn-cs"/>
                </a:rPr>
                <a:t>SWOT</a:t>
              </a:r>
            </a:p>
            <a:p>
              <a:pPr algn="ctr"/>
              <a:r>
                <a:rPr lang="en-US" sz="3600" b="1" kern="10" dirty="0" smtClean="0">
                  <a:ln w="11430"/>
                  <a:gradFill>
                    <a:gsLst>
                      <a:gs pos="0">
                        <a:srgbClr val="CCAF0A">
                          <a:tint val="70000"/>
                          <a:satMod val="245000"/>
                        </a:srgbClr>
                      </a:gs>
                      <a:gs pos="75000">
                        <a:srgbClr val="CCAF0A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CAF0A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Black"/>
                  <a:cs typeface="+mn-cs"/>
                </a:rPr>
                <a:t>Analysis</a:t>
              </a:r>
              <a:endParaRPr lang="th-TH" sz="3600" b="1" kern="10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LilyUPC" panose="020B0604020202020204" pitchFamily="34" charset="-34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4706" y="865187"/>
              <a:ext cx="1924042" cy="98901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7021" y="3311254"/>
            <a:ext cx="1924042" cy="682625"/>
            <a:chOff x="3630621" y="3848882"/>
            <a:chExt cx="1924042" cy="682625"/>
          </a:xfrm>
        </p:grpSpPr>
        <p:sp>
          <p:nvSpPr>
            <p:cNvPr id="24630" name="Rectangle 6"/>
            <p:cNvSpPr>
              <a:spLocks noChangeArrowheads="1"/>
            </p:cNvSpPr>
            <p:nvPr/>
          </p:nvSpPr>
          <p:spPr bwMode="auto">
            <a:xfrm>
              <a:off x="3665538" y="3917950"/>
              <a:ext cx="1885951" cy="519113"/>
            </a:xfrm>
            <a:prstGeom prst="rect">
              <a:avLst/>
            </a:prstGeom>
            <a:gradFill rotWithShape="0">
              <a:gsLst>
                <a:gs pos="0">
                  <a:srgbClr val="EFE5EA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3300"/>
              </a:solidFill>
              <a:miter lim="800000"/>
              <a:headEnd type="none" w="sm" len="sm"/>
              <a:tailEnd type="none" w="sm" len="sm"/>
            </a:ln>
          </p:spPr>
          <p:txBody>
            <a:bodyPr lIns="36000" rIns="36000" anchor="ctr"/>
            <a:lstStyle/>
            <a:p>
              <a:pPr algn="ctr"/>
              <a:r>
                <a:rPr lang="th-TH" sz="3600" b="1" dirty="0">
                  <a:solidFill>
                    <a:srgbClr val="0024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LilyUPC" panose="020B0604020202020204" pitchFamily="34" charset="-34"/>
                </a:rPr>
                <a:t>Strategies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630621" y="3848882"/>
              <a:ext cx="1924042" cy="68262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2481890" y="246667"/>
            <a:ext cx="6407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b="1" dirty="0"/>
              <a:t>เป็นสถาบันชั้นนำแห่งการเรียนรู้ในภูมิภาคลุ่มน้ำโขงและอาเซียน</a:t>
            </a:r>
            <a:endParaRPr lang="th-TH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ngsanaUPC" pitchFamily="18" charset="-3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705100" y="852347"/>
            <a:ext cx="1645148" cy="1625600"/>
            <a:chOff x="2705100" y="2696381"/>
            <a:chExt cx="1645148" cy="1625600"/>
          </a:xfrm>
        </p:grpSpPr>
        <p:grpSp>
          <p:nvGrpSpPr>
            <p:cNvPr id="20" name="Group 19"/>
            <p:cNvGrpSpPr/>
            <p:nvPr/>
          </p:nvGrpSpPr>
          <p:grpSpPr>
            <a:xfrm>
              <a:off x="2959101" y="2696381"/>
              <a:ext cx="1123686" cy="942974"/>
              <a:chOff x="2959101" y="2696381"/>
              <a:chExt cx="1123686" cy="942974"/>
            </a:xfrm>
          </p:grpSpPr>
          <p:cxnSp>
            <p:nvCxnSpPr>
              <p:cNvPr id="66" name="Elbow Connector 65"/>
              <p:cNvCxnSpPr/>
              <p:nvPr/>
            </p:nvCxnSpPr>
            <p:spPr bwMode="auto">
              <a:xfrm rot="5400000">
                <a:off x="2771036" y="2889447"/>
                <a:ext cx="937973" cy="561843"/>
              </a:xfrm>
              <a:prstGeom prst="bentConnector3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71" name="Elbow Connector 70"/>
              <p:cNvCxnSpPr/>
              <p:nvPr/>
            </p:nvCxnSpPr>
            <p:spPr bwMode="auto">
              <a:xfrm rot="16200000" flipH="1">
                <a:off x="3332879" y="2884446"/>
                <a:ext cx="937973" cy="561843"/>
              </a:xfrm>
              <a:prstGeom prst="bentConnector3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sp>
          <p:nvSpPr>
            <p:cNvPr id="21" name="Rounded Rectangle 20"/>
            <p:cNvSpPr/>
            <p:nvPr/>
          </p:nvSpPr>
          <p:spPr bwMode="auto">
            <a:xfrm>
              <a:off x="2705100" y="3639356"/>
              <a:ext cx="534922" cy="682625"/>
            </a:xfrm>
            <a:prstGeom prst="round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0" name="Rounded Rectangle 79"/>
            <p:cNvSpPr/>
            <p:nvPr/>
          </p:nvSpPr>
          <p:spPr bwMode="auto">
            <a:xfrm>
              <a:off x="3815326" y="3629036"/>
              <a:ext cx="534922" cy="682625"/>
            </a:xfrm>
            <a:prstGeom prst="round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869634" y="839647"/>
            <a:ext cx="1645148" cy="1638300"/>
            <a:chOff x="2705100" y="2683681"/>
            <a:chExt cx="1645148" cy="1638300"/>
          </a:xfrm>
        </p:grpSpPr>
        <p:grpSp>
          <p:nvGrpSpPr>
            <p:cNvPr id="83" name="Group 82"/>
            <p:cNvGrpSpPr/>
            <p:nvPr/>
          </p:nvGrpSpPr>
          <p:grpSpPr>
            <a:xfrm>
              <a:off x="2959101" y="2683681"/>
              <a:ext cx="1123686" cy="942974"/>
              <a:chOff x="2959101" y="2683681"/>
              <a:chExt cx="1123686" cy="942974"/>
            </a:xfrm>
          </p:grpSpPr>
          <p:cxnSp>
            <p:nvCxnSpPr>
              <p:cNvPr id="86" name="Elbow Connector 85"/>
              <p:cNvCxnSpPr/>
              <p:nvPr/>
            </p:nvCxnSpPr>
            <p:spPr bwMode="auto">
              <a:xfrm rot="5400000">
                <a:off x="2771036" y="2876747"/>
                <a:ext cx="937973" cy="561843"/>
              </a:xfrm>
              <a:prstGeom prst="bentConnector3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87" name="Elbow Connector 86"/>
              <p:cNvCxnSpPr/>
              <p:nvPr/>
            </p:nvCxnSpPr>
            <p:spPr bwMode="auto">
              <a:xfrm rot="16200000" flipH="1">
                <a:off x="3332879" y="2871746"/>
                <a:ext cx="937973" cy="561843"/>
              </a:xfrm>
              <a:prstGeom prst="bentConnector3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sp>
          <p:nvSpPr>
            <p:cNvPr id="84" name="Rounded Rectangle 83"/>
            <p:cNvSpPr/>
            <p:nvPr/>
          </p:nvSpPr>
          <p:spPr bwMode="auto">
            <a:xfrm>
              <a:off x="2705100" y="3639356"/>
              <a:ext cx="534922" cy="682625"/>
            </a:xfrm>
            <a:prstGeom prst="round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3815326" y="3629036"/>
              <a:ext cx="534922" cy="682625"/>
            </a:xfrm>
            <a:prstGeom prst="round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120530" y="839647"/>
            <a:ext cx="1645148" cy="1638300"/>
            <a:chOff x="2705100" y="2683681"/>
            <a:chExt cx="1645148" cy="1638300"/>
          </a:xfrm>
        </p:grpSpPr>
        <p:grpSp>
          <p:nvGrpSpPr>
            <p:cNvPr id="89" name="Group 88"/>
            <p:cNvGrpSpPr/>
            <p:nvPr/>
          </p:nvGrpSpPr>
          <p:grpSpPr>
            <a:xfrm>
              <a:off x="2959101" y="2683681"/>
              <a:ext cx="1123686" cy="942974"/>
              <a:chOff x="2959101" y="2683681"/>
              <a:chExt cx="1123686" cy="942974"/>
            </a:xfrm>
          </p:grpSpPr>
          <p:cxnSp>
            <p:nvCxnSpPr>
              <p:cNvPr id="92" name="Elbow Connector 91"/>
              <p:cNvCxnSpPr/>
              <p:nvPr/>
            </p:nvCxnSpPr>
            <p:spPr bwMode="auto">
              <a:xfrm rot="5400000">
                <a:off x="2771036" y="2876747"/>
                <a:ext cx="937973" cy="561843"/>
              </a:xfrm>
              <a:prstGeom prst="bentConnector3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93" name="Elbow Connector 92"/>
              <p:cNvCxnSpPr/>
              <p:nvPr/>
            </p:nvCxnSpPr>
            <p:spPr bwMode="auto">
              <a:xfrm rot="16200000" flipH="1">
                <a:off x="3332879" y="2871746"/>
                <a:ext cx="937973" cy="561843"/>
              </a:xfrm>
              <a:prstGeom prst="bentConnector3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sp>
          <p:nvSpPr>
            <p:cNvPr id="90" name="Rounded Rectangle 89"/>
            <p:cNvSpPr/>
            <p:nvPr/>
          </p:nvSpPr>
          <p:spPr bwMode="auto">
            <a:xfrm>
              <a:off x="2705100" y="3639356"/>
              <a:ext cx="534922" cy="682625"/>
            </a:xfrm>
            <a:prstGeom prst="round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91" name="Rounded Rectangle 90"/>
            <p:cNvSpPr/>
            <p:nvPr/>
          </p:nvSpPr>
          <p:spPr bwMode="auto">
            <a:xfrm>
              <a:off x="3815326" y="3629036"/>
              <a:ext cx="534922" cy="682625"/>
            </a:xfrm>
            <a:prstGeom prst="round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94" name="WordArt 5"/>
          <p:cNvSpPr>
            <a:spLocks noChangeArrowheads="1" noChangeShapeType="1" noTextEdit="1"/>
          </p:cNvSpPr>
          <p:nvPr/>
        </p:nvSpPr>
        <p:spPr bwMode="auto">
          <a:xfrm>
            <a:off x="338930" y="6402378"/>
            <a:ext cx="1731963" cy="303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i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+mn-cs"/>
              </a:rPr>
              <a:t>Information</a:t>
            </a:r>
            <a:endParaRPr lang="th-TH" sz="3600" b="1" i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LilyUPC" panose="020B0604020202020204" pitchFamily="34" charset="-34"/>
            </a:endParaRPr>
          </a:p>
        </p:txBody>
      </p:sp>
      <p:cxnSp>
        <p:nvCxnSpPr>
          <p:cNvPr id="24" name="Straight Connector 23"/>
          <p:cNvCxnSpPr>
            <a:stCxn id="53" idx="3"/>
          </p:cNvCxnSpPr>
          <p:nvPr/>
        </p:nvCxnSpPr>
        <p:spPr bwMode="auto">
          <a:xfrm flipV="1">
            <a:off x="2185981" y="5805538"/>
            <a:ext cx="6579697" cy="1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07" name="Group 82"/>
          <p:cNvGrpSpPr/>
          <p:nvPr/>
        </p:nvGrpSpPr>
        <p:grpSpPr>
          <a:xfrm>
            <a:off x="3296803" y="4749801"/>
            <a:ext cx="4484998" cy="1948600"/>
            <a:chOff x="4230280" y="2989916"/>
            <a:chExt cx="4484998" cy="2611117"/>
          </a:xfrm>
        </p:grpSpPr>
        <p:sp>
          <p:nvSpPr>
            <p:cNvPr id="108" name="AutoShape 42"/>
            <p:cNvSpPr>
              <a:spLocks noChangeArrowheads="1"/>
            </p:cNvSpPr>
            <p:nvPr/>
          </p:nvSpPr>
          <p:spPr bwMode="auto">
            <a:xfrm>
              <a:off x="4230280" y="2989916"/>
              <a:ext cx="4484998" cy="2611117"/>
            </a:xfrm>
            <a:prstGeom prst="triangle">
              <a:avLst>
                <a:gd name="adj" fmla="val 49116"/>
              </a:avLst>
            </a:prstGeom>
            <a:gradFill rotWithShape="0">
              <a:gsLst>
                <a:gs pos="0">
                  <a:schemeClr val="tx2">
                    <a:gamma/>
                    <a:tint val="0"/>
                    <a:invGamma/>
                    <a:alpha val="0"/>
                  </a:schemeClr>
                </a:gs>
                <a:gs pos="100000">
                  <a:schemeClr val="tx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ngsanaUPC" pitchFamily="18" charset="-34"/>
                <a:cs typeface="+mn-cs"/>
              </a:endParaRPr>
            </a:p>
          </p:txBody>
        </p:sp>
        <p:sp>
          <p:nvSpPr>
            <p:cNvPr id="109" name="Rectangle 43"/>
            <p:cNvSpPr>
              <a:spLocks noChangeArrowheads="1"/>
            </p:cNvSpPr>
            <p:nvPr/>
          </p:nvSpPr>
          <p:spPr bwMode="auto">
            <a:xfrm>
              <a:off x="4402099" y="3343534"/>
              <a:ext cx="4077727" cy="52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+mn-cs"/>
                </a:rPr>
                <a:t>Business Intelligence</a:t>
              </a:r>
            </a:p>
          </p:txBody>
        </p:sp>
      </p:grpSp>
      <p:sp>
        <p:nvSpPr>
          <p:cNvPr id="110" name="Freeform 38"/>
          <p:cNvSpPr>
            <a:spLocks/>
          </p:cNvSpPr>
          <p:nvPr/>
        </p:nvSpPr>
        <p:spPr bwMode="auto">
          <a:xfrm>
            <a:off x="3214698" y="5266147"/>
            <a:ext cx="2306613" cy="1473541"/>
          </a:xfrm>
          <a:custGeom>
            <a:avLst/>
            <a:gdLst/>
            <a:ahLst/>
            <a:cxnLst>
              <a:cxn ang="0">
                <a:pos x="0" y="2745"/>
              </a:cxn>
              <a:cxn ang="0">
                <a:pos x="2082" y="0"/>
              </a:cxn>
              <a:cxn ang="0">
                <a:pos x="810" y="2726"/>
              </a:cxn>
              <a:cxn ang="0">
                <a:pos x="0" y="2745"/>
              </a:cxn>
            </a:cxnLst>
            <a:rect l="0" t="0" r="r" b="b"/>
            <a:pathLst>
              <a:path w="2083" h="2746">
                <a:moveTo>
                  <a:pt x="0" y="2745"/>
                </a:moveTo>
                <a:lnTo>
                  <a:pt x="2082" y="0"/>
                </a:lnTo>
                <a:lnTo>
                  <a:pt x="810" y="2726"/>
                </a:lnTo>
                <a:lnTo>
                  <a:pt x="0" y="2745"/>
                </a:lnTo>
              </a:path>
            </a:pathLst>
          </a:custGeom>
          <a:gradFill rotWithShape="0">
            <a:gsLst>
              <a:gs pos="0">
                <a:srgbClr val="000080"/>
              </a:gs>
              <a:gs pos="100000">
                <a:srgbClr val="000080">
                  <a:gamma/>
                  <a:tint val="0"/>
                  <a:invGamma/>
                </a:srgbClr>
              </a:gs>
            </a:gsLst>
            <a:lin ang="18900000" scaled="1"/>
          </a:gradFill>
          <a:ln w="9525" cap="rnd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 sz="1800">
              <a:solidFill>
                <a:prstClr val="white"/>
              </a:solidFill>
              <a:latin typeface="AngsanaUPC" pitchFamily="18" charset="-34"/>
              <a:cs typeface="+mn-cs"/>
            </a:endParaRPr>
          </a:p>
        </p:txBody>
      </p:sp>
      <p:sp>
        <p:nvSpPr>
          <p:cNvPr id="111" name="Freeform 39"/>
          <p:cNvSpPr>
            <a:spLocks/>
          </p:cNvSpPr>
          <p:nvPr/>
        </p:nvSpPr>
        <p:spPr bwMode="auto">
          <a:xfrm>
            <a:off x="4089729" y="5270879"/>
            <a:ext cx="1423322" cy="1468809"/>
          </a:xfrm>
          <a:custGeom>
            <a:avLst/>
            <a:gdLst/>
            <a:ahLst/>
            <a:cxnLst>
              <a:cxn ang="0">
                <a:pos x="0" y="2681"/>
              </a:cxn>
              <a:cxn ang="0">
                <a:pos x="1272" y="0"/>
              </a:cxn>
              <a:cxn ang="0">
                <a:pos x="826" y="2672"/>
              </a:cxn>
              <a:cxn ang="0">
                <a:pos x="0" y="2681"/>
              </a:cxn>
            </a:cxnLst>
            <a:rect l="0" t="0" r="r" b="b"/>
            <a:pathLst>
              <a:path w="1273" h="2682">
                <a:moveTo>
                  <a:pt x="0" y="2681"/>
                </a:moveTo>
                <a:lnTo>
                  <a:pt x="1272" y="0"/>
                </a:lnTo>
                <a:lnTo>
                  <a:pt x="826" y="2672"/>
                </a:lnTo>
                <a:lnTo>
                  <a:pt x="0" y="2681"/>
                </a:lnTo>
              </a:path>
            </a:pathLst>
          </a:custGeom>
          <a:gradFill rotWithShape="0">
            <a:gsLst>
              <a:gs pos="0">
                <a:srgbClr val="006600"/>
              </a:gs>
              <a:gs pos="100000">
                <a:srgbClr val="006600">
                  <a:gamma/>
                  <a:tint val="0"/>
                  <a:invGamma/>
                </a:srgbClr>
              </a:gs>
            </a:gsLst>
            <a:lin ang="18900000" scaled="1"/>
          </a:gradFill>
          <a:ln w="9525" cap="rnd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 sz="1800">
              <a:solidFill>
                <a:prstClr val="white"/>
              </a:solidFill>
              <a:latin typeface="AngsanaUPC" pitchFamily="18" charset="-34"/>
              <a:cs typeface="+mn-cs"/>
            </a:endParaRPr>
          </a:p>
        </p:txBody>
      </p:sp>
      <p:sp>
        <p:nvSpPr>
          <p:cNvPr id="112" name="Freeform 40"/>
          <p:cNvSpPr>
            <a:spLocks/>
          </p:cNvSpPr>
          <p:nvPr/>
        </p:nvSpPr>
        <p:spPr bwMode="auto">
          <a:xfrm>
            <a:off x="5506611" y="5276721"/>
            <a:ext cx="2300590" cy="1462967"/>
          </a:xfrm>
          <a:custGeom>
            <a:avLst/>
            <a:gdLst/>
            <a:ahLst/>
            <a:cxnLst>
              <a:cxn ang="0">
                <a:pos x="1308" y="2754"/>
              </a:cxn>
              <a:cxn ang="0">
                <a:pos x="0" y="0"/>
              </a:cxn>
              <a:cxn ang="0">
                <a:pos x="2055" y="2754"/>
              </a:cxn>
              <a:cxn ang="0">
                <a:pos x="1308" y="2754"/>
              </a:cxn>
            </a:cxnLst>
            <a:rect l="0" t="0" r="r" b="b"/>
            <a:pathLst>
              <a:path w="2056" h="2755">
                <a:moveTo>
                  <a:pt x="1308" y="2754"/>
                </a:moveTo>
                <a:lnTo>
                  <a:pt x="0" y="0"/>
                </a:lnTo>
                <a:lnTo>
                  <a:pt x="2055" y="2754"/>
                </a:lnTo>
                <a:lnTo>
                  <a:pt x="1308" y="2754"/>
                </a:lnTo>
              </a:path>
            </a:pathLst>
          </a:custGeom>
          <a:gradFill rotWithShape="0">
            <a:gsLst>
              <a:gs pos="0">
                <a:srgbClr val="A50021">
                  <a:gamma/>
                  <a:tint val="0"/>
                  <a:invGamma/>
                </a:srgbClr>
              </a:gs>
              <a:gs pos="100000">
                <a:srgbClr val="A50021"/>
              </a:gs>
            </a:gsLst>
            <a:lin ang="2700000" scaled="1"/>
          </a:gradFill>
          <a:ln w="9525" cap="rnd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 sz="1800">
              <a:solidFill>
                <a:prstClr val="white"/>
              </a:solidFill>
              <a:latin typeface="AngsanaUPC" pitchFamily="18" charset="-34"/>
              <a:cs typeface="+mn-cs"/>
            </a:endParaRPr>
          </a:p>
        </p:txBody>
      </p:sp>
      <p:sp>
        <p:nvSpPr>
          <p:cNvPr id="113" name="Freeform 41"/>
          <p:cNvSpPr>
            <a:spLocks/>
          </p:cNvSpPr>
          <p:nvPr/>
        </p:nvSpPr>
        <p:spPr bwMode="auto">
          <a:xfrm>
            <a:off x="5501994" y="5270879"/>
            <a:ext cx="1467652" cy="1468809"/>
          </a:xfrm>
          <a:custGeom>
            <a:avLst/>
            <a:gdLst/>
            <a:ahLst/>
            <a:cxnLst>
              <a:cxn ang="0">
                <a:pos x="417" y="2781"/>
              </a:cxn>
              <a:cxn ang="0">
                <a:pos x="0" y="0"/>
              </a:cxn>
              <a:cxn ang="0">
                <a:pos x="1318" y="2781"/>
              </a:cxn>
              <a:cxn ang="0">
                <a:pos x="417" y="2781"/>
              </a:cxn>
            </a:cxnLst>
            <a:rect l="0" t="0" r="r" b="b"/>
            <a:pathLst>
              <a:path w="1319" h="2782">
                <a:moveTo>
                  <a:pt x="417" y="2781"/>
                </a:moveTo>
                <a:lnTo>
                  <a:pt x="0" y="0"/>
                </a:lnTo>
                <a:lnTo>
                  <a:pt x="1318" y="2781"/>
                </a:lnTo>
                <a:lnTo>
                  <a:pt x="417" y="2781"/>
                </a:lnTo>
              </a:path>
            </a:pathLst>
          </a:custGeom>
          <a:gradFill rotWithShape="0">
            <a:gsLst>
              <a:gs pos="0">
                <a:schemeClr val="accent2">
                  <a:gamma/>
                  <a:tint val="0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 cap="rnd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 sz="1800">
              <a:solidFill>
                <a:prstClr val="white"/>
              </a:solidFill>
              <a:latin typeface="AngsanaUPC" pitchFamily="18" charset="-34"/>
              <a:cs typeface="+mn-cs"/>
            </a:endParaRPr>
          </a:p>
        </p:txBody>
      </p:sp>
      <p:sp>
        <p:nvSpPr>
          <p:cNvPr id="114" name="AutoShape 42"/>
          <p:cNvSpPr>
            <a:spLocks noChangeArrowheads="1"/>
          </p:cNvSpPr>
          <p:nvPr/>
        </p:nvSpPr>
        <p:spPr bwMode="auto">
          <a:xfrm>
            <a:off x="5011479" y="5276336"/>
            <a:ext cx="1007068" cy="1463352"/>
          </a:xfrm>
          <a:prstGeom prst="triangle">
            <a:avLst>
              <a:gd name="adj" fmla="val 49116"/>
            </a:avLst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1800">
              <a:solidFill>
                <a:prstClr val="white"/>
              </a:solidFill>
              <a:latin typeface="AngsanaUPC" pitchFamily="18" charset="-34"/>
              <a:cs typeface="+mn-cs"/>
            </a:endParaRPr>
          </a:p>
        </p:txBody>
      </p:sp>
      <p:sp>
        <p:nvSpPr>
          <p:cNvPr id="115" name="Rectangle 43"/>
          <p:cNvSpPr>
            <a:spLocks noChangeArrowheads="1"/>
          </p:cNvSpPr>
          <p:nvPr/>
        </p:nvSpPr>
        <p:spPr bwMode="auto">
          <a:xfrm>
            <a:off x="3146589" y="6250413"/>
            <a:ext cx="908903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6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Finance</a:t>
            </a:r>
          </a:p>
          <a:p>
            <a:pPr algn="ctr">
              <a:lnSpc>
                <a:spcPct val="6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function</a:t>
            </a:r>
          </a:p>
        </p:txBody>
      </p:sp>
      <p:sp>
        <p:nvSpPr>
          <p:cNvPr id="116" name="Rectangle 44"/>
          <p:cNvSpPr>
            <a:spLocks noChangeArrowheads="1"/>
          </p:cNvSpPr>
          <p:nvPr/>
        </p:nvSpPr>
        <p:spPr bwMode="auto">
          <a:xfrm>
            <a:off x="4000095" y="6139613"/>
            <a:ext cx="1006686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Human</a:t>
            </a:r>
          </a:p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resources</a:t>
            </a:r>
          </a:p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function</a:t>
            </a:r>
          </a:p>
        </p:txBody>
      </p:sp>
      <p:sp>
        <p:nvSpPr>
          <p:cNvPr id="117" name="Rectangle 45"/>
          <p:cNvSpPr>
            <a:spLocks noChangeArrowheads="1"/>
          </p:cNvSpPr>
          <p:nvPr/>
        </p:nvSpPr>
        <p:spPr bwMode="auto">
          <a:xfrm>
            <a:off x="6922641" y="6250413"/>
            <a:ext cx="1110881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60000"/>
              </a:lnSpc>
            </a:pPr>
            <a:r>
              <a:rPr lang="th-TH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Marketing</a:t>
            </a:r>
          </a:p>
          <a:p>
            <a:pPr algn="ctr">
              <a:lnSpc>
                <a:spcPct val="60000"/>
              </a:lnSpc>
            </a:pPr>
            <a:r>
              <a:rPr lang="th-TH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function</a:t>
            </a:r>
          </a:p>
        </p:txBody>
      </p:sp>
      <p:sp>
        <p:nvSpPr>
          <p:cNvPr id="118" name="Rectangle 46"/>
          <p:cNvSpPr>
            <a:spLocks noChangeArrowheads="1"/>
          </p:cNvSpPr>
          <p:nvPr/>
        </p:nvSpPr>
        <p:spPr bwMode="auto">
          <a:xfrm>
            <a:off x="5947942" y="6139613"/>
            <a:ext cx="1032334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Manufac-</a:t>
            </a:r>
          </a:p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turing</a:t>
            </a:r>
          </a:p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function</a:t>
            </a:r>
          </a:p>
        </p:txBody>
      </p:sp>
      <p:sp>
        <p:nvSpPr>
          <p:cNvPr id="119" name="Rectangle 47"/>
          <p:cNvSpPr>
            <a:spLocks noChangeArrowheads="1"/>
          </p:cNvSpPr>
          <p:nvPr/>
        </p:nvSpPr>
        <p:spPr bwMode="auto">
          <a:xfrm>
            <a:off x="4846824" y="6139613"/>
            <a:ext cx="1245533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Information</a:t>
            </a:r>
          </a:p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services</a:t>
            </a:r>
          </a:p>
          <a:p>
            <a:pPr algn="ctr">
              <a:lnSpc>
                <a:spcPct val="50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function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679700" y="3311254"/>
            <a:ext cx="591703" cy="682625"/>
          </a:xfrm>
          <a:prstGeom prst="rect">
            <a:avLst/>
          </a:prstGeom>
          <a:ln>
            <a:headEnd type="none" w="med" len="med"/>
            <a:tailEnd type="stealth" w="lg" len="lg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prstClr val="white"/>
              </a:solidFill>
              <a:cs typeface="Angsana New" pitchFamily="18" charset="-34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3780443" y="3298565"/>
            <a:ext cx="591703" cy="682625"/>
          </a:xfrm>
          <a:prstGeom prst="rect">
            <a:avLst/>
          </a:prstGeom>
          <a:ln>
            <a:headEnd type="none" w="med" len="med"/>
            <a:tailEnd type="stealth" w="lg" len="lg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prstClr val="white"/>
              </a:solidFill>
              <a:cs typeface="Angsana New" pitchFamily="18" charset="-34"/>
            </a:endParaRPr>
          </a:p>
        </p:txBody>
      </p:sp>
      <p:sp>
        <p:nvSpPr>
          <p:cNvPr id="122" name="Rectangle 121"/>
          <p:cNvSpPr/>
          <p:nvPr/>
        </p:nvSpPr>
        <p:spPr bwMode="auto">
          <a:xfrm>
            <a:off x="4820010" y="3311254"/>
            <a:ext cx="591703" cy="682625"/>
          </a:xfrm>
          <a:prstGeom prst="rect">
            <a:avLst/>
          </a:prstGeom>
          <a:ln>
            <a:headEnd type="none" w="med" len="med"/>
            <a:tailEnd type="stealth" w="lg" len="lg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prstClr val="white"/>
              </a:solidFill>
              <a:cs typeface="Angsana New" pitchFamily="18" charset="-34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5969590" y="3298564"/>
            <a:ext cx="591703" cy="682625"/>
          </a:xfrm>
          <a:prstGeom prst="rect">
            <a:avLst/>
          </a:prstGeom>
          <a:ln>
            <a:headEnd type="none" w="med" len="med"/>
            <a:tailEnd type="stealth" w="lg" len="lg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prstClr val="white"/>
              </a:solidFill>
              <a:cs typeface="Angsana New" pitchFamily="18" charset="-34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7110507" y="3298563"/>
            <a:ext cx="591703" cy="682625"/>
          </a:xfrm>
          <a:prstGeom prst="rect">
            <a:avLst/>
          </a:prstGeom>
          <a:ln>
            <a:headEnd type="none" w="med" len="med"/>
            <a:tailEnd type="stealth" w="lg" len="lg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prstClr val="white"/>
              </a:solidFill>
              <a:cs typeface="Angsana New" pitchFamily="18" charset="-34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8204652" y="3298562"/>
            <a:ext cx="591703" cy="682625"/>
          </a:xfrm>
          <a:prstGeom prst="rect">
            <a:avLst/>
          </a:prstGeom>
          <a:ln>
            <a:headEnd type="none" w="med" len="med"/>
            <a:tailEnd type="stealth" w="lg" len="lg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prstClr val="white"/>
              </a:solidFill>
              <a:cs typeface="Angsana New" pitchFamily="18" charset="-34"/>
            </a:endParaRPr>
          </a:p>
        </p:txBody>
      </p:sp>
      <p:cxnSp>
        <p:nvCxnSpPr>
          <p:cNvPr id="27" name="Straight Connector 26"/>
          <p:cNvCxnSpPr>
            <a:stCxn id="25" idx="0"/>
            <a:endCxn id="21" idx="2"/>
          </p:cNvCxnSpPr>
          <p:nvPr/>
        </p:nvCxnSpPr>
        <p:spPr bwMode="auto">
          <a:xfrm flipH="1" flipV="1">
            <a:off x="2972561" y="2477947"/>
            <a:ext cx="2991" cy="833307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9" name="Straight Arrow Connector 28"/>
          <p:cNvCxnSpPr>
            <a:endCxn id="80" idx="2"/>
          </p:cNvCxnSpPr>
          <p:nvPr/>
        </p:nvCxnSpPr>
        <p:spPr bwMode="auto">
          <a:xfrm flipV="1">
            <a:off x="2959101" y="2467627"/>
            <a:ext cx="1123686" cy="83093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121" idx="0"/>
            <a:endCxn id="80" idx="2"/>
          </p:cNvCxnSpPr>
          <p:nvPr/>
        </p:nvCxnSpPr>
        <p:spPr bwMode="auto">
          <a:xfrm flipV="1">
            <a:off x="4076295" y="2467627"/>
            <a:ext cx="6492" cy="83093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4" name="Straight Arrow Connector 133"/>
          <p:cNvCxnSpPr/>
          <p:nvPr/>
        </p:nvCxnSpPr>
        <p:spPr bwMode="auto">
          <a:xfrm flipV="1">
            <a:off x="5116738" y="2493377"/>
            <a:ext cx="6492" cy="83093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54563" name="Straight Arrow Connector 2454562"/>
          <p:cNvCxnSpPr>
            <a:stCxn id="123" idx="0"/>
            <a:endCxn id="84" idx="2"/>
          </p:cNvCxnSpPr>
          <p:nvPr/>
        </p:nvCxnSpPr>
        <p:spPr bwMode="auto">
          <a:xfrm flipH="1" flipV="1">
            <a:off x="5137095" y="2477947"/>
            <a:ext cx="1128347" cy="820617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7" name="Straight Arrow Connector 136"/>
          <p:cNvCxnSpPr/>
          <p:nvPr/>
        </p:nvCxnSpPr>
        <p:spPr bwMode="auto">
          <a:xfrm flipH="1" flipV="1">
            <a:off x="6266032" y="2467627"/>
            <a:ext cx="1128347" cy="820617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8" name="Straight Arrow Connector 137"/>
          <p:cNvCxnSpPr/>
          <p:nvPr/>
        </p:nvCxnSpPr>
        <p:spPr bwMode="auto">
          <a:xfrm flipV="1">
            <a:off x="7406358" y="2493377"/>
            <a:ext cx="6492" cy="83093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9" name="Straight Arrow Connector 138"/>
          <p:cNvCxnSpPr/>
          <p:nvPr/>
        </p:nvCxnSpPr>
        <p:spPr bwMode="auto">
          <a:xfrm flipV="1">
            <a:off x="8494971" y="2493377"/>
            <a:ext cx="6492" cy="83093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246066" y="4177703"/>
            <a:ext cx="1885951" cy="519113"/>
          </a:xfrm>
          <a:prstGeom prst="rect">
            <a:avLst/>
          </a:prstGeom>
          <a:gradFill rotWithShape="0">
            <a:gsLst>
              <a:gs pos="0">
                <a:srgbClr val="EFE5EA"/>
              </a:gs>
              <a:gs pos="100000">
                <a:srgbClr val="0033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rgbClr val="003300"/>
            </a:solidFill>
            <a:miter lim="800000"/>
            <a:headEnd type="none" w="sm" len="sm"/>
            <a:tailEnd type="none" w="sm" len="sm"/>
          </a:ln>
        </p:spPr>
        <p:txBody>
          <a:bodyPr lIns="36000" rIns="36000" anchor="ctr"/>
          <a:lstStyle/>
          <a:p>
            <a:pPr algn="ctr"/>
            <a:r>
              <a:rPr lang="th-TH" sz="3600" b="1" dirty="0">
                <a:solidFill>
                  <a:srgbClr val="002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LilyUPC" panose="020B0604020202020204" pitchFamily="34" charset="-34"/>
              </a:rPr>
              <a:t>Policy</a:t>
            </a:r>
          </a:p>
        </p:txBody>
      </p:sp>
      <p:sp>
        <p:nvSpPr>
          <p:cNvPr id="70" name="Rectangle 69"/>
          <p:cNvSpPr/>
          <p:nvPr/>
        </p:nvSpPr>
        <p:spPr bwMode="auto">
          <a:xfrm>
            <a:off x="2705100" y="4186250"/>
            <a:ext cx="6091255" cy="529301"/>
          </a:xfrm>
          <a:prstGeom prst="rect">
            <a:avLst/>
          </a:prstGeom>
          <a:ln>
            <a:headEnd type="none" w="med" len="med"/>
            <a:tailEnd type="stealth" w="lg" len="lg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th-TH" smtClean="0">
              <a:solidFill>
                <a:prstClr val="white"/>
              </a:solidFill>
              <a:cs typeface="Angsana New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29068" y="5568110"/>
            <a:ext cx="423514" cy="523220"/>
            <a:chOff x="2529068" y="5568110"/>
            <a:chExt cx="423514" cy="523220"/>
          </a:xfrm>
        </p:grpSpPr>
        <p:sp>
          <p:nvSpPr>
            <p:cNvPr id="2" name="Oval 1"/>
            <p:cNvSpPr/>
            <p:nvPr/>
          </p:nvSpPr>
          <p:spPr bwMode="auto">
            <a:xfrm>
              <a:off x="2546003" y="5595602"/>
              <a:ext cx="396786" cy="396786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29068" y="556811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endPara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98669" y="5568110"/>
            <a:ext cx="522900" cy="523220"/>
            <a:chOff x="3298669" y="5568110"/>
            <a:chExt cx="522900" cy="523220"/>
          </a:xfrm>
        </p:grpSpPr>
        <p:sp>
          <p:nvSpPr>
            <p:cNvPr id="67" name="Oval 66"/>
            <p:cNvSpPr/>
            <p:nvPr/>
          </p:nvSpPr>
          <p:spPr bwMode="auto">
            <a:xfrm>
              <a:off x="3364751" y="5595602"/>
              <a:ext cx="396786" cy="396786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98669" y="5568110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</a:t>
              </a:r>
              <a:endPara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81982" y="5568110"/>
            <a:ext cx="463588" cy="523220"/>
            <a:chOff x="7181982" y="5568110"/>
            <a:chExt cx="463588" cy="523220"/>
          </a:xfrm>
        </p:grpSpPr>
        <p:sp>
          <p:nvSpPr>
            <p:cNvPr id="68" name="Oval 67"/>
            <p:cNvSpPr/>
            <p:nvPr/>
          </p:nvSpPr>
          <p:spPr bwMode="auto">
            <a:xfrm>
              <a:off x="7213615" y="5595602"/>
              <a:ext cx="396786" cy="396786"/>
            </a:xfrm>
            <a:prstGeom prst="ellipse">
              <a:avLst/>
            </a:prstGeom>
            <a:solidFill>
              <a:srgbClr val="00B05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81982" y="5568110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endPara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021542" y="5543929"/>
            <a:ext cx="404278" cy="523220"/>
            <a:chOff x="8021542" y="5543929"/>
            <a:chExt cx="404278" cy="523220"/>
          </a:xfrm>
        </p:grpSpPr>
        <p:sp>
          <p:nvSpPr>
            <p:cNvPr id="69" name="Oval 68"/>
            <p:cNvSpPr/>
            <p:nvPr/>
          </p:nvSpPr>
          <p:spPr bwMode="auto">
            <a:xfrm>
              <a:off x="8025288" y="5595602"/>
              <a:ext cx="396786" cy="396786"/>
            </a:xfrm>
            <a:prstGeom prst="ellipse">
              <a:avLst/>
            </a:prstGeom>
            <a:solidFill>
              <a:srgbClr val="FF33CC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th-TH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021542" y="5543929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endPara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034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45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94" grpId="0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6" grpId="0"/>
      <p:bldP spid="117" grpId="0"/>
      <p:bldP spid="118" grpId="0"/>
      <p:bldP spid="119" grpId="0"/>
      <p:bldP spid="25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7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952500" y="0"/>
            <a:ext cx="7104063" cy="6858000"/>
            <a:chOff x="1045326" y="0"/>
            <a:chExt cx="6858000" cy="6858000"/>
          </a:xfrm>
        </p:grpSpPr>
        <p:sp>
          <p:nvSpPr>
            <p:cNvPr id="69" name="Rectangle 68"/>
            <p:cNvSpPr/>
            <p:nvPr/>
          </p:nvSpPr>
          <p:spPr bwMode="auto">
            <a:xfrm>
              <a:off x="1045326" y="0"/>
              <a:ext cx="6858000" cy="6858000"/>
            </a:xfrm>
            <a:prstGeom prst="rect">
              <a:avLst/>
            </a:prstGeom>
            <a:ln>
              <a:headEnd type="none" w="med" len="med"/>
              <a:tailEnd type="stealth" w="lg" len="lg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2800" kern="1200">
                <a:solidFill>
                  <a:srgbClr val="EAEAEA"/>
                </a:solidFill>
                <a:latin typeface="Arial" charset="0"/>
                <a:ea typeface="+mn-ea"/>
                <a:cs typeface="Angsana New" pitchFamily="18" charset="-34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215436" y="0"/>
              <a:ext cx="3034377" cy="584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 New" pitchFamily="18" charset="-34"/>
                </a:rPr>
                <a:t>External Environment    /</a:t>
              </a:r>
              <a:endParaRPr lang="th-TH" sz="3200" kern="1200" dirty="0">
                <a:solidFill>
                  <a:srgbClr val="EAEAEA"/>
                </a:solidFill>
                <a:latin typeface="Arial" pitchFamily="34" charset="0"/>
                <a:ea typeface="+mn-ea"/>
                <a:cs typeface="Angsana New" pitchFamily="18" charset="-34"/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979488" y="0"/>
            <a:ext cx="7077075" cy="6858000"/>
            <a:chOff x="928663" y="0"/>
            <a:chExt cx="7076802" cy="6858000"/>
          </a:xfrm>
        </p:grpSpPr>
        <p:sp>
          <p:nvSpPr>
            <p:cNvPr id="38" name="Diamond 37"/>
            <p:cNvSpPr/>
            <p:nvPr/>
          </p:nvSpPr>
          <p:spPr>
            <a:xfrm>
              <a:off x="928663" y="0"/>
              <a:ext cx="7076802" cy="6858000"/>
            </a:xfrm>
            <a:prstGeom prst="diamon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th-TH" sz="2000" kern="1200">
                <a:solidFill>
                  <a:srgbClr val="FFFFFF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276571" y="9525"/>
              <a:ext cx="3190752" cy="5857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 New" pitchFamily="18" charset="-34"/>
                </a:rPr>
                <a:t>Operational Environment</a:t>
              </a:r>
              <a:endParaRPr lang="th-TH" sz="3200" kern="1200" dirty="0">
                <a:solidFill>
                  <a:srgbClr val="EAEAEA"/>
                </a:solidFill>
                <a:latin typeface="Arial" pitchFamily="34" charset="0"/>
                <a:ea typeface="+mn-ea"/>
                <a:cs typeface="Angsana New" pitchFamily="18" charset="-34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944343" y="3178967"/>
            <a:ext cx="138211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Suppliers</a:t>
            </a:r>
            <a:endParaRPr lang="th-TH" sz="2000" b="1" kern="1200" dirty="0">
              <a:ln w="50800"/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37866" y="3024419"/>
            <a:ext cx="141897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1200" dirty="0">
                <a:ln w="50800"/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Publics/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kern="1200" dirty="0">
                <a:ln w="50800"/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Customers</a:t>
            </a:r>
            <a:endParaRPr lang="th-TH" sz="1800" b="1" kern="1200" dirty="0">
              <a:ln w="50800"/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85229" y="5610541"/>
            <a:ext cx="191110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Competitors/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Alliance</a:t>
            </a:r>
            <a:endParaRPr lang="th-TH" sz="2000" b="1" kern="1200" dirty="0">
              <a:ln w="50800"/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19145" y="793171"/>
            <a:ext cx="197842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Stake-holders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005138" y="1905000"/>
            <a:ext cx="3000375" cy="3000375"/>
            <a:chOff x="2953419" y="1905052"/>
            <a:chExt cx="3000396" cy="3000396"/>
          </a:xfrm>
        </p:grpSpPr>
        <p:sp>
          <p:nvSpPr>
            <p:cNvPr id="44" name="Block Arc 43"/>
            <p:cNvSpPr/>
            <p:nvPr/>
          </p:nvSpPr>
          <p:spPr>
            <a:xfrm>
              <a:off x="2953419" y="1905052"/>
              <a:ext cx="3000396" cy="3000396"/>
            </a:xfrm>
            <a:prstGeom prst="blockArc">
              <a:avLst>
                <a:gd name="adj1" fmla="val 13484554"/>
                <a:gd name="adj2" fmla="val 18901092"/>
                <a:gd name="adj3" fmla="val 24919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th-TH" sz="2000" kern="120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41109" y="2212948"/>
              <a:ext cx="1228505" cy="573168"/>
            </a:xfrm>
            <a:prstGeom prst="rect">
              <a:avLst/>
            </a:prstGeom>
            <a:noFill/>
          </p:spPr>
          <p:txBody>
            <a:bodyPr spcFirstLastPara="1" wrap="none">
              <a:prstTxWarp prst="textArchUp">
                <a:avLst/>
              </a:prstTxWarp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Structure</a:t>
              </a:r>
              <a:endParaRPr lang="th-TH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038475" y="1928813"/>
            <a:ext cx="3000375" cy="3000375"/>
            <a:chOff x="2988301" y="1928802"/>
            <a:chExt cx="3000396" cy="3000396"/>
          </a:xfrm>
        </p:grpSpPr>
        <p:sp>
          <p:nvSpPr>
            <p:cNvPr id="47" name="Block Arc 46"/>
            <p:cNvSpPr/>
            <p:nvPr/>
          </p:nvSpPr>
          <p:spPr>
            <a:xfrm rot="5400000">
              <a:off x="2988301" y="1928802"/>
              <a:ext cx="3000396" cy="3000396"/>
            </a:xfrm>
            <a:prstGeom prst="blockArc">
              <a:avLst>
                <a:gd name="adj1" fmla="val 13445018"/>
                <a:gd name="adj2" fmla="val 18899247"/>
                <a:gd name="adj3" fmla="val 2556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th-TH" sz="2000" kern="120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5400000">
              <a:off x="4767406" y="3212059"/>
              <a:ext cx="1006129" cy="400113"/>
            </a:xfrm>
            <a:prstGeom prst="rect">
              <a:avLst/>
            </a:prstGeom>
            <a:noFill/>
          </p:spPr>
          <p:txBody>
            <a:bodyPr spcFirstLastPara="1" wrap="none">
              <a:prstTxWarp prst="textArchUp">
                <a:avLst/>
              </a:prstTxWarp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Tools</a:t>
              </a:r>
              <a:endParaRPr lang="th-TH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968625" y="1939925"/>
            <a:ext cx="3000375" cy="3000375"/>
            <a:chOff x="2917051" y="1940677"/>
            <a:chExt cx="3000395" cy="3000396"/>
          </a:xfrm>
        </p:grpSpPr>
        <p:sp>
          <p:nvSpPr>
            <p:cNvPr id="50" name="Block Arc 49"/>
            <p:cNvSpPr/>
            <p:nvPr/>
          </p:nvSpPr>
          <p:spPr>
            <a:xfrm rot="16200000">
              <a:off x="2917051" y="1940677"/>
              <a:ext cx="3000396" cy="3000395"/>
            </a:xfrm>
            <a:prstGeom prst="blockArc">
              <a:avLst>
                <a:gd name="adj1" fmla="val 13406699"/>
                <a:gd name="adj2" fmla="val 19025715"/>
                <a:gd name="adj3" fmla="val 25246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th-TH" sz="2000" kern="120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3867899" y="2221547"/>
              <a:ext cx="1668529" cy="2389957"/>
            </a:xfrm>
            <a:prstGeom prst="rect">
              <a:avLst/>
            </a:prstGeom>
            <a:noFill/>
          </p:spPr>
          <p:txBody>
            <a:bodyPr spcFirstLastPara="1" wrap="none">
              <a:prstTxWarp prst="textArchUp">
                <a:avLst>
                  <a:gd name="adj" fmla="val 10934427"/>
                </a:avLst>
              </a:prstTxWarp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Process &amp;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System</a:t>
              </a:r>
              <a:endParaRPr lang="th-TH" sz="20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005138" y="1952625"/>
            <a:ext cx="3000375" cy="3000375"/>
            <a:chOff x="2954992" y="1952557"/>
            <a:chExt cx="3000396" cy="3000394"/>
          </a:xfrm>
        </p:grpSpPr>
        <p:sp>
          <p:nvSpPr>
            <p:cNvPr id="53" name="Block Arc 52"/>
            <p:cNvSpPr/>
            <p:nvPr/>
          </p:nvSpPr>
          <p:spPr>
            <a:xfrm rot="10800000">
              <a:off x="2954992" y="1952557"/>
              <a:ext cx="3000396" cy="3000394"/>
            </a:xfrm>
            <a:prstGeom prst="blockArc">
              <a:avLst>
                <a:gd name="adj1" fmla="val 13406699"/>
                <a:gd name="adj2" fmla="val 18899269"/>
                <a:gd name="adj3" fmla="val 24959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th-TH" sz="2000" kern="120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29649" y="2426892"/>
              <a:ext cx="2101871" cy="1898875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>
                  <a:gd name="adj" fmla="val 20635467"/>
                </a:avLst>
              </a:prstTxWarp>
              <a:spAutoFit/>
            </a:bodyPr>
            <a:lstStyle/>
            <a:p>
              <a:pPr algn="ctr" rtl="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Culture</a:t>
              </a:r>
            </a:p>
            <a:p>
              <a:pPr algn="ctr" rtl="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HRD</a:t>
              </a:r>
            </a:p>
            <a:p>
              <a:pPr algn="ctr" rtl="0"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Head-Heart-Hand</a:t>
              </a:r>
              <a:endParaRPr lang="th-TH" sz="16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3722688" y="2693988"/>
            <a:ext cx="1519237" cy="1470025"/>
            <a:chOff x="3671580" y="2694602"/>
            <a:chExt cx="1519612" cy="1468797"/>
          </a:xfrm>
        </p:grpSpPr>
        <p:sp>
          <p:nvSpPr>
            <p:cNvPr id="56" name="Oval 55"/>
            <p:cNvSpPr/>
            <p:nvPr/>
          </p:nvSpPr>
          <p:spPr>
            <a:xfrm>
              <a:off x="3722395" y="2694602"/>
              <a:ext cx="1468797" cy="146879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1003">
              <a:schemeClr val="lt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th-TH" sz="2000" b="1" kern="1200">
                <a:ln/>
                <a:solidFill>
                  <a:schemeClr val="accent3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71580" y="3006866"/>
              <a:ext cx="1519608" cy="58428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1200" dirty="0">
                  <a:ln/>
                  <a:solidFill>
                    <a:schemeClr val="accent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Shared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1200" dirty="0">
                  <a:ln/>
                  <a:solidFill>
                    <a:schemeClr val="accent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Vision/Value</a:t>
              </a:r>
              <a:endParaRPr lang="th-TH" sz="1600" b="1" kern="1200" dirty="0">
                <a:ln/>
                <a:solidFill>
                  <a:schemeClr val="accent3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096842" y="993226"/>
            <a:ext cx="223754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Demographic/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economic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86995" y="4863992"/>
            <a:ext cx="136127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Political/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legal</a:t>
            </a:r>
            <a:endParaRPr lang="th-TH" sz="2000" b="1" kern="1200" dirty="0">
              <a:ln w="50800"/>
              <a:solidFill>
                <a:srgbClr val="006699">
                  <a:shade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95487" y="993226"/>
            <a:ext cx="210185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Technological/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physical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91978" y="4863992"/>
            <a:ext cx="117051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Social/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cultural</a:t>
            </a:r>
          </a:p>
        </p:txBody>
      </p: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2305050" y="1216025"/>
            <a:ext cx="4425950" cy="4425950"/>
            <a:chOff x="2254250" y="1216025"/>
            <a:chExt cx="4425950" cy="4425950"/>
          </a:xfrm>
        </p:grpSpPr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2254250" y="1216025"/>
              <a:ext cx="4425950" cy="4425950"/>
              <a:chOff x="2253597" y="1215533"/>
              <a:chExt cx="4426935" cy="4426935"/>
            </a:xfrm>
          </p:grpSpPr>
          <p:sp>
            <p:nvSpPr>
              <p:cNvPr id="63" name="Donut 62"/>
              <p:cNvSpPr/>
              <p:nvPr/>
            </p:nvSpPr>
            <p:spPr>
              <a:xfrm>
                <a:off x="2253597" y="1215533"/>
                <a:ext cx="4426935" cy="4426935"/>
              </a:xfrm>
              <a:prstGeom prst="donut">
                <a:avLst>
                  <a:gd name="adj" fmla="val 16289"/>
                </a:avLst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th-TH" sz="2000" kern="1200">
                  <a:solidFill>
                    <a:srgbClr val="000000"/>
                  </a:solidFill>
                  <a:latin typeface="Tahoma" pitchFamily="34" charset="0"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64" name="TextBox 63"/>
              <p:cNvSpPr txBox="1">
                <a:spLocks/>
              </p:cNvSpPr>
              <p:nvPr/>
            </p:nvSpPr>
            <p:spPr>
              <a:xfrm>
                <a:off x="3263218" y="3500438"/>
                <a:ext cx="2380352" cy="1857388"/>
              </a:xfrm>
              <a:prstGeom prst="rect">
                <a:avLst/>
              </a:prstGeom>
              <a:noFill/>
            </p:spPr>
            <p:txBody>
              <a:bodyPr spcFirstLastPara="1" wrap="none">
                <a:prstTxWarp prst="textArchDown">
                  <a:avLst>
                    <a:gd name="adj" fmla="val 2054493"/>
                  </a:avLst>
                </a:prstTxWarp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kern="1200" dirty="0">
                    <a:ln w="24500" cmpd="dbl">
                      <a:solidFill>
                        <a:srgbClr val="C0504D">
                          <a:shade val="85000"/>
                          <a:satMod val="155000"/>
                        </a:srgbClr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rgbClr val="C0504D">
                            <a:tint val="10000"/>
                            <a:satMod val="155000"/>
                          </a:srgbClr>
                        </a:gs>
                        <a:gs pos="60000">
                          <a:srgbClr val="C0504D">
                            <a:tint val="30000"/>
                            <a:satMod val="155000"/>
                          </a:srgbClr>
                        </a:gs>
                        <a:gs pos="100000">
                          <a:srgbClr val="C0504D">
                            <a:tint val="73000"/>
                            <a:satMod val="155000"/>
                          </a:srgbClr>
                        </a:gs>
                      </a:gsLst>
                      <a:lin ang="5400000"/>
                    </a:gradFill>
                    <a:effectLst>
                      <a:outerShdw blurRad="38100" dist="38100" dir="7020000" algn="tl">
                        <a:srgbClr val="000000">
                          <a:alpha val="35000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Angsana New" pitchFamily="18" charset="-34"/>
                  </a:rPr>
                  <a:t>Organization</a:t>
                </a:r>
                <a:endParaRPr lang="th-TH" sz="2400" b="1" kern="1200" dirty="0">
                  <a:ln w="24500" cmpd="dbl">
                    <a:solidFill>
                      <a:srgbClr val="C0504D">
                        <a:shade val="85000"/>
                        <a:satMod val="155000"/>
                      </a:srgb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rgbClr val="C0504D">
                          <a:tint val="10000"/>
                          <a:satMod val="155000"/>
                        </a:srgbClr>
                      </a:gs>
                      <a:gs pos="60000">
                        <a:srgbClr val="C0504D">
                          <a:tint val="30000"/>
                          <a:satMod val="155000"/>
                        </a:srgbClr>
                      </a:gs>
                      <a:gs pos="100000">
                        <a:srgbClr val="C0504D">
                          <a:tint val="73000"/>
                          <a:satMod val="155000"/>
                        </a:srgb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Angsana New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2611579" y="1678675"/>
              <a:ext cx="3673310" cy="3500462"/>
            </a:xfrm>
            <a:prstGeom prst="rect">
              <a:avLst/>
            </a:prstGeom>
            <a:noFill/>
          </p:spPr>
          <p:txBody>
            <a:bodyPr spcFirstLastPara="1" wrap="none">
              <a:prstTxWarp prst="textArchUp">
                <a:avLst>
                  <a:gd name="adj" fmla="val 8938548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Angsana New" pitchFamily="18" charset="-34"/>
                </a:rPr>
                <a:t>Vision-Mission-</a:t>
              </a:r>
              <a:r>
                <a:rPr lang="en-US" sz="2400" b="1" kern="1200" dirty="0">
                  <a:ln w="18415" cmpd="sng">
                    <a:solidFill>
                      <a:srgbClr val="FFC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Angsana New" pitchFamily="18" charset="-34"/>
                </a:rPr>
                <a:t>Objectives-Strategies-Policies</a:t>
              </a:r>
              <a:endParaRPr lang="th-TH" sz="2400" b="1" kern="12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Angsana New"/>
              </a:endParaRPr>
            </a:p>
          </p:txBody>
        </p:sp>
      </p:grpSp>
      <p:grpSp>
        <p:nvGrpSpPr>
          <p:cNvPr id="11" name="Group 81"/>
          <p:cNvGrpSpPr>
            <a:grpSpLocks/>
          </p:cNvGrpSpPr>
          <p:nvPr/>
        </p:nvGrpSpPr>
        <p:grpSpPr bwMode="auto">
          <a:xfrm>
            <a:off x="66675" y="1847850"/>
            <a:ext cx="2417763" cy="758825"/>
            <a:chOff x="67235" y="1848437"/>
            <a:chExt cx="2417595" cy="758825"/>
          </a:xfrm>
        </p:grpSpPr>
        <p:sp>
          <p:nvSpPr>
            <p:cNvPr id="78" name="Rectangle 23"/>
            <p:cNvSpPr>
              <a:spLocks noChangeArrowheads="1"/>
            </p:cNvSpPr>
            <p:nvPr/>
          </p:nvSpPr>
          <p:spPr bwMode="auto">
            <a:xfrm>
              <a:off x="67235" y="1848437"/>
              <a:ext cx="1390553" cy="7588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UPC" pitchFamily="18" charset="-34"/>
                </a:rPr>
                <a:t>Strengths</a:t>
              </a:r>
              <a:endParaRPr lang="th-TH" sz="4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ea typeface="+mn-ea"/>
                <a:cs typeface="AngsanaUPC" pitchFamily="18" charset="-34"/>
              </a:endParaRPr>
            </a:p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36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UPC" pitchFamily="18" charset="-34"/>
                </a:rPr>
                <a:t>จุดแข็ง</a:t>
              </a:r>
            </a:p>
          </p:txBody>
        </p:sp>
        <p:sp>
          <p:nvSpPr>
            <p:cNvPr id="79" name="Freeform 24"/>
            <p:cNvSpPr>
              <a:spLocks/>
            </p:cNvSpPr>
            <p:nvPr/>
          </p:nvSpPr>
          <p:spPr bwMode="auto">
            <a:xfrm rot="7572845" flipV="1">
              <a:off x="1801390" y="1907077"/>
              <a:ext cx="327122" cy="1039759"/>
            </a:xfrm>
            <a:custGeom>
              <a:avLst/>
              <a:gdLst/>
              <a:ahLst/>
              <a:cxnLst>
                <a:cxn ang="0">
                  <a:pos x="387" y="635"/>
                </a:cxn>
                <a:cxn ang="0">
                  <a:pos x="422" y="187"/>
                </a:cxn>
                <a:cxn ang="0">
                  <a:pos x="486" y="19"/>
                </a:cxn>
                <a:cxn ang="0">
                  <a:pos x="582" y="20"/>
                </a:cxn>
                <a:cxn ang="0">
                  <a:pos x="603" y="158"/>
                </a:cxn>
                <a:cxn ang="0">
                  <a:pos x="549" y="993"/>
                </a:cxn>
                <a:cxn ang="0">
                  <a:pos x="548" y="1016"/>
                </a:cxn>
                <a:cxn ang="0">
                  <a:pos x="548" y="1020"/>
                </a:cxn>
                <a:cxn ang="0">
                  <a:pos x="548" y="1029"/>
                </a:cxn>
                <a:cxn ang="0">
                  <a:pos x="548" y="1069"/>
                </a:cxn>
                <a:cxn ang="0">
                  <a:pos x="549" y="1092"/>
                </a:cxn>
                <a:cxn ang="0">
                  <a:pos x="549" y="1120"/>
                </a:cxn>
                <a:cxn ang="0">
                  <a:pos x="585" y="1129"/>
                </a:cxn>
                <a:cxn ang="0">
                  <a:pos x="650" y="976"/>
                </a:cxn>
                <a:cxn ang="0">
                  <a:pos x="715" y="871"/>
                </a:cxn>
                <a:cxn ang="0">
                  <a:pos x="810" y="862"/>
                </a:cxn>
                <a:cxn ang="0">
                  <a:pos x="850" y="985"/>
                </a:cxn>
                <a:cxn ang="0">
                  <a:pos x="794" y="1110"/>
                </a:cxn>
                <a:cxn ang="0">
                  <a:pos x="737" y="1237"/>
                </a:cxn>
                <a:cxn ang="0">
                  <a:pos x="676" y="1361"/>
                </a:cxn>
                <a:cxn ang="0">
                  <a:pos x="611" y="1483"/>
                </a:cxn>
                <a:cxn ang="0">
                  <a:pos x="596" y="1544"/>
                </a:cxn>
                <a:cxn ang="0">
                  <a:pos x="531" y="1548"/>
                </a:cxn>
                <a:cxn ang="0">
                  <a:pos x="381" y="1486"/>
                </a:cxn>
                <a:cxn ang="0">
                  <a:pos x="267" y="1387"/>
                </a:cxn>
                <a:cxn ang="0">
                  <a:pos x="157" y="1266"/>
                </a:cxn>
                <a:cxn ang="0">
                  <a:pos x="67" y="1142"/>
                </a:cxn>
                <a:cxn ang="0">
                  <a:pos x="0" y="986"/>
                </a:cxn>
                <a:cxn ang="0">
                  <a:pos x="22" y="929"/>
                </a:cxn>
                <a:cxn ang="0">
                  <a:pos x="248" y="1012"/>
                </a:cxn>
                <a:cxn ang="0">
                  <a:pos x="357" y="1127"/>
                </a:cxn>
                <a:cxn ang="0">
                  <a:pos x="427" y="1205"/>
                </a:cxn>
              </a:cxnLst>
              <a:rect l="0" t="0" r="r" b="b"/>
              <a:pathLst>
                <a:path w="854" h="1557">
                  <a:moveTo>
                    <a:pt x="427" y="1205"/>
                  </a:moveTo>
                  <a:lnTo>
                    <a:pt x="387" y="635"/>
                  </a:lnTo>
                  <a:lnTo>
                    <a:pt x="402" y="323"/>
                  </a:lnTo>
                  <a:lnTo>
                    <a:pt x="422" y="187"/>
                  </a:lnTo>
                  <a:lnTo>
                    <a:pt x="449" y="76"/>
                  </a:lnTo>
                  <a:lnTo>
                    <a:pt x="486" y="19"/>
                  </a:lnTo>
                  <a:lnTo>
                    <a:pt x="535" y="0"/>
                  </a:lnTo>
                  <a:lnTo>
                    <a:pt x="582" y="20"/>
                  </a:lnTo>
                  <a:lnTo>
                    <a:pt x="615" y="78"/>
                  </a:lnTo>
                  <a:lnTo>
                    <a:pt x="603" y="158"/>
                  </a:lnTo>
                  <a:lnTo>
                    <a:pt x="558" y="672"/>
                  </a:lnTo>
                  <a:lnTo>
                    <a:pt x="549" y="993"/>
                  </a:lnTo>
                  <a:lnTo>
                    <a:pt x="549" y="1012"/>
                  </a:lnTo>
                  <a:lnTo>
                    <a:pt x="548" y="1016"/>
                  </a:lnTo>
                  <a:lnTo>
                    <a:pt x="548" y="1018"/>
                  </a:lnTo>
                  <a:lnTo>
                    <a:pt x="548" y="1020"/>
                  </a:lnTo>
                  <a:lnTo>
                    <a:pt x="548" y="1025"/>
                  </a:lnTo>
                  <a:lnTo>
                    <a:pt x="548" y="1029"/>
                  </a:lnTo>
                  <a:lnTo>
                    <a:pt x="548" y="1062"/>
                  </a:lnTo>
                  <a:lnTo>
                    <a:pt x="548" y="1069"/>
                  </a:lnTo>
                  <a:lnTo>
                    <a:pt x="548" y="1077"/>
                  </a:lnTo>
                  <a:lnTo>
                    <a:pt x="549" y="1092"/>
                  </a:lnTo>
                  <a:lnTo>
                    <a:pt x="549" y="1106"/>
                  </a:lnTo>
                  <a:lnTo>
                    <a:pt x="549" y="1120"/>
                  </a:lnTo>
                  <a:lnTo>
                    <a:pt x="552" y="1206"/>
                  </a:lnTo>
                  <a:lnTo>
                    <a:pt x="585" y="1129"/>
                  </a:lnTo>
                  <a:lnTo>
                    <a:pt x="618" y="1052"/>
                  </a:lnTo>
                  <a:lnTo>
                    <a:pt x="650" y="976"/>
                  </a:lnTo>
                  <a:lnTo>
                    <a:pt x="689" y="902"/>
                  </a:lnTo>
                  <a:lnTo>
                    <a:pt x="715" y="871"/>
                  </a:lnTo>
                  <a:lnTo>
                    <a:pt x="746" y="855"/>
                  </a:lnTo>
                  <a:lnTo>
                    <a:pt x="810" y="862"/>
                  </a:lnTo>
                  <a:lnTo>
                    <a:pt x="854" y="909"/>
                  </a:lnTo>
                  <a:lnTo>
                    <a:pt x="850" y="985"/>
                  </a:lnTo>
                  <a:lnTo>
                    <a:pt x="823" y="1046"/>
                  </a:lnTo>
                  <a:lnTo>
                    <a:pt x="794" y="1110"/>
                  </a:lnTo>
                  <a:lnTo>
                    <a:pt x="766" y="1173"/>
                  </a:lnTo>
                  <a:lnTo>
                    <a:pt x="737" y="1237"/>
                  </a:lnTo>
                  <a:lnTo>
                    <a:pt x="707" y="1300"/>
                  </a:lnTo>
                  <a:lnTo>
                    <a:pt x="676" y="1361"/>
                  </a:lnTo>
                  <a:lnTo>
                    <a:pt x="645" y="1423"/>
                  </a:lnTo>
                  <a:lnTo>
                    <a:pt x="611" y="1483"/>
                  </a:lnTo>
                  <a:lnTo>
                    <a:pt x="615" y="1517"/>
                  </a:lnTo>
                  <a:lnTo>
                    <a:pt x="596" y="1544"/>
                  </a:lnTo>
                  <a:lnTo>
                    <a:pt x="563" y="1557"/>
                  </a:lnTo>
                  <a:lnTo>
                    <a:pt x="531" y="1548"/>
                  </a:lnTo>
                  <a:lnTo>
                    <a:pt x="435" y="1520"/>
                  </a:lnTo>
                  <a:lnTo>
                    <a:pt x="381" y="1486"/>
                  </a:lnTo>
                  <a:lnTo>
                    <a:pt x="324" y="1440"/>
                  </a:lnTo>
                  <a:lnTo>
                    <a:pt x="267" y="1387"/>
                  </a:lnTo>
                  <a:lnTo>
                    <a:pt x="210" y="1329"/>
                  </a:lnTo>
                  <a:lnTo>
                    <a:pt x="157" y="1266"/>
                  </a:lnTo>
                  <a:lnTo>
                    <a:pt x="109" y="1203"/>
                  </a:lnTo>
                  <a:lnTo>
                    <a:pt x="67" y="1142"/>
                  </a:lnTo>
                  <a:lnTo>
                    <a:pt x="34" y="1083"/>
                  </a:lnTo>
                  <a:lnTo>
                    <a:pt x="0" y="986"/>
                  </a:lnTo>
                  <a:lnTo>
                    <a:pt x="3" y="950"/>
                  </a:lnTo>
                  <a:lnTo>
                    <a:pt x="22" y="929"/>
                  </a:lnTo>
                  <a:lnTo>
                    <a:pt x="113" y="932"/>
                  </a:lnTo>
                  <a:lnTo>
                    <a:pt x="248" y="1012"/>
                  </a:lnTo>
                  <a:lnTo>
                    <a:pt x="304" y="1067"/>
                  </a:lnTo>
                  <a:lnTo>
                    <a:pt x="357" y="1127"/>
                  </a:lnTo>
                  <a:lnTo>
                    <a:pt x="427" y="1205"/>
                  </a:lnTo>
                  <a:lnTo>
                    <a:pt x="427" y="1205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Browallia New"/>
              </a:endParaRPr>
            </a:p>
          </p:txBody>
        </p:sp>
      </p:grpSp>
      <p:grpSp>
        <p:nvGrpSpPr>
          <p:cNvPr id="12" name="Group 82"/>
          <p:cNvGrpSpPr>
            <a:grpSpLocks/>
          </p:cNvGrpSpPr>
          <p:nvPr/>
        </p:nvGrpSpPr>
        <p:grpSpPr bwMode="auto">
          <a:xfrm>
            <a:off x="6526213" y="1822450"/>
            <a:ext cx="2649537" cy="811213"/>
            <a:chOff x="6526531" y="1822014"/>
            <a:chExt cx="2649086" cy="811670"/>
          </a:xfrm>
        </p:grpSpPr>
        <p:sp>
          <p:nvSpPr>
            <p:cNvPr id="75" name="Rectangle 20"/>
            <p:cNvSpPr>
              <a:spLocks noChangeArrowheads="1"/>
            </p:cNvSpPr>
            <p:nvPr/>
          </p:nvSpPr>
          <p:spPr bwMode="auto">
            <a:xfrm>
              <a:off x="7413792" y="1822014"/>
              <a:ext cx="1761825" cy="81167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 New" pitchFamily="18" charset="-34"/>
                </a:rPr>
                <a:t>Weaknesses</a:t>
              </a:r>
              <a:endParaRPr lang="th-TH" sz="3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ea typeface="+mn-ea"/>
                <a:cs typeface="Angsana New" pitchFamily="18" charset="-34"/>
              </a:endParaRPr>
            </a:p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36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UPC" pitchFamily="18" charset="-34"/>
                </a:rPr>
                <a:t>จุดอ่อน</a:t>
              </a:r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 rot="14027155" flipH="1" flipV="1">
              <a:off x="6882850" y="1907077"/>
              <a:ext cx="327122" cy="1039759"/>
            </a:xfrm>
            <a:custGeom>
              <a:avLst/>
              <a:gdLst/>
              <a:ahLst/>
              <a:cxnLst>
                <a:cxn ang="0">
                  <a:pos x="387" y="635"/>
                </a:cxn>
                <a:cxn ang="0">
                  <a:pos x="422" y="187"/>
                </a:cxn>
                <a:cxn ang="0">
                  <a:pos x="486" y="19"/>
                </a:cxn>
                <a:cxn ang="0">
                  <a:pos x="582" y="20"/>
                </a:cxn>
                <a:cxn ang="0">
                  <a:pos x="603" y="158"/>
                </a:cxn>
                <a:cxn ang="0">
                  <a:pos x="549" y="993"/>
                </a:cxn>
                <a:cxn ang="0">
                  <a:pos x="548" y="1016"/>
                </a:cxn>
                <a:cxn ang="0">
                  <a:pos x="548" y="1020"/>
                </a:cxn>
                <a:cxn ang="0">
                  <a:pos x="548" y="1029"/>
                </a:cxn>
                <a:cxn ang="0">
                  <a:pos x="548" y="1069"/>
                </a:cxn>
                <a:cxn ang="0">
                  <a:pos x="549" y="1092"/>
                </a:cxn>
                <a:cxn ang="0">
                  <a:pos x="549" y="1120"/>
                </a:cxn>
                <a:cxn ang="0">
                  <a:pos x="585" y="1129"/>
                </a:cxn>
                <a:cxn ang="0">
                  <a:pos x="650" y="976"/>
                </a:cxn>
                <a:cxn ang="0">
                  <a:pos x="715" y="871"/>
                </a:cxn>
                <a:cxn ang="0">
                  <a:pos x="810" y="862"/>
                </a:cxn>
                <a:cxn ang="0">
                  <a:pos x="850" y="985"/>
                </a:cxn>
                <a:cxn ang="0">
                  <a:pos x="794" y="1110"/>
                </a:cxn>
                <a:cxn ang="0">
                  <a:pos x="737" y="1237"/>
                </a:cxn>
                <a:cxn ang="0">
                  <a:pos x="676" y="1361"/>
                </a:cxn>
                <a:cxn ang="0">
                  <a:pos x="611" y="1483"/>
                </a:cxn>
                <a:cxn ang="0">
                  <a:pos x="596" y="1544"/>
                </a:cxn>
                <a:cxn ang="0">
                  <a:pos x="531" y="1548"/>
                </a:cxn>
                <a:cxn ang="0">
                  <a:pos x="381" y="1486"/>
                </a:cxn>
                <a:cxn ang="0">
                  <a:pos x="267" y="1387"/>
                </a:cxn>
                <a:cxn ang="0">
                  <a:pos x="157" y="1266"/>
                </a:cxn>
                <a:cxn ang="0">
                  <a:pos x="67" y="1142"/>
                </a:cxn>
                <a:cxn ang="0">
                  <a:pos x="0" y="986"/>
                </a:cxn>
                <a:cxn ang="0">
                  <a:pos x="22" y="929"/>
                </a:cxn>
                <a:cxn ang="0">
                  <a:pos x="248" y="1012"/>
                </a:cxn>
                <a:cxn ang="0">
                  <a:pos x="357" y="1127"/>
                </a:cxn>
                <a:cxn ang="0">
                  <a:pos x="427" y="1205"/>
                </a:cxn>
              </a:cxnLst>
              <a:rect l="0" t="0" r="r" b="b"/>
              <a:pathLst>
                <a:path w="854" h="1557">
                  <a:moveTo>
                    <a:pt x="427" y="1205"/>
                  </a:moveTo>
                  <a:lnTo>
                    <a:pt x="387" y="635"/>
                  </a:lnTo>
                  <a:lnTo>
                    <a:pt x="402" y="323"/>
                  </a:lnTo>
                  <a:lnTo>
                    <a:pt x="422" y="187"/>
                  </a:lnTo>
                  <a:lnTo>
                    <a:pt x="449" y="76"/>
                  </a:lnTo>
                  <a:lnTo>
                    <a:pt x="486" y="19"/>
                  </a:lnTo>
                  <a:lnTo>
                    <a:pt x="535" y="0"/>
                  </a:lnTo>
                  <a:lnTo>
                    <a:pt x="582" y="20"/>
                  </a:lnTo>
                  <a:lnTo>
                    <a:pt x="615" y="78"/>
                  </a:lnTo>
                  <a:lnTo>
                    <a:pt x="603" y="158"/>
                  </a:lnTo>
                  <a:lnTo>
                    <a:pt x="558" y="672"/>
                  </a:lnTo>
                  <a:lnTo>
                    <a:pt x="549" y="993"/>
                  </a:lnTo>
                  <a:lnTo>
                    <a:pt x="549" y="1012"/>
                  </a:lnTo>
                  <a:lnTo>
                    <a:pt x="548" y="1016"/>
                  </a:lnTo>
                  <a:lnTo>
                    <a:pt x="548" y="1018"/>
                  </a:lnTo>
                  <a:lnTo>
                    <a:pt x="548" y="1020"/>
                  </a:lnTo>
                  <a:lnTo>
                    <a:pt x="548" y="1025"/>
                  </a:lnTo>
                  <a:lnTo>
                    <a:pt x="548" y="1029"/>
                  </a:lnTo>
                  <a:lnTo>
                    <a:pt x="548" y="1062"/>
                  </a:lnTo>
                  <a:lnTo>
                    <a:pt x="548" y="1069"/>
                  </a:lnTo>
                  <a:lnTo>
                    <a:pt x="548" y="1077"/>
                  </a:lnTo>
                  <a:lnTo>
                    <a:pt x="549" y="1092"/>
                  </a:lnTo>
                  <a:lnTo>
                    <a:pt x="549" y="1106"/>
                  </a:lnTo>
                  <a:lnTo>
                    <a:pt x="549" y="1120"/>
                  </a:lnTo>
                  <a:lnTo>
                    <a:pt x="552" y="1206"/>
                  </a:lnTo>
                  <a:lnTo>
                    <a:pt x="585" y="1129"/>
                  </a:lnTo>
                  <a:lnTo>
                    <a:pt x="618" y="1052"/>
                  </a:lnTo>
                  <a:lnTo>
                    <a:pt x="650" y="976"/>
                  </a:lnTo>
                  <a:lnTo>
                    <a:pt x="689" y="902"/>
                  </a:lnTo>
                  <a:lnTo>
                    <a:pt x="715" y="871"/>
                  </a:lnTo>
                  <a:lnTo>
                    <a:pt x="746" y="855"/>
                  </a:lnTo>
                  <a:lnTo>
                    <a:pt x="810" y="862"/>
                  </a:lnTo>
                  <a:lnTo>
                    <a:pt x="854" y="909"/>
                  </a:lnTo>
                  <a:lnTo>
                    <a:pt x="850" y="985"/>
                  </a:lnTo>
                  <a:lnTo>
                    <a:pt x="823" y="1046"/>
                  </a:lnTo>
                  <a:lnTo>
                    <a:pt x="794" y="1110"/>
                  </a:lnTo>
                  <a:lnTo>
                    <a:pt x="766" y="1173"/>
                  </a:lnTo>
                  <a:lnTo>
                    <a:pt x="737" y="1237"/>
                  </a:lnTo>
                  <a:lnTo>
                    <a:pt x="707" y="1300"/>
                  </a:lnTo>
                  <a:lnTo>
                    <a:pt x="676" y="1361"/>
                  </a:lnTo>
                  <a:lnTo>
                    <a:pt x="645" y="1423"/>
                  </a:lnTo>
                  <a:lnTo>
                    <a:pt x="611" y="1483"/>
                  </a:lnTo>
                  <a:lnTo>
                    <a:pt x="615" y="1517"/>
                  </a:lnTo>
                  <a:lnTo>
                    <a:pt x="596" y="1544"/>
                  </a:lnTo>
                  <a:lnTo>
                    <a:pt x="563" y="1557"/>
                  </a:lnTo>
                  <a:lnTo>
                    <a:pt x="531" y="1548"/>
                  </a:lnTo>
                  <a:lnTo>
                    <a:pt x="435" y="1520"/>
                  </a:lnTo>
                  <a:lnTo>
                    <a:pt x="381" y="1486"/>
                  </a:lnTo>
                  <a:lnTo>
                    <a:pt x="324" y="1440"/>
                  </a:lnTo>
                  <a:lnTo>
                    <a:pt x="267" y="1387"/>
                  </a:lnTo>
                  <a:lnTo>
                    <a:pt x="210" y="1329"/>
                  </a:lnTo>
                  <a:lnTo>
                    <a:pt x="157" y="1266"/>
                  </a:lnTo>
                  <a:lnTo>
                    <a:pt x="109" y="1203"/>
                  </a:lnTo>
                  <a:lnTo>
                    <a:pt x="67" y="1142"/>
                  </a:lnTo>
                  <a:lnTo>
                    <a:pt x="34" y="1083"/>
                  </a:lnTo>
                  <a:lnTo>
                    <a:pt x="0" y="986"/>
                  </a:lnTo>
                  <a:lnTo>
                    <a:pt x="3" y="950"/>
                  </a:lnTo>
                  <a:lnTo>
                    <a:pt x="22" y="929"/>
                  </a:lnTo>
                  <a:lnTo>
                    <a:pt x="113" y="932"/>
                  </a:lnTo>
                  <a:lnTo>
                    <a:pt x="248" y="1012"/>
                  </a:lnTo>
                  <a:lnTo>
                    <a:pt x="304" y="1067"/>
                  </a:lnTo>
                  <a:lnTo>
                    <a:pt x="357" y="1127"/>
                  </a:lnTo>
                  <a:lnTo>
                    <a:pt x="427" y="1205"/>
                  </a:lnTo>
                  <a:lnTo>
                    <a:pt x="427" y="12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  <a:bevelB/>
            </a:sp3d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Angsana New" pitchFamily="18" charset="-34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595860" y="6457890"/>
            <a:ext cx="3906826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ln w="50800"/>
                <a:solidFill>
                  <a:srgbClr val="006699">
                    <a:shade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International &amp; Globalization</a:t>
            </a:r>
          </a:p>
        </p:txBody>
      </p:sp>
      <p:grpSp>
        <p:nvGrpSpPr>
          <p:cNvPr id="13" name="Group 96"/>
          <p:cNvGrpSpPr>
            <a:grpSpLocks/>
          </p:cNvGrpSpPr>
          <p:nvPr/>
        </p:nvGrpSpPr>
        <p:grpSpPr bwMode="auto">
          <a:xfrm>
            <a:off x="0" y="5495925"/>
            <a:ext cx="3322638" cy="1255713"/>
            <a:chOff x="-220" y="5495777"/>
            <a:chExt cx="3322992" cy="1255830"/>
          </a:xfrm>
        </p:grpSpPr>
        <p:sp>
          <p:nvSpPr>
            <p:cNvPr id="89" name="Freeform 20"/>
            <p:cNvSpPr>
              <a:spLocks/>
            </p:cNvSpPr>
            <p:nvPr/>
          </p:nvSpPr>
          <p:spPr bwMode="auto">
            <a:xfrm rot="14175845">
              <a:off x="1499545" y="6057076"/>
              <a:ext cx="631825" cy="757238"/>
            </a:xfrm>
            <a:custGeom>
              <a:avLst/>
              <a:gdLst/>
              <a:ahLst/>
              <a:cxnLst>
                <a:cxn ang="0">
                  <a:pos x="419" y="1012"/>
                </a:cxn>
                <a:cxn ang="0">
                  <a:pos x="651" y="963"/>
                </a:cxn>
                <a:cxn ang="0">
                  <a:pos x="828" y="1020"/>
                </a:cxn>
                <a:cxn ang="0">
                  <a:pos x="828" y="1132"/>
                </a:cxn>
                <a:cxn ang="0">
                  <a:pos x="764" y="1179"/>
                </a:cxn>
                <a:cxn ang="0">
                  <a:pos x="583" y="1191"/>
                </a:cxn>
                <a:cxn ang="0">
                  <a:pos x="339" y="1260"/>
                </a:cxn>
                <a:cxn ang="0">
                  <a:pos x="115" y="1323"/>
                </a:cxn>
                <a:cxn ang="0">
                  <a:pos x="11" y="1246"/>
                </a:cxn>
                <a:cxn ang="0">
                  <a:pos x="6" y="1024"/>
                </a:cxn>
                <a:cxn ang="0">
                  <a:pos x="44" y="769"/>
                </a:cxn>
                <a:cxn ang="0">
                  <a:pos x="77" y="549"/>
                </a:cxn>
                <a:cxn ang="0">
                  <a:pos x="162" y="496"/>
                </a:cxn>
                <a:cxn ang="0">
                  <a:pos x="254" y="589"/>
                </a:cxn>
                <a:cxn ang="0">
                  <a:pos x="305" y="753"/>
                </a:cxn>
                <a:cxn ang="0">
                  <a:pos x="406" y="652"/>
                </a:cxn>
                <a:cxn ang="0">
                  <a:pos x="535" y="528"/>
                </a:cxn>
                <a:cxn ang="0">
                  <a:pos x="676" y="394"/>
                </a:cxn>
                <a:cxn ang="0">
                  <a:pos x="817" y="261"/>
                </a:cxn>
                <a:cxn ang="0">
                  <a:pos x="944" y="145"/>
                </a:cxn>
                <a:cxn ang="0">
                  <a:pos x="1045" y="58"/>
                </a:cxn>
                <a:cxn ang="0">
                  <a:pos x="1198" y="0"/>
                </a:cxn>
                <a:cxn ang="0">
                  <a:pos x="1276" y="130"/>
                </a:cxn>
                <a:cxn ang="0">
                  <a:pos x="1222" y="205"/>
                </a:cxn>
                <a:cxn ang="0">
                  <a:pos x="1109" y="285"/>
                </a:cxn>
                <a:cxn ang="0">
                  <a:pos x="988" y="378"/>
                </a:cxn>
                <a:cxn ang="0">
                  <a:pos x="861" y="482"/>
                </a:cxn>
                <a:cxn ang="0">
                  <a:pos x="734" y="592"/>
                </a:cxn>
                <a:cxn ang="0">
                  <a:pos x="612" y="706"/>
                </a:cxn>
                <a:cxn ang="0">
                  <a:pos x="499" y="823"/>
                </a:cxn>
                <a:cxn ang="0">
                  <a:pos x="399" y="937"/>
                </a:cxn>
                <a:cxn ang="0">
                  <a:pos x="316" y="1046"/>
                </a:cxn>
              </a:cxnLst>
              <a:rect l="0" t="0" r="r" b="b"/>
              <a:pathLst>
                <a:path w="1276" h="1323">
                  <a:moveTo>
                    <a:pt x="316" y="1046"/>
                  </a:moveTo>
                  <a:lnTo>
                    <a:pt x="419" y="1012"/>
                  </a:lnTo>
                  <a:lnTo>
                    <a:pt x="535" y="980"/>
                  </a:lnTo>
                  <a:lnTo>
                    <a:pt x="651" y="963"/>
                  </a:lnTo>
                  <a:lnTo>
                    <a:pt x="757" y="970"/>
                  </a:lnTo>
                  <a:lnTo>
                    <a:pt x="828" y="1020"/>
                  </a:lnTo>
                  <a:lnTo>
                    <a:pt x="843" y="1094"/>
                  </a:lnTo>
                  <a:lnTo>
                    <a:pt x="828" y="1132"/>
                  </a:lnTo>
                  <a:lnTo>
                    <a:pt x="803" y="1161"/>
                  </a:lnTo>
                  <a:lnTo>
                    <a:pt x="764" y="1179"/>
                  </a:lnTo>
                  <a:lnTo>
                    <a:pt x="714" y="1181"/>
                  </a:lnTo>
                  <a:lnTo>
                    <a:pt x="583" y="1191"/>
                  </a:lnTo>
                  <a:lnTo>
                    <a:pt x="423" y="1234"/>
                  </a:lnTo>
                  <a:lnTo>
                    <a:pt x="339" y="1260"/>
                  </a:lnTo>
                  <a:lnTo>
                    <a:pt x="259" y="1286"/>
                  </a:lnTo>
                  <a:lnTo>
                    <a:pt x="115" y="1323"/>
                  </a:lnTo>
                  <a:lnTo>
                    <a:pt x="47" y="1310"/>
                  </a:lnTo>
                  <a:lnTo>
                    <a:pt x="11" y="1246"/>
                  </a:lnTo>
                  <a:lnTo>
                    <a:pt x="0" y="1146"/>
                  </a:lnTo>
                  <a:lnTo>
                    <a:pt x="6" y="1024"/>
                  </a:lnTo>
                  <a:lnTo>
                    <a:pt x="23" y="893"/>
                  </a:lnTo>
                  <a:lnTo>
                    <a:pt x="44" y="769"/>
                  </a:lnTo>
                  <a:lnTo>
                    <a:pt x="70" y="589"/>
                  </a:lnTo>
                  <a:lnTo>
                    <a:pt x="77" y="549"/>
                  </a:lnTo>
                  <a:lnTo>
                    <a:pt x="98" y="521"/>
                  </a:lnTo>
                  <a:lnTo>
                    <a:pt x="162" y="496"/>
                  </a:lnTo>
                  <a:lnTo>
                    <a:pt x="225" y="521"/>
                  </a:lnTo>
                  <a:lnTo>
                    <a:pt x="254" y="589"/>
                  </a:lnTo>
                  <a:lnTo>
                    <a:pt x="242" y="818"/>
                  </a:lnTo>
                  <a:lnTo>
                    <a:pt x="305" y="753"/>
                  </a:lnTo>
                  <a:lnTo>
                    <a:pt x="352" y="706"/>
                  </a:lnTo>
                  <a:lnTo>
                    <a:pt x="406" y="652"/>
                  </a:lnTo>
                  <a:lnTo>
                    <a:pt x="468" y="592"/>
                  </a:lnTo>
                  <a:lnTo>
                    <a:pt x="535" y="528"/>
                  </a:lnTo>
                  <a:lnTo>
                    <a:pt x="604" y="461"/>
                  </a:lnTo>
                  <a:lnTo>
                    <a:pt x="676" y="394"/>
                  </a:lnTo>
                  <a:lnTo>
                    <a:pt x="747" y="327"/>
                  </a:lnTo>
                  <a:lnTo>
                    <a:pt x="817" y="261"/>
                  </a:lnTo>
                  <a:lnTo>
                    <a:pt x="882" y="201"/>
                  </a:lnTo>
                  <a:lnTo>
                    <a:pt x="944" y="145"/>
                  </a:lnTo>
                  <a:lnTo>
                    <a:pt x="999" y="97"/>
                  </a:lnTo>
                  <a:lnTo>
                    <a:pt x="1045" y="58"/>
                  </a:lnTo>
                  <a:lnTo>
                    <a:pt x="1106" y="13"/>
                  </a:lnTo>
                  <a:lnTo>
                    <a:pt x="1198" y="0"/>
                  </a:lnTo>
                  <a:lnTo>
                    <a:pt x="1260" y="51"/>
                  </a:lnTo>
                  <a:lnTo>
                    <a:pt x="1276" y="130"/>
                  </a:lnTo>
                  <a:lnTo>
                    <a:pt x="1259" y="171"/>
                  </a:lnTo>
                  <a:lnTo>
                    <a:pt x="1222" y="205"/>
                  </a:lnTo>
                  <a:lnTo>
                    <a:pt x="1168" y="244"/>
                  </a:lnTo>
                  <a:lnTo>
                    <a:pt x="1109" y="285"/>
                  </a:lnTo>
                  <a:lnTo>
                    <a:pt x="1049" y="329"/>
                  </a:lnTo>
                  <a:lnTo>
                    <a:pt x="988" y="378"/>
                  </a:lnTo>
                  <a:lnTo>
                    <a:pt x="925" y="429"/>
                  </a:lnTo>
                  <a:lnTo>
                    <a:pt x="861" y="482"/>
                  </a:lnTo>
                  <a:lnTo>
                    <a:pt x="797" y="536"/>
                  </a:lnTo>
                  <a:lnTo>
                    <a:pt x="734" y="592"/>
                  </a:lnTo>
                  <a:lnTo>
                    <a:pt x="673" y="649"/>
                  </a:lnTo>
                  <a:lnTo>
                    <a:pt x="612" y="706"/>
                  </a:lnTo>
                  <a:lnTo>
                    <a:pt x="555" y="765"/>
                  </a:lnTo>
                  <a:lnTo>
                    <a:pt x="499" y="823"/>
                  </a:lnTo>
                  <a:lnTo>
                    <a:pt x="448" y="880"/>
                  </a:lnTo>
                  <a:lnTo>
                    <a:pt x="399" y="937"/>
                  </a:lnTo>
                  <a:lnTo>
                    <a:pt x="355" y="993"/>
                  </a:lnTo>
                  <a:lnTo>
                    <a:pt x="316" y="1046"/>
                  </a:lnTo>
                  <a:lnTo>
                    <a:pt x="316" y="1046"/>
                  </a:ln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80000">
                  <a:srgbClr val="00CC00"/>
                </a:gs>
                <a:gs pos="100000">
                  <a:srgbClr val="92D050"/>
                </a:gs>
              </a:gsLst>
            </a:gra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Browallia New"/>
              </a:endParaRPr>
            </a:p>
          </p:txBody>
        </p:sp>
        <p:sp>
          <p:nvSpPr>
            <p:cNvPr id="91" name="Rectangle 22"/>
            <p:cNvSpPr>
              <a:spLocks noChangeArrowheads="1"/>
            </p:cNvSpPr>
            <p:nvPr/>
          </p:nvSpPr>
          <p:spPr bwMode="auto">
            <a:xfrm>
              <a:off x="-220" y="5495777"/>
              <a:ext cx="1889326" cy="9906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 New" pitchFamily="18" charset="-34"/>
                </a:rPr>
                <a:t>Opportunities</a:t>
              </a:r>
              <a:endParaRPr lang="en-US" sz="4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ea typeface="+mn-ea"/>
                <a:cs typeface="Angsana New" pitchFamily="18" charset="-34"/>
              </a:endParaRPr>
            </a:p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12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 New" pitchFamily="18" charset="-34"/>
                </a:rPr>
                <a:t>โอกาส</a:t>
              </a:r>
              <a:endParaRPr lang="en-US" sz="3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94" name="Freeform 25"/>
            <p:cNvSpPr>
              <a:spLocks/>
            </p:cNvSpPr>
            <p:nvPr/>
          </p:nvSpPr>
          <p:spPr bwMode="auto">
            <a:xfrm rot="5103127" flipV="1">
              <a:off x="2426228" y="5039726"/>
              <a:ext cx="350445" cy="1442643"/>
            </a:xfrm>
            <a:custGeom>
              <a:avLst/>
              <a:gdLst/>
              <a:ahLst/>
              <a:cxnLst>
                <a:cxn ang="0">
                  <a:pos x="387" y="635"/>
                </a:cxn>
                <a:cxn ang="0">
                  <a:pos x="422" y="187"/>
                </a:cxn>
                <a:cxn ang="0">
                  <a:pos x="486" y="19"/>
                </a:cxn>
                <a:cxn ang="0">
                  <a:pos x="582" y="20"/>
                </a:cxn>
                <a:cxn ang="0">
                  <a:pos x="603" y="158"/>
                </a:cxn>
                <a:cxn ang="0">
                  <a:pos x="549" y="993"/>
                </a:cxn>
                <a:cxn ang="0">
                  <a:pos x="548" y="1016"/>
                </a:cxn>
                <a:cxn ang="0">
                  <a:pos x="548" y="1020"/>
                </a:cxn>
                <a:cxn ang="0">
                  <a:pos x="548" y="1029"/>
                </a:cxn>
                <a:cxn ang="0">
                  <a:pos x="548" y="1069"/>
                </a:cxn>
                <a:cxn ang="0">
                  <a:pos x="549" y="1092"/>
                </a:cxn>
                <a:cxn ang="0">
                  <a:pos x="549" y="1120"/>
                </a:cxn>
                <a:cxn ang="0">
                  <a:pos x="585" y="1129"/>
                </a:cxn>
                <a:cxn ang="0">
                  <a:pos x="650" y="976"/>
                </a:cxn>
                <a:cxn ang="0">
                  <a:pos x="715" y="871"/>
                </a:cxn>
                <a:cxn ang="0">
                  <a:pos x="810" y="862"/>
                </a:cxn>
                <a:cxn ang="0">
                  <a:pos x="850" y="985"/>
                </a:cxn>
                <a:cxn ang="0">
                  <a:pos x="794" y="1110"/>
                </a:cxn>
                <a:cxn ang="0">
                  <a:pos x="737" y="1237"/>
                </a:cxn>
                <a:cxn ang="0">
                  <a:pos x="676" y="1361"/>
                </a:cxn>
                <a:cxn ang="0">
                  <a:pos x="611" y="1483"/>
                </a:cxn>
                <a:cxn ang="0">
                  <a:pos x="596" y="1544"/>
                </a:cxn>
                <a:cxn ang="0">
                  <a:pos x="531" y="1548"/>
                </a:cxn>
                <a:cxn ang="0">
                  <a:pos x="381" y="1486"/>
                </a:cxn>
                <a:cxn ang="0">
                  <a:pos x="267" y="1387"/>
                </a:cxn>
                <a:cxn ang="0">
                  <a:pos x="157" y="1266"/>
                </a:cxn>
                <a:cxn ang="0">
                  <a:pos x="67" y="1142"/>
                </a:cxn>
                <a:cxn ang="0">
                  <a:pos x="0" y="986"/>
                </a:cxn>
                <a:cxn ang="0">
                  <a:pos x="22" y="929"/>
                </a:cxn>
                <a:cxn ang="0">
                  <a:pos x="248" y="1012"/>
                </a:cxn>
                <a:cxn ang="0">
                  <a:pos x="357" y="1127"/>
                </a:cxn>
                <a:cxn ang="0">
                  <a:pos x="427" y="1205"/>
                </a:cxn>
              </a:cxnLst>
              <a:rect l="0" t="0" r="r" b="b"/>
              <a:pathLst>
                <a:path w="854" h="1557">
                  <a:moveTo>
                    <a:pt x="427" y="1205"/>
                  </a:moveTo>
                  <a:lnTo>
                    <a:pt x="387" y="635"/>
                  </a:lnTo>
                  <a:lnTo>
                    <a:pt x="402" y="323"/>
                  </a:lnTo>
                  <a:lnTo>
                    <a:pt x="422" y="187"/>
                  </a:lnTo>
                  <a:lnTo>
                    <a:pt x="449" y="76"/>
                  </a:lnTo>
                  <a:lnTo>
                    <a:pt x="486" y="19"/>
                  </a:lnTo>
                  <a:lnTo>
                    <a:pt x="535" y="0"/>
                  </a:lnTo>
                  <a:lnTo>
                    <a:pt x="582" y="20"/>
                  </a:lnTo>
                  <a:lnTo>
                    <a:pt x="615" y="78"/>
                  </a:lnTo>
                  <a:lnTo>
                    <a:pt x="603" y="158"/>
                  </a:lnTo>
                  <a:lnTo>
                    <a:pt x="558" y="672"/>
                  </a:lnTo>
                  <a:lnTo>
                    <a:pt x="549" y="993"/>
                  </a:lnTo>
                  <a:lnTo>
                    <a:pt x="549" y="1012"/>
                  </a:lnTo>
                  <a:lnTo>
                    <a:pt x="548" y="1016"/>
                  </a:lnTo>
                  <a:lnTo>
                    <a:pt x="548" y="1018"/>
                  </a:lnTo>
                  <a:lnTo>
                    <a:pt x="548" y="1020"/>
                  </a:lnTo>
                  <a:lnTo>
                    <a:pt x="548" y="1025"/>
                  </a:lnTo>
                  <a:lnTo>
                    <a:pt x="548" y="1029"/>
                  </a:lnTo>
                  <a:lnTo>
                    <a:pt x="548" y="1062"/>
                  </a:lnTo>
                  <a:lnTo>
                    <a:pt x="548" y="1069"/>
                  </a:lnTo>
                  <a:lnTo>
                    <a:pt x="548" y="1077"/>
                  </a:lnTo>
                  <a:lnTo>
                    <a:pt x="549" y="1092"/>
                  </a:lnTo>
                  <a:lnTo>
                    <a:pt x="549" y="1106"/>
                  </a:lnTo>
                  <a:lnTo>
                    <a:pt x="549" y="1120"/>
                  </a:lnTo>
                  <a:lnTo>
                    <a:pt x="552" y="1206"/>
                  </a:lnTo>
                  <a:lnTo>
                    <a:pt x="585" y="1129"/>
                  </a:lnTo>
                  <a:lnTo>
                    <a:pt x="618" y="1052"/>
                  </a:lnTo>
                  <a:lnTo>
                    <a:pt x="650" y="976"/>
                  </a:lnTo>
                  <a:lnTo>
                    <a:pt x="689" y="902"/>
                  </a:lnTo>
                  <a:lnTo>
                    <a:pt x="715" y="871"/>
                  </a:lnTo>
                  <a:lnTo>
                    <a:pt x="746" y="855"/>
                  </a:lnTo>
                  <a:lnTo>
                    <a:pt x="810" y="862"/>
                  </a:lnTo>
                  <a:lnTo>
                    <a:pt x="854" y="909"/>
                  </a:lnTo>
                  <a:lnTo>
                    <a:pt x="850" y="985"/>
                  </a:lnTo>
                  <a:lnTo>
                    <a:pt x="823" y="1046"/>
                  </a:lnTo>
                  <a:lnTo>
                    <a:pt x="794" y="1110"/>
                  </a:lnTo>
                  <a:lnTo>
                    <a:pt x="766" y="1173"/>
                  </a:lnTo>
                  <a:lnTo>
                    <a:pt x="737" y="1237"/>
                  </a:lnTo>
                  <a:lnTo>
                    <a:pt x="707" y="1300"/>
                  </a:lnTo>
                  <a:lnTo>
                    <a:pt x="676" y="1361"/>
                  </a:lnTo>
                  <a:lnTo>
                    <a:pt x="645" y="1423"/>
                  </a:lnTo>
                  <a:lnTo>
                    <a:pt x="611" y="1483"/>
                  </a:lnTo>
                  <a:lnTo>
                    <a:pt x="615" y="1517"/>
                  </a:lnTo>
                  <a:lnTo>
                    <a:pt x="596" y="1544"/>
                  </a:lnTo>
                  <a:lnTo>
                    <a:pt x="563" y="1557"/>
                  </a:lnTo>
                  <a:lnTo>
                    <a:pt x="531" y="1548"/>
                  </a:lnTo>
                  <a:lnTo>
                    <a:pt x="435" y="1520"/>
                  </a:lnTo>
                  <a:lnTo>
                    <a:pt x="381" y="1486"/>
                  </a:lnTo>
                  <a:lnTo>
                    <a:pt x="324" y="1440"/>
                  </a:lnTo>
                  <a:lnTo>
                    <a:pt x="267" y="1387"/>
                  </a:lnTo>
                  <a:lnTo>
                    <a:pt x="210" y="1329"/>
                  </a:lnTo>
                  <a:lnTo>
                    <a:pt x="157" y="1266"/>
                  </a:lnTo>
                  <a:lnTo>
                    <a:pt x="109" y="1203"/>
                  </a:lnTo>
                  <a:lnTo>
                    <a:pt x="67" y="1142"/>
                  </a:lnTo>
                  <a:lnTo>
                    <a:pt x="34" y="1083"/>
                  </a:lnTo>
                  <a:lnTo>
                    <a:pt x="0" y="986"/>
                  </a:lnTo>
                  <a:lnTo>
                    <a:pt x="3" y="950"/>
                  </a:lnTo>
                  <a:lnTo>
                    <a:pt x="22" y="929"/>
                  </a:lnTo>
                  <a:lnTo>
                    <a:pt x="113" y="932"/>
                  </a:lnTo>
                  <a:lnTo>
                    <a:pt x="248" y="1012"/>
                  </a:lnTo>
                  <a:lnTo>
                    <a:pt x="304" y="1067"/>
                  </a:lnTo>
                  <a:lnTo>
                    <a:pt x="357" y="1127"/>
                  </a:lnTo>
                  <a:lnTo>
                    <a:pt x="427" y="1205"/>
                  </a:lnTo>
                  <a:lnTo>
                    <a:pt x="427" y="1205"/>
                  </a:ln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80000">
                  <a:srgbClr val="00CC00"/>
                </a:gs>
                <a:gs pos="100000">
                  <a:srgbClr val="92D050"/>
                </a:gs>
              </a:gsLst>
            </a:gra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Browallia New"/>
              </a:endParaRPr>
            </a:p>
          </p:txBody>
        </p:sp>
      </p:grpSp>
      <p:grpSp>
        <p:nvGrpSpPr>
          <p:cNvPr id="14" name="Group 97"/>
          <p:cNvGrpSpPr>
            <a:grpSpLocks/>
          </p:cNvGrpSpPr>
          <p:nvPr/>
        </p:nvGrpSpPr>
        <p:grpSpPr bwMode="auto">
          <a:xfrm>
            <a:off x="5781675" y="5495925"/>
            <a:ext cx="2914650" cy="1255713"/>
            <a:chOff x="5781365" y="5495777"/>
            <a:chExt cx="2914752" cy="1255830"/>
          </a:xfrm>
        </p:grpSpPr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7418135" y="5495777"/>
              <a:ext cx="1277982" cy="9906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kern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UPC" pitchFamily="18" charset="-34"/>
                  <a:ea typeface="+mn-ea"/>
                  <a:cs typeface="Angsana New" pitchFamily="18" charset="-34"/>
                </a:rPr>
                <a:t>Threats</a:t>
              </a:r>
            </a:p>
            <a:p>
              <a:pPr algn="ctr" rtl="0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Angsana New" pitchFamily="18" charset="-34"/>
                </a:rPr>
                <a:t>ภัยคุกคาม</a:t>
              </a:r>
              <a:endParaRPr lang="en-US" sz="3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95" name="Freeform 20"/>
            <p:cNvSpPr>
              <a:spLocks/>
            </p:cNvSpPr>
            <p:nvPr/>
          </p:nvSpPr>
          <p:spPr bwMode="auto">
            <a:xfrm rot="7424155" flipH="1">
              <a:off x="6799409" y="6057076"/>
              <a:ext cx="631825" cy="757238"/>
            </a:xfrm>
            <a:custGeom>
              <a:avLst/>
              <a:gdLst/>
              <a:ahLst/>
              <a:cxnLst>
                <a:cxn ang="0">
                  <a:pos x="419" y="1012"/>
                </a:cxn>
                <a:cxn ang="0">
                  <a:pos x="651" y="963"/>
                </a:cxn>
                <a:cxn ang="0">
                  <a:pos x="828" y="1020"/>
                </a:cxn>
                <a:cxn ang="0">
                  <a:pos x="828" y="1132"/>
                </a:cxn>
                <a:cxn ang="0">
                  <a:pos x="764" y="1179"/>
                </a:cxn>
                <a:cxn ang="0">
                  <a:pos x="583" y="1191"/>
                </a:cxn>
                <a:cxn ang="0">
                  <a:pos x="339" y="1260"/>
                </a:cxn>
                <a:cxn ang="0">
                  <a:pos x="115" y="1323"/>
                </a:cxn>
                <a:cxn ang="0">
                  <a:pos x="11" y="1246"/>
                </a:cxn>
                <a:cxn ang="0">
                  <a:pos x="6" y="1024"/>
                </a:cxn>
                <a:cxn ang="0">
                  <a:pos x="44" y="769"/>
                </a:cxn>
                <a:cxn ang="0">
                  <a:pos x="77" y="549"/>
                </a:cxn>
                <a:cxn ang="0">
                  <a:pos x="162" y="496"/>
                </a:cxn>
                <a:cxn ang="0">
                  <a:pos x="254" y="589"/>
                </a:cxn>
                <a:cxn ang="0">
                  <a:pos x="305" y="753"/>
                </a:cxn>
                <a:cxn ang="0">
                  <a:pos x="406" y="652"/>
                </a:cxn>
                <a:cxn ang="0">
                  <a:pos x="535" y="528"/>
                </a:cxn>
                <a:cxn ang="0">
                  <a:pos x="676" y="394"/>
                </a:cxn>
                <a:cxn ang="0">
                  <a:pos x="817" y="261"/>
                </a:cxn>
                <a:cxn ang="0">
                  <a:pos x="944" y="145"/>
                </a:cxn>
                <a:cxn ang="0">
                  <a:pos x="1045" y="58"/>
                </a:cxn>
                <a:cxn ang="0">
                  <a:pos x="1198" y="0"/>
                </a:cxn>
                <a:cxn ang="0">
                  <a:pos x="1276" y="130"/>
                </a:cxn>
                <a:cxn ang="0">
                  <a:pos x="1222" y="205"/>
                </a:cxn>
                <a:cxn ang="0">
                  <a:pos x="1109" y="285"/>
                </a:cxn>
                <a:cxn ang="0">
                  <a:pos x="988" y="378"/>
                </a:cxn>
                <a:cxn ang="0">
                  <a:pos x="861" y="482"/>
                </a:cxn>
                <a:cxn ang="0">
                  <a:pos x="734" y="592"/>
                </a:cxn>
                <a:cxn ang="0">
                  <a:pos x="612" y="706"/>
                </a:cxn>
                <a:cxn ang="0">
                  <a:pos x="499" y="823"/>
                </a:cxn>
                <a:cxn ang="0">
                  <a:pos x="399" y="937"/>
                </a:cxn>
                <a:cxn ang="0">
                  <a:pos x="316" y="1046"/>
                </a:cxn>
              </a:cxnLst>
              <a:rect l="0" t="0" r="r" b="b"/>
              <a:pathLst>
                <a:path w="1276" h="1323">
                  <a:moveTo>
                    <a:pt x="316" y="1046"/>
                  </a:moveTo>
                  <a:lnTo>
                    <a:pt x="419" y="1012"/>
                  </a:lnTo>
                  <a:lnTo>
                    <a:pt x="535" y="980"/>
                  </a:lnTo>
                  <a:lnTo>
                    <a:pt x="651" y="963"/>
                  </a:lnTo>
                  <a:lnTo>
                    <a:pt x="757" y="970"/>
                  </a:lnTo>
                  <a:lnTo>
                    <a:pt x="828" y="1020"/>
                  </a:lnTo>
                  <a:lnTo>
                    <a:pt x="843" y="1094"/>
                  </a:lnTo>
                  <a:lnTo>
                    <a:pt x="828" y="1132"/>
                  </a:lnTo>
                  <a:lnTo>
                    <a:pt x="803" y="1161"/>
                  </a:lnTo>
                  <a:lnTo>
                    <a:pt x="764" y="1179"/>
                  </a:lnTo>
                  <a:lnTo>
                    <a:pt x="714" y="1181"/>
                  </a:lnTo>
                  <a:lnTo>
                    <a:pt x="583" y="1191"/>
                  </a:lnTo>
                  <a:lnTo>
                    <a:pt x="423" y="1234"/>
                  </a:lnTo>
                  <a:lnTo>
                    <a:pt x="339" y="1260"/>
                  </a:lnTo>
                  <a:lnTo>
                    <a:pt x="259" y="1286"/>
                  </a:lnTo>
                  <a:lnTo>
                    <a:pt x="115" y="1323"/>
                  </a:lnTo>
                  <a:lnTo>
                    <a:pt x="47" y="1310"/>
                  </a:lnTo>
                  <a:lnTo>
                    <a:pt x="11" y="1246"/>
                  </a:lnTo>
                  <a:lnTo>
                    <a:pt x="0" y="1146"/>
                  </a:lnTo>
                  <a:lnTo>
                    <a:pt x="6" y="1024"/>
                  </a:lnTo>
                  <a:lnTo>
                    <a:pt x="23" y="893"/>
                  </a:lnTo>
                  <a:lnTo>
                    <a:pt x="44" y="769"/>
                  </a:lnTo>
                  <a:lnTo>
                    <a:pt x="70" y="589"/>
                  </a:lnTo>
                  <a:lnTo>
                    <a:pt x="77" y="549"/>
                  </a:lnTo>
                  <a:lnTo>
                    <a:pt x="98" y="521"/>
                  </a:lnTo>
                  <a:lnTo>
                    <a:pt x="162" y="496"/>
                  </a:lnTo>
                  <a:lnTo>
                    <a:pt x="225" y="521"/>
                  </a:lnTo>
                  <a:lnTo>
                    <a:pt x="254" y="589"/>
                  </a:lnTo>
                  <a:lnTo>
                    <a:pt x="242" y="818"/>
                  </a:lnTo>
                  <a:lnTo>
                    <a:pt x="305" y="753"/>
                  </a:lnTo>
                  <a:lnTo>
                    <a:pt x="352" y="706"/>
                  </a:lnTo>
                  <a:lnTo>
                    <a:pt x="406" y="652"/>
                  </a:lnTo>
                  <a:lnTo>
                    <a:pt x="468" y="592"/>
                  </a:lnTo>
                  <a:lnTo>
                    <a:pt x="535" y="528"/>
                  </a:lnTo>
                  <a:lnTo>
                    <a:pt x="604" y="461"/>
                  </a:lnTo>
                  <a:lnTo>
                    <a:pt x="676" y="394"/>
                  </a:lnTo>
                  <a:lnTo>
                    <a:pt x="747" y="327"/>
                  </a:lnTo>
                  <a:lnTo>
                    <a:pt x="817" y="261"/>
                  </a:lnTo>
                  <a:lnTo>
                    <a:pt x="882" y="201"/>
                  </a:lnTo>
                  <a:lnTo>
                    <a:pt x="944" y="145"/>
                  </a:lnTo>
                  <a:lnTo>
                    <a:pt x="999" y="97"/>
                  </a:lnTo>
                  <a:lnTo>
                    <a:pt x="1045" y="58"/>
                  </a:lnTo>
                  <a:lnTo>
                    <a:pt x="1106" y="13"/>
                  </a:lnTo>
                  <a:lnTo>
                    <a:pt x="1198" y="0"/>
                  </a:lnTo>
                  <a:lnTo>
                    <a:pt x="1260" y="51"/>
                  </a:lnTo>
                  <a:lnTo>
                    <a:pt x="1276" y="130"/>
                  </a:lnTo>
                  <a:lnTo>
                    <a:pt x="1259" y="171"/>
                  </a:lnTo>
                  <a:lnTo>
                    <a:pt x="1222" y="205"/>
                  </a:lnTo>
                  <a:lnTo>
                    <a:pt x="1168" y="244"/>
                  </a:lnTo>
                  <a:lnTo>
                    <a:pt x="1109" y="285"/>
                  </a:lnTo>
                  <a:lnTo>
                    <a:pt x="1049" y="329"/>
                  </a:lnTo>
                  <a:lnTo>
                    <a:pt x="988" y="378"/>
                  </a:lnTo>
                  <a:lnTo>
                    <a:pt x="925" y="429"/>
                  </a:lnTo>
                  <a:lnTo>
                    <a:pt x="861" y="482"/>
                  </a:lnTo>
                  <a:lnTo>
                    <a:pt x="797" y="536"/>
                  </a:lnTo>
                  <a:lnTo>
                    <a:pt x="734" y="592"/>
                  </a:lnTo>
                  <a:lnTo>
                    <a:pt x="673" y="649"/>
                  </a:lnTo>
                  <a:lnTo>
                    <a:pt x="612" y="706"/>
                  </a:lnTo>
                  <a:lnTo>
                    <a:pt x="555" y="765"/>
                  </a:lnTo>
                  <a:lnTo>
                    <a:pt x="499" y="823"/>
                  </a:lnTo>
                  <a:lnTo>
                    <a:pt x="448" y="880"/>
                  </a:lnTo>
                  <a:lnTo>
                    <a:pt x="399" y="937"/>
                  </a:lnTo>
                  <a:lnTo>
                    <a:pt x="355" y="993"/>
                  </a:lnTo>
                  <a:lnTo>
                    <a:pt x="316" y="1046"/>
                  </a:lnTo>
                  <a:lnTo>
                    <a:pt x="316" y="1046"/>
                  </a:lnTo>
                  <a:close/>
                </a:path>
              </a:pathLst>
            </a:cu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Browallia New"/>
              </a:endParaRPr>
            </a:p>
          </p:txBody>
        </p:sp>
        <p:sp>
          <p:nvSpPr>
            <p:cNvPr id="96" name="Freeform 25"/>
            <p:cNvSpPr>
              <a:spLocks/>
            </p:cNvSpPr>
            <p:nvPr/>
          </p:nvSpPr>
          <p:spPr bwMode="auto">
            <a:xfrm rot="16496873" flipH="1" flipV="1">
              <a:off x="6327464" y="5039726"/>
              <a:ext cx="350445" cy="1442643"/>
            </a:xfrm>
            <a:custGeom>
              <a:avLst/>
              <a:gdLst/>
              <a:ahLst/>
              <a:cxnLst>
                <a:cxn ang="0">
                  <a:pos x="387" y="635"/>
                </a:cxn>
                <a:cxn ang="0">
                  <a:pos x="422" y="187"/>
                </a:cxn>
                <a:cxn ang="0">
                  <a:pos x="486" y="19"/>
                </a:cxn>
                <a:cxn ang="0">
                  <a:pos x="582" y="20"/>
                </a:cxn>
                <a:cxn ang="0">
                  <a:pos x="603" y="158"/>
                </a:cxn>
                <a:cxn ang="0">
                  <a:pos x="549" y="993"/>
                </a:cxn>
                <a:cxn ang="0">
                  <a:pos x="548" y="1016"/>
                </a:cxn>
                <a:cxn ang="0">
                  <a:pos x="548" y="1020"/>
                </a:cxn>
                <a:cxn ang="0">
                  <a:pos x="548" y="1029"/>
                </a:cxn>
                <a:cxn ang="0">
                  <a:pos x="548" y="1069"/>
                </a:cxn>
                <a:cxn ang="0">
                  <a:pos x="549" y="1092"/>
                </a:cxn>
                <a:cxn ang="0">
                  <a:pos x="549" y="1120"/>
                </a:cxn>
                <a:cxn ang="0">
                  <a:pos x="585" y="1129"/>
                </a:cxn>
                <a:cxn ang="0">
                  <a:pos x="650" y="976"/>
                </a:cxn>
                <a:cxn ang="0">
                  <a:pos x="715" y="871"/>
                </a:cxn>
                <a:cxn ang="0">
                  <a:pos x="810" y="862"/>
                </a:cxn>
                <a:cxn ang="0">
                  <a:pos x="850" y="985"/>
                </a:cxn>
                <a:cxn ang="0">
                  <a:pos x="794" y="1110"/>
                </a:cxn>
                <a:cxn ang="0">
                  <a:pos x="737" y="1237"/>
                </a:cxn>
                <a:cxn ang="0">
                  <a:pos x="676" y="1361"/>
                </a:cxn>
                <a:cxn ang="0">
                  <a:pos x="611" y="1483"/>
                </a:cxn>
                <a:cxn ang="0">
                  <a:pos x="596" y="1544"/>
                </a:cxn>
                <a:cxn ang="0">
                  <a:pos x="531" y="1548"/>
                </a:cxn>
                <a:cxn ang="0">
                  <a:pos x="381" y="1486"/>
                </a:cxn>
                <a:cxn ang="0">
                  <a:pos x="267" y="1387"/>
                </a:cxn>
                <a:cxn ang="0">
                  <a:pos x="157" y="1266"/>
                </a:cxn>
                <a:cxn ang="0">
                  <a:pos x="67" y="1142"/>
                </a:cxn>
                <a:cxn ang="0">
                  <a:pos x="0" y="986"/>
                </a:cxn>
                <a:cxn ang="0">
                  <a:pos x="22" y="929"/>
                </a:cxn>
                <a:cxn ang="0">
                  <a:pos x="248" y="1012"/>
                </a:cxn>
                <a:cxn ang="0">
                  <a:pos x="357" y="1127"/>
                </a:cxn>
                <a:cxn ang="0">
                  <a:pos x="427" y="1205"/>
                </a:cxn>
              </a:cxnLst>
              <a:rect l="0" t="0" r="r" b="b"/>
              <a:pathLst>
                <a:path w="854" h="1557">
                  <a:moveTo>
                    <a:pt x="427" y="1205"/>
                  </a:moveTo>
                  <a:lnTo>
                    <a:pt x="387" y="635"/>
                  </a:lnTo>
                  <a:lnTo>
                    <a:pt x="402" y="323"/>
                  </a:lnTo>
                  <a:lnTo>
                    <a:pt x="422" y="187"/>
                  </a:lnTo>
                  <a:lnTo>
                    <a:pt x="449" y="76"/>
                  </a:lnTo>
                  <a:lnTo>
                    <a:pt x="486" y="19"/>
                  </a:lnTo>
                  <a:lnTo>
                    <a:pt x="535" y="0"/>
                  </a:lnTo>
                  <a:lnTo>
                    <a:pt x="582" y="20"/>
                  </a:lnTo>
                  <a:lnTo>
                    <a:pt x="615" y="78"/>
                  </a:lnTo>
                  <a:lnTo>
                    <a:pt x="603" y="158"/>
                  </a:lnTo>
                  <a:lnTo>
                    <a:pt x="558" y="672"/>
                  </a:lnTo>
                  <a:lnTo>
                    <a:pt x="549" y="993"/>
                  </a:lnTo>
                  <a:lnTo>
                    <a:pt x="549" y="1012"/>
                  </a:lnTo>
                  <a:lnTo>
                    <a:pt x="548" y="1016"/>
                  </a:lnTo>
                  <a:lnTo>
                    <a:pt x="548" y="1018"/>
                  </a:lnTo>
                  <a:lnTo>
                    <a:pt x="548" y="1020"/>
                  </a:lnTo>
                  <a:lnTo>
                    <a:pt x="548" y="1025"/>
                  </a:lnTo>
                  <a:lnTo>
                    <a:pt x="548" y="1029"/>
                  </a:lnTo>
                  <a:lnTo>
                    <a:pt x="548" y="1062"/>
                  </a:lnTo>
                  <a:lnTo>
                    <a:pt x="548" y="1069"/>
                  </a:lnTo>
                  <a:lnTo>
                    <a:pt x="548" y="1077"/>
                  </a:lnTo>
                  <a:lnTo>
                    <a:pt x="549" y="1092"/>
                  </a:lnTo>
                  <a:lnTo>
                    <a:pt x="549" y="1106"/>
                  </a:lnTo>
                  <a:lnTo>
                    <a:pt x="549" y="1120"/>
                  </a:lnTo>
                  <a:lnTo>
                    <a:pt x="552" y="1206"/>
                  </a:lnTo>
                  <a:lnTo>
                    <a:pt x="585" y="1129"/>
                  </a:lnTo>
                  <a:lnTo>
                    <a:pt x="618" y="1052"/>
                  </a:lnTo>
                  <a:lnTo>
                    <a:pt x="650" y="976"/>
                  </a:lnTo>
                  <a:lnTo>
                    <a:pt x="689" y="902"/>
                  </a:lnTo>
                  <a:lnTo>
                    <a:pt x="715" y="871"/>
                  </a:lnTo>
                  <a:lnTo>
                    <a:pt x="746" y="855"/>
                  </a:lnTo>
                  <a:lnTo>
                    <a:pt x="810" y="862"/>
                  </a:lnTo>
                  <a:lnTo>
                    <a:pt x="854" y="909"/>
                  </a:lnTo>
                  <a:lnTo>
                    <a:pt x="850" y="985"/>
                  </a:lnTo>
                  <a:lnTo>
                    <a:pt x="823" y="1046"/>
                  </a:lnTo>
                  <a:lnTo>
                    <a:pt x="794" y="1110"/>
                  </a:lnTo>
                  <a:lnTo>
                    <a:pt x="766" y="1173"/>
                  </a:lnTo>
                  <a:lnTo>
                    <a:pt x="737" y="1237"/>
                  </a:lnTo>
                  <a:lnTo>
                    <a:pt x="707" y="1300"/>
                  </a:lnTo>
                  <a:lnTo>
                    <a:pt x="676" y="1361"/>
                  </a:lnTo>
                  <a:lnTo>
                    <a:pt x="645" y="1423"/>
                  </a:lnTo>
                  <a:lnTo>
                    <a:pt x="611" y="1483"/>
                  </a:lnTo>
                  <a:lnTo>
                    <a:pt x="615" y="1517"/>
                  </a:lnTo>
                  <a:lnTo>
                    <a:pt x="596" y="1544"/>
                  </a:lnTo>
                  <a:lnTo>
                    <a:pt x="563" y="1557"/>
                  </a:lnTo>
                  <a:lnTo>
                    <a:pt x="531" y="1548"/>
                  </a:lnTo>
                  <a:lnTo>
                    <a:pt x="435" y="1520"/>
                  </a:lnTo>
                  <a:lnTo>
                    <a:pt x="381" y="1486"/>
                  </a:lnTo>
                  <a:lnTo>
                    <a:pt x="324" y="1440"/>
                  </a:lnTo>
                  <a:lnTo>
                    <a:pt x="267" y="1387"/>
                  </a:lnTo>
                  <a:lnTo>
                    <a:pt x="210" y="1329"/>
                  </a:lnTo>
                  <a:lnTo>
                    <a:pt x="157" y="1266"/>
                  </a:lnTo>
                  <a:lnTo>
                    <a:pt x="109" y="1203"/>
                  </a:lnTo>
                  <a:lnTo>
                    <a:pt x="67" y="1142"/>
                  </a:lnTo>
                  <a:lnTo>
                    <a:pt x="34" y="1083"/>
                  </a:lnTo>
                  <a:lnTo>
                    <a:pt x="0" y="986"/>
                  </a:lnTo>
                  <a:lnTo>
                    <a:pt x="3" y="950"/>
                  </a:lnTo>
                  <a:lnTo>
                    <a:pt x="22" y="929"/>
                  </a:lnTo>
                  <a:lnTo>
                    <a:pt x="113" y="932"/>
                  </a:lnTo>
                  <a:lnTo>
                    <a:pt x="248" y="1012"/>
                  </a:lnTo>
                  <a:lnTo>
                    <a:pt x="304" y="1067"/>
                  </a:lnTo>
                  <a:lnTo>
                    <a:pt x="357" y="1127"/>
                  </a:lnTo>
                  <a:lnTo>
                    <a:pt x="427" y="1205"/>
                  </a:lnTo>
                  <a:lnTo>
                    <a:pt x="427" y="1205"/>
                  </a:lnTo>
                  <a:close/>
                </a:path>
              </a:pathLst>
            </a:cu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1200">
                <a:solidFill>
                  <a:srgbClr val="FFFF00"/>
                </a:solidFill>
                <a:latin typeface="AngsanaUPC" pitchFamily="18" charset="-34"/>
                <a:ea typeface="+mn-ea"/>
                <a:cs typeface="Browallia New"/>
              </a:endParaRPr>
            </a:p>
          </p:txBody>
        </p:sp>
      </p:grpSp>
      <p:sp>
        <p:nvSpPr>
          <p:cNvPr id="100" name="Plus 99"/>
          <p:cNvSpPr/>
          <p:nvPr/>
        </p:nvSpPr>
        <p:spPr>
          <a:xfrm>
            <a:off x="13447" y="3601315"/>
            <a:ext cx="912944" cy="912944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 kern="1200">
              <a:solidFill>
                <a:srgbClr val="EAEAEA"/>
              </a:solidFill>
              <a:latin typeface="Browallia New"/>
              <a:ea typeface="+mn-ea"/>
              <a:cs typeface="Browallia New"/>
            </a:endParaRPr>
          </a:p>
        </p:txBody>
      </p:sp>
      <p:sp>
        <p:nvSpPr>
          <p:cNvPr id="101" name="Minus 100"/>
          <p:cNvSpPr/>
          <p:nvPr/>
        </p:nvSpPr>
        <p:spPr>
          <a:xfrm>
            <a:off x="8135471" y="3600587"/>
            <a:ext cx="914400" cy="914400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 kern="1200">
              <a:solidFill>
                <a:srgbClr val="EAEAEA"/>
              </a:solidFill>
              <a:latin typeface="Browallia New"/>
              <a:ea typeface="+mn-ea"/>
              <a:cs typeface="Browallia New"/>
            </a:endParaRPr>
          </a:p>
        </p:txBody>
      </p:sp>
      <p:grpSp>
        <p:nvGrpSpPr>
          <p:cNvPr id="15" name="Group 104"/>
          <p:cNvGrpSpPr>
            <a:grpSpLocks/>
          </p:cNvGrpSpPr>
          <p:nvPr/>
        </p:nvGrpSpPr>
        <p:grpSpPr bwMode="auto">
          <a:xfrm>
            <a:off x="7978775" y="0"/>
            <a:ext cx="1287463" cy="845851"/>
            <a:chOff x="7978026" y="0"/>
            <a:chExt cx="1288862" cy="846605"/>
          </a:xfrm>
        </p:grpSpPr>
        <p:sp>
          <p:nvSpPr>
            <p:cNvPr id="104" name="Rectangle 103"/>
            <p:cNvSpPr/>
            <p:nvPr/>
          </p:nvSpPr>
          <p:spPr>
            <a:xfrm>
              <a:off x="8056844" y="0"/>
              <a:ext cx="1087156" cy="79317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2800" kern="1200">
                <a:solidFill>
                  <a:srgbClr val="EAEAEA"/>
                </a:solidFill>
                <a:latin typeface="Browallia New"/>
                <a:ea typeface="+mn-ea"/>
                <a:cs typeface="Browallia New"/>
              </a:endParaRPr>
            </a:p>
          </p:txBody>
        </p:sp>
        <p:sp>
          <p:nvSpPr>
            <p:cNvPr id="102" name="TextBox 101">
              <a:hlinkClick r:id="" action="ppaction://noaction"/>
            </p:cNvPr>
            <p:cNvSpPr txBox="1"/>
            <p:nvPr/>
          </p:nvSpPr>
          <p:spPr>
            <a:xfrm>
              <a:off x="7978026" y="45673"/>
              <a:ext cx="1288862" cy="8009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b="1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SWOT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1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Analysis</a:t>
              </a:r>
              <a:endParaRPr lang="th-TH" sz="2000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939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92138" y="2363788"/>
            <a:ext cx="4075112" cy="22320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 kern="1200" dirty="0">
              <a:solidFill>
                <a:srgbClr val="FFFF00"/>
              </a:solidFill>
              <a:latin typeface="Browallia New"/>
              <a:ea typeface="+mn-ea"/>
              <a:cs typeface="Browallia New"/>
            </a:endParaRP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A8697D-A743-41EE-8A6E-B31FC9CD37BD}" type="slidenum">
              <a:rPr lang="en-US" sz="2400" i="1" kern="1200">
                <a:solidFill>
                  <a:srgbClr val="006699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itchFamily="34" charset="-34"/>
                <a:ea typeface="+mn-ea"/>
                <a:cs typeface="Browallia New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th-TH" i="1" kern="1200">
              <a:solidFill>
                <a:srgbClr val="006699"/>
              </a:solidFill>
              <a:effectDag name="">
                <a:cont type="tree" name="">
                  <a:effect ref="fillLine"/>
                  <a:outerShdw dist="38100" dir="13500000" algn="br">
                    <a:srgbClr val="6858FF"/>
                  </a:outerShdw>
                </a:cont>
                <a:cont type="tree" name="">
                  <a:effect ref="fillLine"/>
                  <a:outerShdw dist="38100" dir="2700000" algn="tl">
                    <a:srgbClr val="0E0286"/>
                  </a:outerShdw>
                </a:cont>
                <a:effect ref="fillLine"/>
              </a:effectDag>
              <a:latin typeface="BrowalliaUPC" pitchFamily="34" charset="-34"/>
              <a:ea typeface="+mn-ea"/>
              <a:cs typeface="Browallia New"/>
            </a:endParaRPr>
          </a:p>
        </p:txBody>
      </p:sp>
      <p:sp>
        <p:nvSpPr>
          <p:cNvPr id="1642498" name="Rectangle 2"/>
          <p:cNvSpPr>
            <a:spLocks noChangeArrowheads="1"/>
          </p:cNvSpPr>
          <p:nvPr/>
        </p:nvSpPr>
        <p:spPr bwMode="auto">
          <a:xfrm>
            <a:off x="0" y="0"/>
            <a:ext cx="6024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การดำเนินการ-วิเคราะห์</a:t>
            </a:r>
            <a:r>
              <a:rPr lang="en-US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 SWOT</a:t>
            </a:r>
          </a:p>
        </p:txBody>
      </p:sp>
      <p:sp>
        <p:nvSpPr>
          <p:cNvPr id="1642499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ร่วมกันระดมความคิด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สภาวะแวดล้อมภายใน และภายนอกที่มีผลต่อองค์กร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ตามความคิดเห็น และความรับผิดชอบ</a:t>
            </a:r>
          </a:p>
        </p:txBody>
      </p:sp>
      <p:sp>
        <p:nvSpPr>
          <p:cNvPr id="88070" name="Rectangle 4"/>
          <p:cNvSpPr>
            <a:spLocks noChangeArrowheads="1"/>
          </p:cNvSpPr>
          <p:nvPr/>
        </p:nvSpPr>
        <p:spPr bwMode="auto">
          <a:xfrm>
            <a:off x="669925" y="2493963"/>
            <a:ext cx="1924050" cy="119062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ngsanaUPC" pitchFamily="18" charset="-34"/>
              </a:rPr>
              <a:t>จุดแข็ง</a:t>
            </a: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ngsanaUPC" pitchFamily="18" charset="-34"/>
              </a:rPr>
              <a:t>(S)</a:t>
            </a:r>
            <a:r>
              <a:rPr lang="th-TH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ngsanaUPC" pitchFamily="18" charset="-34"/>
              </a:rPr>
              <a:t> </a:t>
            </a:r>
            <a:endParaRPr lang="th-TH" sz="4000" kern="1200">
              <a:solidFill>
                <a:srgbClr val="000000"/>
              </a:solidFill>
              <a:latin typeface="Arial" pitchFamily="34" charset="0"/>
              <a:ea typeface="+mn-ea"/>
              <a:cs typeface="AngsanaUPC" pitchFamily="18" charset="-34"/>
            </a:endParaRPr>
          </a:p>
        </p:txBody>
      </p:sp>
      <p:sp>
        <p:nvSpPr>
          <p:cNvPr id="258054" name="Rectangle 5"/>
          <p:cNvSpPr>
            <a:spLocks noChangeArrowheads="1"/>
          </p:cNvSpPr>
          <p:nvPr/>
        </p:nvSpPr>
        <p:spPr bwMode="auto">
          <a:xfrm>
            <a:off x="2647950" y="2493963"/>
            <a:ext cx="1924050" cy="11906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kern="1200" dirty="0">
                <a:solidFill>
                  <a:srgbClr val="EAEAEA">
                    <a:lumMod val="10000"/>
                  </a:srgbClr>
                </a:solidFill>
                <a:latin typeface="Arial" pitchFamily="34" charset="0"/>
                <a:ea typeface="+mn-ea"/>
                <a:cs typeface="AngsanaUPC" pitchFamily="18" charset="-34"/>
              </a:rPr>
              <a:t>จุดอ่อน</a:t>
            </a:r>
            <a:r>
              <a:rPr lang="en-US" sz="2800" b="1" kern="1200" dirty="0">
                <a:solidFill>
                  <a:srgbClr val="EAEAEA">
                    <a:lumMod val="10000"/>
                  </a:srgbClr>
                </a:solidFill>
                <a:latin typeface="Arial" pitchFamily="34" charset="0"/>
                <a:ea typeface="+mn-ea"/>
                <a:cs typeface="AngsanaUPC" pitchFamily="18" charset="-34"/>
              </a:rPr>
              <a:t>(W)</a:t>
            </a:r>
            <a:endParaRPr lang="th-TH" sz="2800" b="1" kern="1200" dirty="0">
              <a:solidFill>
                <a:srgbClr val="EAEAEA">
                  <a:lumMod val="10000"/>
                </a:srgbClr>
              </a:solidFill>
              <a:latin typeface="Arial" pitchFamily="34" charset="0"/>
              <a:ea typeface="+mn-ea"/>
              <a:cs typeface="AngsanaUPC" pitchFamily="18" charset="-34"/>
            </a:endParaRPr>
          </a:p>
        </p:txBody>
      </p:sp>
      <p:sp>
        <p:nvSpPr>
          <p:cNvPr id="1642504" name="Rectangle 8"/>
          <p:cNvSpPr>
            <a:spLocks noChangeArrowheads="1"/>
          </p:cNvSpPr>
          <p:nvPr/>
        </p:nvSpPr>
        <p:spPr bwMode="auto">
          <a:xfrm>
            <a:off x="0" y="4760913"/>
            <a:ext cx="914400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32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ngsanaUPC" pitchFamily="18" charset="-34"/>
              </a:rPr>
              <a:t>เขียนประเด็น และข้อความลงบนการ์ดสีไม่เกิน 3 บรรทัดพร้อมเหตุผล 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3200" b="1" kern="1200" dirty="0" smtClean="0">
                <a:solidFill>
                  <a:srgbClr val="EAEAEA"/>
                </a:solidFill>
                <a:latin typeface="Arial" pitchFamily="34" charset="0"/>
                <a:ea typeface="+mn-ea"/>
                <a:cs typeface="AngsanaUPC" pitchFamily="18" charset="-34"/>
              </a:rPr>
              <a:t> </a:t>
            </a:r>
            <a:endParaRPr lang="th-TH" sz="3200" b="1" kern="1200" dirty="0">
              <a:solidFill>
                <a:srgbClr val="EAEAEA"/>
              </a:solidFill>
              <a:latin typeface="Arial" pitchFamily="34" charset="0"/>
              <a:ea typeface="+mn-ea"/>
              <a:cs typeface="AngsanaUPC" pitchFamily="18" charset="-34"/>
            </a:endParaRP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32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(1 การ์ด : 1 ข้อความ : 1 ประเด็น)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th-TH" sz="3200" b="1" kern="1200" dirty="0">
              <a:solidFill>
                <a:srgbClr val="EAEAEA"/>
              </a:solidFill>
              <a:latin typeface="Arial" pitchFamily="34" charset="0"/>
              <a:ea typeface="+mn-ea"/>
              <a:cs typeface="AngsanaUPC" pitchFamily="18" charset="-34"/>
            </a:endParaRPr>
          </a:p>
        </p:txBody>
      </p:sp>
      <p:sp>
        <p:nvSpPr>
          <p:cNvPr id="1642505" name="WordArt 9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2574925" cy="134461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CCFF"/>
                    </a:gs>
                    <a:gs pos="50000">
                      <a:srgbClr val="FFFF00"/>
                    </a:gs>
                    <a:gs pos="100000">
                      <a:srgbClr val="CCCC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00354E"/>
                  </a:outerShdw>
                </a:effectLst>
                <a:latin typeface="Book Antiqua"/>
                <a:ea typeface="+mn-ea"/>
                <a:cs typeface="Browallia New"/>
              </a:rPr>
              <a:t>        </a:t>
            </a:r>
          </a:p>
        </p:txBody>
      </p:sp>
      <p:sp>
        <p:nvSpPr>
          <p:cNvPr id="88074" name="Rectangle 4"/>
          <p:cNvSpPr>
            <a:spLocks noChangeArrowheads="1"/>
          </p:cNvSpPr>
          <p:nvPr/>
        </p:nvSpPr>
        <p:spPr bwMode="auto">
          <a:xfrm>
            <a:off x="4786313" y="2493963"/>
            <a:ext cx="1831975" cy="1190625"/>
          </a:xfrm>
          <a:prstGeom prst="rect">
            <a:avLst/>
          </a:prstGeom>
          <a:solidFill>
            <a:srgbClr val="00CC0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800" b="1" kern="1200">
                <a:solidFill>
                  <a:srgbClr val="00354E"/>
                </a:solidFill>
                <a:latin typeface="Arial" pitchFamily="34" charset="0"/>
                <a:ea typeface="+mn-ea"/>
                <a:cs typeface="AngsanaUPC" pitchFamily="18" charset="-34"/>
              </a:rPr>
              <a:t>โอกาส</a:t>
            </a:r>
            <a:r>
              <a:rPr lang="en-US" sz="2800" b="1" kern="1200">
                <a:solidFill>
                  <a:srgbClr val="00354E"/>
                </a:solidFill>
                <a:latin typeface="Arial" pitchFamily="34" charset="0"/>
                <a:ea typeface="+mn-ea"/>
                <a:cs typeface="AngsanaUPC" pitchFamily="18" charset="-34"/>
              </a:rPr>
              <a:t>(O)</a:t>
            </a:r>
            <a:endParaRPr lang="th-TH" sz="4000" kern="1200">
              <a:solidFill>
                <a:srgbClr val="00354E"/>
              </a:solidFill>
              <a:latin typeface="Arial" pitchFamily="34" charset="0"/>
              <a:ea typeface="+mn-ea"/>
              <a:cs typeface="AngsanaUPC" pitchFamily="18" charset="-34"/>
            </a:endParaRPr>
          </a:p>
        </p:txBody>
      </p:sp>
      <p:sp>
        <p:nvSpPr>
          <p:cNvPr id="88075" name="Rectangle 5"/>
          <p:cNvSpPr>
            <a:spLocks noChangeArrowheads="1"/>
          </p:cNvSpPr>
          <p:nvPr/>
        </p:nvSpPr>
        <p:spPr bwMode="auto">
          <a:xfrm>
            <a:off x="6670675" y="2493963"/>
            <a:ext cx="1830388" cy="1190625"/>
          </a:xfrm>
          <a:prstGeom prst="rect">
            <a:avLst/>
          </a:prstGeom>
          <a:solidFill>
            <a:srgbClr val="FF66CC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kern="1200">
                <a:solidFill>
                  <a:srgbClr val="00354E"/>
                </a:solidFill>
                <a:latin typeface="Arial" pitchFamily="34" charset="0"/>
                <a:ea typeface="+mn-ea"/>
                <a:cs typeface="AngsanaUPC" pitchFamily="18" charset="-34"/>
              </a:rPr>
              <a:t>ภัยคุกคาม</a:t>
            </a:r>
            <a:r>
              <a:rPr lang="en-US" sz="2800" b="1" kern="1200">
                <a:solidFill>
                  <a:srgbClr val="00354E"/>
                </a:solidFill>
                <a:latin typeface="Arial" pitchFamily="34" charset="0"/>
                <a:ea typeface="+mn-ea"/>
                <a:cs typeface="AngsanaUPC" pitchFamily="18" charset="-34"/>
              </a:rPr>
              <a:t>(T)</a:t>
            </a:r>
            <a:endParaRPr lang="th-TH" sz="2800" b="1" kern="1200">
              <a:solidFill>
                <a:srgbClr val="00354E"/>
              </a:solidFill>
              <a:latin typeface="Arial" pitchFamily="34" charset="0"/>
              <a:ea typeface="+mn-ea"/>
              <a:cs typeface="Angsan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0935" y="3764255"/>
            <a:ext cx="8964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รู้เรา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06938" y="2363788"/>
            <a:ext cx="3881437" cy="223043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 kern="12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rowallia New"/>
              <a:ea typeface="+mn-ea"/>
              <a:cs typeface="Browallia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69341" y="3698338"/>
            <a:ext cx="9364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ea typeface="+mn-ea"/>
                <a:cs typeface="Angsana New" pitchFamily="18" charset="-34"/>
              </a:rPr>
              <a:t>รู้เขา</a:t>
            </a:r>
          </a:p>
        </p:txBody>
      </p:sp>
    </p:spTree>
    <p:extLst>
      <p:ext uri="{BB962C8B-B14F-4D97-AF65-F5344CB8AC3E}">
        <p14:creationId xmlns:p14="http://schemas.microsoft.com/office/powerpoint/2010/main" val="427958901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WordArt 91"/>
          <p:cNvSpPr>
            <a:spLocks noChangeArrowheads="1" noChangeShapeType="1" noTextEdit="1"/>
          </p:cNvSpPr>
          <p:nvPr/>
        </p:nvSpPr>
        <p:spPr bwMode="auto">
          <a:xfrm>
            <a:off x="228599" y="683745"/>
            <a:ext cx="1379538" cy="5032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>
              <a:defRPr/>
            </a:pPr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000000"/>
                  </a:outerShdw>
                </a:effectLst>
                <a:latin typeface="Book Antiqua"/>
                <a:cs typeface="+mn-cs"/>
              </a:rPr>
              <a:t>       </a:t>
            </a:r>
            <a:endParaRPr lang="th-TH" sz="3600" b="1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000000"/>
                </a:outerShdw>
              </a:effectLst>
              <a:latin typeface="Book Antiqua"/>
              <a:cs typeface="LilyUPC" panose="020B0604020202020204" pitchFamily="34" charset="-34"/>
            </a:endParaRPr>
          </a:p>
        </p:txBody>
      </p:sp>
      <p:sp>
        <p:nvSpPr>
          <p:cNvPr id="280" name="Line 34"/>
          <p:cNvSpPr>
            <a:spLocks noChangeShapeType="1"/>
          </p:cNvSpPr>
          <p:nvPr/>
        </p:nvSpPr>
        <p:spPr bwMode="auto">
          <a:xfrm>
            <a:off x="1781174" y="1539408"/>
            <a:ext cx="2449513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 type="none" w="lg" len="lg"/>
          </a:ln>
        </p:spPr>
        <p:txBody>
          <a:bodyPr/>
          <a:lstStyle/>
          <a:p>
            <a:endParaRPr lang="th-TH">
              <a:solidFill>
                <a:srgbClr val="EAEAEA"/>
              </a:solidFill>
            </a:endParaRPr>
          </a:p>
        </p:txBody>
      </p:sp>
      <p:sp>
        <p:nvSpPr>
          <p:cNvPr id="281" name="Line 35"/>
          <p:cNvSpPr>
            <a:spLocks noChangeShapeType="1"/>
          </p:cNvSpPr>
          <p:nvPr/>
        </p:nvSpPr>
        <p:spPr bwMode="auto">
          <a:xfrm>
            <a:off x="1493837" y="1828333"/>
            <a:ext cx="0" cy="143986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 type="none" w="lg" len="lg"/>
          </a:ln>
        </p:spPr>
        <p:txBody>
          <a:bodyPr/>
          <a:lstStyle/>
          <a:p>
            <a:endParaRPr lang="th-TH">
              <a:solidFill>
                <a:srgbClr val="EAEAEA"/>
              </a:solidFill>
            </a:endParaRPr>
          </a:p>
        </p:txBody>
      </p:sp>
      <p:sp>
        <p:nvSpPr>
          <p:cNvPr id="282" name="Oval 67"/>
          <p:cNvSpPr>
            <a:spLocks noChangeArrowheads="1"/>
          </p:cNvSpPr>
          <p:nvPr/>
        </p:nvSpPr>
        <p:spPr bwMode="auto">
          <a:xfrm>
            <a:off x="989012" y="1252070"/>
            <a:ext cx="792162" cy="792163"/>
          </a:xfrm>
          <a:prstGeom prst="ellipse">
            <a:avLst/>
          </a:prstGeom>
          <a:gradFill rotWithShape="1">
            <a:gsLst>
              <a:gs pos="0">
                <a:srgbClr val="CC66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ngsana New" pitchFamily="18" charset="-34"/>
              </a:rPr>
              <a:t>Strategy</a:t>
            </a:r>
            <a:endParaRPr lang="th-TH" b="1" dirty="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298449" y="485308"/>
            <a:ext cx="14779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Objective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284" name="Shape 165"/>
          <p:cNvCxnSpPr>
            <a:stCxn id="282" idx="2"/>
          </p:cNvCxnSpPr>
          <p:nvPr/>
        </p:nvCxnSpPr>
        <p:spPr>
          <a:xfrm rot="10800000">
            <a:off x="573087" y="1009183"/>
            <a:ext cx="415925" cy="639762"/>
          </a:xfrm>
          <a:prstGeom prst="curvedConnector2">
            <a:avLst/>
          </a:prstGeom>
          <a:ln w="254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9" name="Slide Number Placeholder 5"/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1pPr>
            <a:lvl2pPr marL="742950" indent="-28575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2pPr>
            <a:lvl3pPr marL="11430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3pPr>
            <a:lvl4pPr marL="16002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4pPr>
            <a:lvl5pPr marL="20574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9pPr>
          </a:lstStyle>
          <a:p>
            <a:pPr algn="r"/>
            <a:fld id="{9261ED57-C23A-42D4-80D4-7C01F32175E6}" type="slidenum">
              <a:rPr lang="en-US" altLang="th-TH" sz="2400" i="1" smtClean="0">
                <a:solidFill>
                  <a:srgbClr val="1904E0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anose="020B0604020202020204" pitchFamily="34" charset="-34"/>
                <a:cs typeface="LilyUPC" panose="020B0604020202020204" pitchFamily="34" charset="-34"/>
              </a:rPr>
              <a:pPr algn="r"/>
              <a:t>57</a:t>
            </a:fld>
            <a:endParaRPr lang="th-TH" altLang="th-TH" sz="1800" i="1" smtClean="0">
              <a:solidFill>
                <a:srgbClr val="1904E0"/>
              </a:solidFill>
              <a:effectDag name="">
                <a:cont type="tree" name="">
                  <a:effect ref="fillLine"/>
                  <a:outerShdw dist="38100" dir="13500000" algn="br">
                    <a:srgbClr val="6858FF"/>
                  </a:outerShdw>
                </a:cont>
                <a:cont type="tree" name="">
                  <a:effect ref="fillLine"/>
                  <a:outerShdw dist="38100" dir="2700000" algn="tl">
                    <a:srgbClr val="0E0286"/>
                  </a:outerShdw>
                </a:cont>
                <a:effect ref="fillLine"/>
              </a:effectDag>
              <a:latin typeface="BrowalliaUPC" panose="020B0604020202020204" pitchFamily="34" charset="-34"/>
              <a:cs typeface="LilyUPC" panose="020B0604020202020204" pitchFamily="34" charset="-34"/>
            </a:endParaRPr>
          </a:p>
        </p:txBody>
      </p:sp>
      <p:grpSp>
        <p:nvGrpSpPr>
          <p:cNvPr id="190" name="Group 2"/>
          <p:cNvGrpSpPr>
            <a:grpSpLocks/>
          </p:cNvGrpSpPr>
          <p:nvPr/>
        </p:nvGrpSpPr>
        <p:grpSpPr bwMode="auto">
          <a:xfrm rot="5400000">
            <a:off x="1814513" y="3662363"/>
            <a:ext cx="5632450" cy="133350"/>
            <a:chOff x="0" y="1896"/>
            <a:chExt cx="5760" cy="120"/>
          </a:xfrm>
        </p:grpSpPr>
        <p:sp>
          <p:nvSpPr>
            <p:cNvPr id="191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  <p:sp>
          <p:nvSpPr>
            <p:cNvPr id="192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</p:grpSp>
      <p:grpSp>
        <p:nvGrpSpPr>
          <p:cNvPr id="194" name="Group 6"/>
          <p:cNvGrpSpPr>
            <a:grpSpLocks/>
          </p:cNvGrpSpPr>
          <p:nvPr/>
        </p:nvGrpSpPr>
        <p:grpSpPr bwMode="auto">
          <a:xfrm>
            <a:off x="344488" y="3379788"/>
            <a:ext cx="8440737" cy="122237"/>
            <a:chOff x="217" y="2340"/>
            <a:chExt cx="5317" cy="77"/>
          </a:xfrm>
        </p:grpSpPr>
        <p:sp>
          <p:nvSpPr>
            <p:cNvPr id="195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  <p:sp>
          <p:nvSpPr>
            <p:cNvPr id="196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</p:grpSp>
      <p:grpSp>
        <p:nvGrpSpPr>
          <p:cNvPr id="197" name="Group 9"/>
          <p:cNvGrpSpPr>
            <a:grpSpLocks/>
          </p:cNvGrpSpPr>
          <p:nvPr/>
        </p:nvGrpSpPr>
        <p:grpSpPr bwMode="auto">
          <a:xfrm>
            <a:off x="4027488" y="0"/>
            <a:ext cx="1206500" cy="3089275"/>
            <a:chOff x="2537" y="0"/>
            <a:chExt cx="760" cy="2141"/>
          </a:xfrm>
        </p:grpSpPr>
        <p:grpSp>
          <p:nvGrpSpPr>
            <p:cNvPr id="198" name="Group 10"/>
            <p:cNvGrpSpPr>
              <a:grpSpLocks/>
            </p:cNvGrpSpPr>
            <p:nvPr/>
          </p:nvGrpSpPr>
          <p:grpSpPr bwMode="auto">
            <a:xfrm>
              <a:off x="2537" y="0"/>
              <a:ext cx="759" cy="726"/>
              <a:chOff x="1126" y="966"/>
              <a:chExt cx="691" cy="726"/>
            </a:xfrm>
          </p:grpSpPr>
          <p:sp>
            <p:nvSpPr>
              <p:cNvPr id="209" name="AutoShape 1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0" name="AutoShape 1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1" name="AutoShape 1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2" name="AutoShape 1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99" name="Group 15"/>
            <p:cNvGrpSpPr>
              <a:grpSpLocks/>
            </p:cNvGrpSpPr>
            <p:nvPr/>
          </p:nvGrpSpPr>
          <p:grpSpPr bwMode="auto">
            <a:xfrm>
              <a:off x="2538" y="706"/>
              <a:ext cx="759" cy="726"/>
              <a:chOff x="1126" y="966"/>
              <a:chExt cx="691" cy="726"/>
            </a:xfrm>
          </p:grpSpPr>
          <p:sp>
            <p:nvSpPr>
              <p:cNvPr id="205" name="AutoShape 16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6" name="AutoShape 17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7" name="AutoShape 18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8" name="AutoShape 19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00" name="Group 20"/>
            <p:cNvGrpSpPr>
              <a:grpSpLocks/>
            </p:cNvGrpSpPr>
            <p:nvPr/>
          </p:nvGrpSpPr>
          <p:grpSpPr bwMode="auto">
            <a:xfrm>
              <a:off x="2538" y="1415"/>
              <a:ext cx="759" cy="726"/>
              <a:chOff x="1126" y="966"/>
              <a:chExt cx="691" cy="726"/>
            </a:xfrm>
          </p:grpSpPr>
          <p:sp>
            <p:nvSpPr>
              <p:cNvPr id="201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2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3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4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213" name="Group 25"/>
          <p:cNvGrpSpPr>
            <a:grpSpLocks/>
          </p:cNvGrpSpPr>
          <p:nvPr/>
        </p:nvGrpSpPr>
        <p:grpSpPr bwMode="auto">
          <a:xfrm>
            <a:off x="4024313" y="3729878"/>
            <a:ext cx="1204912" cy="3114675"/>
            <a:chOff x="2535" y="2178"/>
            <a:chExt cx="759" cy="2142"/>
          </a:xfrm>
        </p:grpSpPr>
        <p:grpSp>
          <p:nvGrpSpPr>
            <p:cNvPr id="214" name="Group 26"/>
            <p:cNvGrpSpPr>
              <a:grpSpLocks/>
            </p:cNvGrpSpPr>
            <p:nvPr/>
          </p:nvGrpSpPr>
          <p:grpSpPr bwMode="auto">
            <a:xfrm>
              <a:off x="2535" y="2178"/>
              <a:ext cx="759" cy="726"/>
              <a:chOff x="1126" y="966"/>
              <a:chExt cx="691" cy="726"/>
            </a:xfrm>
          </p:grpSpPr>
          <p:sp>
            <p:nvSpPr>
              <p:cNvPr id="225" name="AutoShape 27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6" name="AutoShape 28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7" name="AutoShape 2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8" name="AutoShape 30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15" name="Group 31"/>
            <p:cNvGrpSpPr>
              <a:grpSpLocks/>
            </p:cNvGrpSpPr>
            <p:nvPr/>
          </p:nvGrpSpPr>
          <p:grpSpPr bwMode="auto">
            <a:xfrm>
              <a:off x="2535" y="2892"/>
              <a:ext cx="759" cy="726"/>
              <a:chOff x="1126" y="966"/>
              <a:chExt cx="691" cy="726"/>
            </a:xfrm>
          </p:grpSpPr>
          <p:sp>
            <p:nvSpPr>
              <p:cNvPr id="221" name="AutoShape 32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2" name="AutoShape 33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3" name="AutoShape 34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4" name="AutoShape 35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16" name="Group 36"/>
            <p:cNvGrpSpPr>
              <a:grpSpLocks/>
            </p:cNvGrpSpPr>
            <p:nvPr/>
          </p:nvGrpSpPr>
          <p:grpSpPr bwMode="auto">
            <a:xfrm>
              <a:off x="2535" y="3594"/>
              <a:ext cx="759" cy="726"/>
              <a:chOff x="1126" y="966"/>
              <a:chExt cx="691" cy="726"/>
            </a:xfrm>
          </p:grpSpPr>
          <p:sp>
            <p:nvSpPr>
              <p:cNvPr id="217" name="AutoShape 37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8" name="AutoShape 38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9" name="AutoShape 3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0" name="AutoShape 40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229" name="Group 41"/>
          <p:cNvGrpSpPr>
            <a:grpSpLocks/>
          </p:cNvGrpSpPr>
          <p:nvPr/>
        </p:nvGrpSpPr>
        <p:grpSpPr bwMode="auto">
          <a:xfrm>
            <a:off x="5202238" y="2874963"/>
            <a:ext cx="3941762" cy="1130300"/>
            <a:chOff x="628" y="582"/>
            <a:chExt cx="2932" cy="712"/>
          </a:xfrm>
        </p:grpSpPr>
        <p:grpSp>
          <p:nvGrpSpPr>
            <p:cNvPr id="230" name="Group 42"/>
            <p:cNvGrpSpPr>
              <a:grpSpLocks/>
            </p:cNvGrpSpPr>
            <p:nvPr/>
          </p:nvGrpSpPr>
          <p:grpSpPr bwMode="auto">
            <a:xfrm>
              <a:off x="628" y="582"/>
              <a:ext cx="731" cy="712"/>
              <a:chOff x="1564" y="2470"/>
              <a:chExt cx="731" cy="712"/>
            </a:xfrm>
          </p:grpSpPr>
          <p:sp>
            <p:nvSpPr>
              <p:cNvPr id="243" name="AutoShape 43"/>
              <p:cNvSpPr>
                <a:spLocks noChangeArrowheads="1"/>
              </p:cNvSpPr>
              <p:nvPr/>
            </p:nvSpPr>
            <p:spPr bwMode="gray">
              <a:xfrm>
                <a:off x="156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44" name="AutoShape 44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45" name="AutoShape 45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1" name="Group 46"/>
            <p:cNvGrpSpPr>
              <a:grpSpLocks/>
            </p:cNvGrpSpPr>
            <p:nvPr/>
          </p:nvGrpSpPr>
          <p:grpSpPr bwMode="auto">
            <a:xfrm>
              <a:off x="1361" y="582"/>
              <a:ext cx="731" cy="712"/>
              <a:chOff x="1564" y="2470"/>
              <a:chExt cx="731" cy="712"/>
            </a:xfrm>
          </p:grpSpPr>
          <p:sp>
            <p:nvSpPr>
              <p:cNvPr id="240" name="AutoShape 47"/>
              <p:cNvSpPr>
                <a:spLocks noChangeArrowheads="1"/>
              </p:cNvSpPr>
              <p:nvPr/>
            </p:nvSpPr>
            <p:spPr bwMode="gray">
              <a:xfrm>
                <a:off x="156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41" name="AutoShape 48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42" name="AutoShape 49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2" name="Group 50"/>
            <p:cNvGrpSpPr>
              <a:grpSpLocks/>
            </p:cNvGrpSpPr>
            <p:nvPr/>
          </p:nvGrpSpPr>
          <p:grpSpPr bwMode="auto">
            <a:xfrm>
              <a:off x="2095" y="582"/>
              <a:ext cx="731" cy="712"/>
              <a:chOff x="1564" y="2470"/>
              <a:chExt cx="731" cy="712"/>
            </a:xfrm>
          </p:grpSpPr>
          <p:sp>
            <p:nvSpPr>
              <p:cNvPr id="237" name="AutoShape 51"/>
              <p:cNvSpPr>
                <a:spLocks noChangeArrowheads="1"/>
              </p:cNvSpPr>
              <p:nvPr/>
            </p:nvSpPr>
            <p:spPr bwMode="gray">
              <a:xfrm>
                <a:off x="156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38" name="AutoShape 52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39" name="AutoShape 53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3" name="Group 54"/>
            <p:cNvGrpSpPr>
              <a:grpSpLocks/>
            </p:cNvGrpSpPr>
            <p:nvPr/>
          </p:nvGrpSpPr>
          <p:grpSpPr bwMode="auto">
            <a:xfrm>
              <a:off x="2829" y="582"/>
              <a:ext cx="731" cy="712"/>
              <a:chOff x="1564" y="2470"/>
              <a:chExt cx="731" cy="712"/>
            </a:xfrm>
          </p:grpSpPr>
          <p:sp>
            <p:nvSpPr>
              <p:cNvPr id="234" name="AutoShape 55"/>
              <p:cNvSpPr>
                <a:spLocks noChangeArrowheads="1"/>
              </p:cNvSpPr>
              <p:nvPr/>
            </p:nvSpPr>
            <p:spPr bwMode="gray">
              <a:xfrm>
                <a:off x="156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35" name="AutoShape 56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36" name="AutoShape 57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246" name="Group 58"/>
          <p:cNvGrpSpPr>
            <a:grpSpLocks/>
          </p:cNvGrpSpPr>
          <p:nvPr/>
        </p:nvGrpSpPr>
        <p:grpSpPr bwMode="auto">
          <a:xfrm>
            <a:off x="0" y="2863850"/>
            <a:ext cx="4011613" cy="1152525"/>
            <a:chOff x="39" y="3570"/>
            <a:chExt cx="2827" cy="726"/>
          </a:xfrm>
        </p:grpSpPr>
        <p:grpSp>
          <p:nvGrpSpPr>
            <p:cNvPr id="247" name="Group 59"/>
            <p:cNvGrpSpPr>
              <a:grpSpLocks/>
            </p:cNvGrpSpPr>
            <p:nvPr/>
          </p:nvGrpSpPr>
          <p:grpSpPr bwMode="auto">
            <a:xfrm>
              <a:off x="39" y="3570"/>
              <a:ext cx="754" cy="726"/>
              <a:chOff x="39" y="3570"/>
              <a:chExt cx="754" cy="726"/>
            </a:xfrm>
          </p:grpSpPr>
          <p:sp>
            <p:nvSpPr>
              <p:cNvPr id="263" name="AutoShape 60"/>
              <p:cNvSpPr>
                <a:spLocks noChangeArrowheads="1"/>
              </p:cNvSpPr>
              <p:nvPr/>
            </p:nvSpPr>
            <p:spPr bwMode="gray">
              <a:xfrm>
                <a:off x="39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64" name="AutoShape 61"/>
              <p:cNvSpPr>
                <a:spLocks noChangeArrowheads="1"/>
              </p:cNvSpPr>
              <p:nvPr/>
            </p:nvSpPr>
            <p:spPr bwMode="gray">
              <a:xfrm>
                <a:off x="51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65" name="AutoShape 62"/>
              <p:cNvSpPr>
                <a:spLocks noChangeArrowheads="1"/>
              </p:cNvSpPr>
              <p:nvPr/>
            </p:nvSpPr>
            <p:spPr bwMode="gray">
              <a:xfrm>
                <a:off x="57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66" name="AutoShape 63"/>
              <p:cNvSpPr>
                <a:spLocks noChangeArrowheads="1"/>
              </p:cNvSpPr>
              <p:nvPr/>
            </p:nvSpPr>
            <p:spPr bwMode="gray">
              <a:xfrm>
                <a:off x="57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48" name="Group 64"/>
            <p:cNvGrpSpPr>
              <a:grpSpLocks/>
            </p:cNvGrpSpPr>
            <p:nvPr/>
          </p:nvGrpSpPr>
          <p:grpSpPr bwMode="auto">
            <a:xfrm>
              <a:off x="730" y="3570"/>
              <a:ext cx="754" cy="726"/>
              <a:chOff x="730" y="3570"/>
              <a:chExt cx="754" cy="726"/>
            </a:xfrm>
          </p:grpSpPr>
          <p:sp>
            <p:nvSpPr>
              <p:cNvPr id="259" name="AutoShape 65"/>
              <p:cNvSpPr>
                <a:spLocks noChangeArrowheads="1"/>
              </p:cNvSpPr>
              <p:nvPr/>
            </p:nvSpPr>
            <p:spPr bwMode="gray">
              <a:xfrm>
                <a:off x="73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60" name="AutoShape 66"/>
              <p:cNvSpPr>
                <a:spLocks noChangeArrowheads="1"/>
              </p:cNvSpPr>
              <p:nvPr/>
            </p:nvSpPr>
            <p:spPr bwMode="gray">
              <a:xfrm>
                <a:off x="74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61" name="AutoShape 67"/>
              <p:cNvSpPr>
                <a:spLocks noChangeArrowheads="1"/>
              </p:cNvSpPr>
              <p:nvPr/>
            </p:nvSpPr>
            <p:spPr bwMode="gray">
              <a:xfrm>
                <a:off x="74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62" name="AutoShape 68"/>
              <p:cNvSpPr>
                <a:spLocks noChangeArrowheads="1"/>
              </p:cNvSpPr>
              <p:nvPr/>
            </p:nvSpPr>
            <p:spPr bwMode="gray">
              <a:xfrm>
                <a:off x="74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49" name="Group 69"/>
            <p:cNvGrpSpPr>
              <a:grpSpLocks/>
            </p:cNvGrpSpPr>
            <p:nvPr/>
          </p:nvGrpSpPr>
          <p:grpSpPr bwMode="auto">
            <a:xfrm>
              <a:off x="1400" y="3570"/>
              <a:ext cx="754" cy="726"/>
              <a:chOff x="1400" y="3570"/>
              <a:chExt cx="754" cy="726"/>
            </a:xfrm>
          </p:grpSpPr>
          <p:sp>
            <p:nvSpPr>
              <p:cNvPr id="255" name="AutoShape 70"/>
              <p:cNvSpPr>
                <a:spLocks noChangeArrowheads="1"/>
              </p:cNvSpPr>
              <p:nvPr/>
            </p:nvSpPr>
            <p:spPr bwMode="gray">
              <a:xfrm>
                <a:off x="140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56" name="AutoShape 71"/>
              <p:cNvSpPr>
                <a:spLocks noChangeArrowheads="1"/>
              </p:cNvSpPr>
              <p:nvPr/>
            </p:nvSpPr>
            <p:spPr bwMode="gray">
              <a:xfrm>
                <a:off x="141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57" name="AutoShape 72"/>
              <p:cNvSpPr>
                <a:spLocks noChangeArrowheads="1"/>
              </p:cNvSpPr>
              <p:nvPr/>
            </p:nvSpPr>
            <p:spPr bwMode="gray">
              <a:xfrm>
                <a:off x="141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58" name="AutoShape 73"/>
              <p:cNvSpPr>
                <a:spLocks noChangeArrowheads="1"/>
              </p:cNvSpPr>
              <p:nvPr/>
            </p:nvSpPr>
            <p:spPr bwMode="gray">
              <a:xfrm>
                <a:off x="141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50" name="Group 74"/>
            <p:cNvGrpSpPr>
              <a:grpSpLocks/>
            </p:cNvGrpSpPr>
            <p:nvPr/>
          </p:nvGrpSpPr>
          <p:grpSpPr bwMode="auto">
            <a:xfrm>
              <a:off x="2111" y="3570"/>
              <a:ext cx="755" cy="726"/>
              <a:chOff x="2111" y="3570"/>
              <a:chExt cx="755" cy="726"/>
            </a:xfrm>
          </p:grpSpPr>
          <p:sp>
            <p:nvSpPr>
              <p:cNvPr id="251" name="AutoShape 75"/>
              <p:cNvSpPr>
                <a:spLocks noChangeArrowheads="1"/>
              </p:cNvSpPr>
              <p:nvPr/>
            </p:nvSpPr>
            <p:spPr bwMode="gray">
              <a:xfrm>
                <a:off x="2111" y="3570"/>
                <a:ext cx="755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52" name="AutoShape 76"/>
              <p:cNvSpPr>
                <a:spLocks noChangeArrowheads="1"/>
              </p:cNvSpPr>
              <p:nvPr/>
            </p:nvSpPr>
            <p:spPr bwMode="gray">
              <a:xfrm>
                <a:off x="2123" y="3572"/>
                <a:ext cx="732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53" name="AutoShape 77"/>
              <p:cNvSpPr>
                <a:spLocks noChangeArrowheads="1"/>
              </p:cNvSpPr>
              <p:nvPr/>
            </p:nvSpPr>
            <p:spPr bwMode="gray">
              <a:xfrm>
                <a:off x="2129" y="4096"/>
                <a:ext cx="722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54" name="AutoShape 78"/>
              <p:cNvSpPr>
                <a:spLocks noChangeArrowheads="1"/>
              </p:cNvSpPr>
              <p:nvPr/>
            </p:nvSpPr>
            <p:spPr bwMode="gray">
              <a:xfrm>
                <a:off x="2129" y="3578"/>
                <a:ext cx="722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</p:grpSp>
      <p:sp>
        <p:nvSpPr>
          <p:cNvPr id="267" name="Rectangle 79"/>
          <p:cNvSpPr>
            <a:spLocks noChangeArrowheads="1"/>
          </p:cNvSpPr>
          <p:nvPr/>
        </p:nvSpPr>
        <p:spPr bwMode="auto">
          <a:xfrm>
            <a:off x="0" y="3879850"/>
            <a:ext cx="1341438" cy="701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S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trengths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MAX</a:t>
            </a:r>
          </a:p>
        </p:txBody>
      </p:sp>
      <p:sp>
        <p:nvSpPr>
          <p:cNvPr id="268" name="Rectangle 80"/>
          <p:cNvSpPr>
            <a:spLocks noChangeArrowheads="1"/>
          </p:cNvSpPr>
          <p:nvPr/>
        </p:nvSpPr>
        <p:spPr bwMode="auto">
          <a:xfrm>
            <a:off x="7789863" y="3919538"/>
            <a:ext cx="1354137" cy="701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W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eaknesses</a:t>
            </a:r>
          </a:p>
          <a:p>
            <a:pPr algn="r"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MAX</a:t>
            </a:r>
          </a:p>
        </p:txBody>
      </p:sp>
      <p:sp>
        <p:nvSpPr>
          <p:cNvPr id="269" name="Rectangle 81"/>
          <p:cNvSpPr>
            <a:spLocks noChangeArrowheads="1"/>
          </p:cNvSpPr>
          <p:nvPr/>
        </p:nvSpPr>
        <p:spPr bwMode="auto">
          <a:xfrm>
            <a:off x="5211788" y="-23900"/>
            <a:ext cx="1308100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1pPr>
            <a:lvl2pPr marL="742950" indent="-28575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2pPr>
            <a:lvl3pPr marL="11430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3pPr>
            <a:lvl4pPr marL="16002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4pPr>
            <a:lvl5pPr marL="20574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th-TH" sz="32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O</a:t>
            </a:r>
            <a:r>
              <a:rPr lang="en-US" altLang="th-TH" sz="20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pportunities </a:t>
            </a:r>
          </a:p>
          <a:p>
            <a:pPr algn="r">
              <a:lnSpc>
                <a:spcPct val="80000"/>
              </a:lnSpc>
            </a:pPr>
            <a:r>
              <a:rPr lang="en-US" altLang="th-TH" sz="16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MAX</a:t>
            </a:r>
            <a:r>
              <a:rPr lang="en-US" altLang="th-TH" sz="20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0" name="Rectangle 82"/>
          <p:cNvSpPr>
            <a:spLocks noChangeArrowheads="1"/>
          </p:cNvSpPr>
          <p:nvPr/>
        </p:nvSpPr>
        <p:spPr bwMode="auto">
          <a:xfrm>
            <a:off x="5018981" y="6317178"/>
            <a:ext cx="15652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1pPr>
            <a:lvl2pPr marL="742950" indent="-28575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2pPr>
            <a:lvl3pPr marL="11430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3pPr>
            <a:lvl4pPr marL="16002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4pPr>
            <a:lvl5pPr marL="20574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th-TH" sz="32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T</a:t>
            </a:r>
            <a:r>
              <a:rPr lang="en-US" altLang="th-TH" sz="20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hreats</a:t>
            </a:r>
            <a:r>
              <a:rPr lang="en-US" altLang="th-TH" sz="40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 </a:t>
            </a:r>
            <a:r>
              <a:rPr lang="en-US" altLang="th-TH" sz="1600" b="1" dirty="0" smtClean="0">
                <a:solidFill>
                  <a:prstClr val="white"/>
                </a:solidFill>
                <a:latin typeface="Angsana New" panose="02020603050405020304" pitchFamily="18" charset="-34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271" name="Rectangle 83"/>
          <p:cNvSpPr>
            <a:spLocks noChangeArrowheads="1"/>
          </p:cNvSpPr>
          <p:nvPr/>
        </p:nvSpPr>
        <p:spPr bwMode="auto">
          <a:xfrm>
            <a:off x="4686300" y="3190875"/>
            <a:ext cx="460375" cy="263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MIN</a:t>
            </a:r>
          </a:p>
        </p:txBody>
      </p:sp>
      <p:sp>
        <p:nvSpPr>
          <p:cNvPr id="272" name="Text Box 84"/>
          <p:cNvSpPr txBox="1">
            <a:spLocks noChangeArrowheads="1"/>
          </p:cNvSpPr>
          <p:nvPr/>
        </p:nvSpPr>
        <p:spPr bwMode="auto">
          <a:xfrm>
            <a:off x="5249863" y="2438400"/>
            <a:ext cx="152400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 eaLnBrk="0" hangingPunct="0">
              <a:lnSpc>
                <a:spcPct val="6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Turnaround</a:t>
            </a:r>
          </a:p>
        </p:txBody>
      </p:sp>
      <p:sp>
        <p:nvSpPr>
          <p:cNvPr id="273" name="Text Box 85"/>
          <p:cNvSpPr txBox="1">
            <a:spLocks noChangeArrowheads="1"/>
          </p:cNvSpPr>
          <p:nvPr/>
        </p:nvSpPr>
        <p:spPr bwMode="auto">
          <a:xfrm>
            <a:off x="2879134" y="4125913"/>
            <a:ext cx="10743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60000"/>
              </a:lnSpc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Defensive/</a:t>
            </a:r>
          </a:p>
          <a:p>
            <a:pPr algn="ctr" eaLnBrk="0" hangingPunct="0">
              <a:lnSpc>
                <a:spcPct val="60000"/>
              </a:lnSpc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Diversify</a:t>
            </a:r>
          </a:p>
        </p:txBody>
      </p:sp>
      <p:sp>
        <p:nvSpPr>
          <p:cNvPr id="274" name="Rectangle 86"/>
          <p:cNvSpPr>
            <a:spLocks noChangeArrowheads="1"/>
          </p:cNvSpPr>
          <p:nvPr/>
        </p:nvSpPr>
        <p:spPr bwMode="auto">
          <a:xfrm>
            <a:off x="2574925" y="2178050"/>
            <a:ext cx="1173719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+mn-cs"/>
              </a:rPr>
              <a:t>Aggressive/</a:t>
            </a:r>
          </a:p>
          <a:p>
            <a:pPr algn="ctr" eaLnBrk="0" hangingPunct="0">
              <a:lnSpc>
                <a:spcPct val="75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+mn-cs"/>
              </a:rPr>
              <a:t>Integration</a:t>
            </a:r>
          </a:p>
        </p:txBody>
      </p:sp>
      <p:sp>
        <p:nvSpPr>
          <p:cNvPr id="275" name="Text Box 87"/>
          <p:cNvSpPr txBox="1">
            <a:spLocks noChangeArrowheads="1"/>
          </p:cNvSpPr>
          <p:nvPr/>
        </p:nvSpPr>
        <p:spPr bwMode="auto">
          <a:xfrm>
            <a:off x="5243513" y="4046538"/>
            <a:ext cx="1992312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65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Retrenchment/</a:t>
            </a:r>
          </a:p>
          <a:p>
            <a:pPr algn="ctr" eaLnBrk="0" hangingPunct="0">
              <a:lnSpc>
                <a:spcPct val="65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+mn-cs"/>
              </a:rPr>
              <a:t>Liquidation/</a:t>
            </a:r>
          </a:p>
          <a:p>
            <a:pPr algn="ctr" eaLnBrk="0" hangingPunct="0">
              <a:lnSpc>
                <a:spcPct val="65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+mn-cs"/>
              </a:rPr>
              <a:t>Regressive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028" y="3161919"/>
            <a:ext cx="9126972" cy="584775"/>
            <a:chOff x="17028" y="3161919"/>
            <a:chExt cx="9126972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550229" y="3161919"/>
              <a:ext cx="3264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dirty="0" smtClean="0">
                  <a:solidFill>
                    <a:srgbClr val="FFFF00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ปัจจัยแวดล้อมภายในองค์กร</a:t>
              </a:r>
              <a:endParaRPr lang="th-TH" sz="3200" dirty="0">
                <a:solidFill>
                  <a:srgbClr val="FFFF00"/>
                </a:solidFill>
                <a:latin typeface="AngsanaUPC" pitchFamily="18" charset="-34"/>
                <a:cs typeface="AngsanaUPC" panose="02020603050405020304" pitchFamily="18" charset="-34"/>
              </a:endParaRPr>
            </a:p>
          </p:txBody>
        </p:sp>
        <p:cxnSp>
          <p:nvCxnSpPr>
            <p:cNvPr id="11" name="Straight Arrow Connector 10"/>
            <p:cNvCxnSpPr>
              <a:endCxn id="234" idx="3"/>
            </p:cNvCxnSpPr>
            <p:nvPr/>
          </p:nvCxnSpPr>
          <p:spPr>
            <a:xfrm>
              <a:off x="3764029" y="3440112"/>
              <a:ext cx="5379971" cy="1"/>
            </a:xfrm>
            <a:prstGeom prst="straightConnector1">
              <a:avLst/>
            </a:prstGeom>
            <a:ln w="25400">
              <a:solidFill>
                <a:srgbClr val="CC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264" idx="1"/>
            </p:cNvCxnSpPr>
            <p:nvPr/>
          </p:nvCxnSpPr>
          <p:spPr>
            <a:xfrm flipH="1">
              <a:off x="17028" y="3427413"/>
              <a:ext cx="517948" cy="4762"/>
            </a:xfrm>
            <a:prstGeom prst="straightConnector1">
              <a:avLst/>
            </a:prstGeom>
            <a:ln w="25400">
              <a:solidFill>
                <a:srgbClr val="CC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 rot="16200000">
            <a:off x="1285602" y="3168780"/>
            <a:ext cx="6699403" cy="523220"/>
            <a:chOff x="17028" y="3185207"/>
            <a:chExt cx="7988557" cy="523220"/>
          </a:xfrm>
        </p:grpSpPr>
        <p:sp>
          <p:nvSpPr>
            <p:cNvPr id="286" name="TextBox 285"/>
            <p:cNvSpPr txBox="1"/>
            <p:nvPr/>
          </p:nvSpPr>
          <p:spPr>
            <a:xfrm>
              <a:off x="163120" y="3185207"/>
              <a:ext cx="36398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dirty="0" smtClean="0">
                  <a:solidFill>
                    <a:prstClr val="black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ปัจจัยแวดล้อมภายนอกองค์กร</a:t>
              </a:r>
              <a:endParaRPr lang="th-TH" dirty="0">
                <a:solidFill>
                  <a:prstClr val="black"/>
                </a:solidFill>
                <a:latin typeface="AngsanaUPC" pitchFamily="18" charset="-34"/>
                <a:cs typeface="AngsanaUPC" panose="02020603050405020304" pitchFamily="18" charset="-34"/>
              </a:endParaRPr>
            </a:p>
          </p:txBody>
        </p:sp>
        <p:cxnSp>
          <p:nvCxnSpPr>
            <p:cNvPr id="287" name="Straight Arrow Connector 286"/>
            <p:cNvCxnSpPr/>
            <p:nvPr/>
          </p:nvCxnSpPr>
          <p:spPr>
            <a:xfrm rot="5400000" flipV="1">
              <a:off x="6142443" y="1593573"/>
              <a:ext cx="17610" cy="3708675"/>
            </a:xfrm>
            <a:prstGeom prst="straightConnector1">
              <a:avLst/>
            </a:prstGeom>
            <a:ln w="25400">
              <a:solidFill>
                <a:srgbClr val="CC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Arrow Connector 287"/>
            <p:cNvCxnSpPr/>
            <p:nvPr/>
          </p:nvCxnSpPr>
          <p:spPr>
            <a:xfrm rot="5400000">
              <a:off x="172058" y="3277145"/>
              <a:ext cx="0" cy="310059"/>
            </a:xfrm>
            <a:prstGeom prst="straightConnector1">
              <a:avLst/>
            </a:prstGeom>
            <a:ln w="25400">
              <a:solidFill>
                <a:srgbClr val="CC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9" name="Rectangle 33"/>
          <p:cNvSpPr>
            <a:spLocks noChangeArrowheads="1"/>
          </p:cNvSpPr>
          <p:nvPr/>
        </p:nvSpPr>
        <p:spPr bwMode="auto">
          <a:xfrm>
            <a:off x="-57150" y="-107950"/>
            <a:ext cx="3829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Strategy on SWOT Analysis Chart</a:t>
            </a:r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  <a:cs typeface="Arial" pitchFamily="34" charset="0"/>
            </a:endParaRPr>
          </a:p>
        </p:txBody>
      </p:sp>
      <p:sp>
        <p:nvSpPr>
          <p:cNvPr id="290" name="Rectangle 33"/>
          <p:cNvSpPr>
            <a:spLocks noChangeArrowheads="1"/>
          </p:cNvSpPr>
          <p:nvPr/>
        </p:nvSpPr>
        <p:spPr bwMode="auto">
          <a:xfrm>
            <a:off x="5634000" y="5359124"/>
            <a:ext cx="3829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SWOT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Analysis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Chart </a:t>
            </a:r>
            <a:endParaRPr lang="th-TH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eaLnBrk="0" hangingPunct="0">
              <a:defRPr/>
            </a:pP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จึงมีความหมายในการกำหนดกลยุทธ์</a:t>
            </a:r>
          </a:p>
          <a:p>
            <a:pPr eaLnBrk="0" hangingPunct="0">
              <a:defRPr/>
            </a:pP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ที่สอดคล้องกับสถานการณ์</a:t>
            </a:r>
          </a:p>
          <a:p>
            <a:pPr eaLnBrk="0" hangingPunct="0">
              <a:defRPr/>
            </a:pP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เพื่อให้บรรลุเป้าหมาย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0972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1" grpId="0" animBg="1"/>
      <p:bldP spid="282" grpId="0" animBg="1"/>
      <p:bldP spid="283" grpId="0" animBg="1"/>
      <p:bldP spid="29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95039" y="1084072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0" name="Rectangle 159"/>
          <p:cNvSpPr/>
          <p:nvPr/>
        </p:nvSpPr>
        <p:spPr>
          <a:xfrm>
            <a:off x="5092734" y="1096034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1" name="Rectangle 160"/>
          <p:cNvSpPr/>
          <p:nvPr/>
        </p:nvSpPr>
        <p:spPr>
          <a:xfrm>
            <a:off x="1280588" y="3939352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2" name="Rectangle 161"/>
          <p:cNvSpPr/>
          <p:nvPr/>
        </p:nvSpPr>
        <p:spPr>
          <a:xfrm>
            <a:off x="5092734" y="3939351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9" name="Group 6"/>
          <p:cNvGrpSpPr>
            <a:grpSpLocks/>
          </p:cNvGrpSpPr>
          <p:nvPr/>
        </p:nvGrpSpPr>
        <p:grpSpPr bwMode="auto">
          <a:xfrm rot="5400000">
            <a:off x="-2645136" y="3485933"/>
            <a:ext cx="6549720" cy="122238"/>
            <a:chOff x="217" y="2340"/>
            <a:chExt cx="5317" cy="77"/>
          </a:xfrm>
        </p:grpSpPr>
        <p:sp>
          <p:nvSpPr>
            <p:cNvPr id="130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  <p:sp>
          <p:nvSpPr>
            <p:cNvPr id="131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</p:grpSp>
      <p:grpSp>
        <p:nvGrpSpPr>
          <p:cNvPr id="125" name="Group 6"/>
          <p:cNvGrpSpPr>
            <a:grpSpLocks/>
          </p:cNvGrpSpPr>
          <p:nvPr/>
        </p:nvGrpSpPr>
        <p:grpSpPr bwMode="auto">
          <a:xfrm>
            <a:off x="344488" y="443668"/>
            <a:ext cx="8440737" cy="122237"/>
            <a:chOff x="217" y="2340"/>
            <a:chExt cx="5317" cy="77"/>
          </a:xfrm>
        </p:grpSpPr>
        <p:sp>
          <p:nvSpPr>
            <p:cNvPr id="126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  <p:sp>
          <p:nvSpPr>
            <p:cNvPr id="127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</p:grpSp>
      <p:sp>
        <p:nvSpPr>
          <p:cNvPr id="189" name="Slide Number Placeholder 5"/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1pPr>
            <a:lvl2pPr marL="742950" indent="-28575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2pPr>
            <a:lvl3pPr marL="11430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3pPr>
            <a:lvl4pPr marL="16002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4pPr>
            <a:lvl5pPr marL="20574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9pPr>
          </a:lstStyle>
          <a:p>
            <a:pPr algn="r"/>
            <a:fld id="{9261ED57-C23A-42D4-80D4-7C01F32175E6}" type="slidenum">
              <a:rPr lang="en-US" altLang="th-TH" sz="2400" i="1" smtClean="0">
                <a:solidFill>
                  <a:srgbClr val="1904E0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anose="020B0604020202020204" pitchFamily="34" charset="-34"/>
                <a:cs typeface="LilyUPC" panose="020B0604020202020204" pitchFamily="34" charset="-34"/>
              </a:rPr>
              <a:pPr algn="r"/>
              <a:t>58</a:t>
            </a:fld>
            <a:endParaRPr lang="th-TH" altLang="th-TH" sz="1800" i="1" smtClean="0">
              <a:solidFill>
                <a:srgbClr val="1904E0"/>
              </a:solidFill>
              <a:effectDag name="">
                <a:cont type="tree" name="">
                  <a:effect ref="fillLine"/>
                  <a:outerShdw dist="38100" dir="13500000" algn="br">
                    <a:srgbClr val="6858FF"/>
                  </a:outerShdw>
                </a:cont>
                <a:cont type="tree" name="">
                  <a:effect ref="fillLine"/>
                  <a:outerShdw dist="38100" dir="2700000" algn="tl">
                    <a:srgbClr val="0E0286"/>
                  </a:outerShdw>
                </a:cont>
                <a:effect ref="fillLine"/>
              </a:effectDag>
              <a:latin typeface="BrowalliaUPC" panose="020B0604020202020204" pitchFamily="34" charset="-34"/>
              <a:cs typeface="LilyUPC" panose="020B0604020202020204" pitchFamily="34" charset="-34"/>
            </a:endParaRPr>
          </a:p>
        </p:txBody>
      </p:sp>
      <p:grpSp>
        <p:nvGrpSpPr>
          <p:cNvPr id="197" name="Group 9"/>
          <p:cNvGrpSpPr>
            <a:grpSpLocks/>
          </p:cNvGrpSpPr>
          <p:nvPr/>
        </p:nvGrpSpPr>
        <p:grpSpPr bwMode="auto">
          <a:xfrm>
            <a:off x="14166" y="997528"/>
            <a:ext cx="1232741" cy="2909102"/>
            <a:chOff x="2537" y="0"/>
            <a:chExt cx="760" cy="2141"/>
          </a:xfrm>
        </p:grpSpPr>
        <p:grpSp>
          <p:nvGrpSpPr>
            <p:cNvPr id="198" name="Group 10"/>
            <p:cNvGrpSpPr>
              <a:grpSpLocks/>
            </p:cNvGrpSpPr>
            <p:nvPr/>
          </p:nvGrpSpPr>
          <p:grpSpPr bwMode="auto">
            <a:xfrm>
              <a:off x="2537" y="0"/>
              <a:ext cx="759" cy="726"/>
              <a:chOff x="1126" y="966"/>
              <a:chExt cx="691" cy="726"/>
            </a:xfrm>
          </p:grpSpPr>
          <p:sp>
            <p:nvSpPr>
              <p:cNvPr id="209" name="AutoShape 1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0" name="AutoShape 1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1" name="AutoShape 1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2" name="AutoShape 1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99" name="Group 15"/>
            <p:cNvGrpSpPr>
              <a:grpSpLocks/>
            </p:cNvGrpSpPr>
            <p:nvPr/>
          </p:nvGrpSpPr>
          <p:grpSpPr bwMode="auto">
            <a:xfrm>
              <a:off x="2538" y="706"/>
              <a:ext cx="759" cy="726"/>
              <a:chOff x="1126" y="966"/>
              <a:chExt cx="691" cy="726"/>
            </a:xfrm>
          </p:grpSpPr>
          <p:sp>
            <p:nvSpPr>
              <p:cNvPr id="205" name="AutoShape 16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6" name="AutoShape 17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7" name="AutoShape 18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8" name="AutoShape 19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00" name="Group 20"/>
            <p:cNvGrpSpPr>
              <a:grpSpLocks/>
            </p:cNvGrpSpPr>
            <p:nvPr/>
          </p:nvGrpSpPr>
          <p:grpSpPr bwMode="auto">
            <a:xfrm>
              <a:off x="2538" y="1415"/>
              <a:ext cx="759" cy="726"/>
              <a:chOff x="1126" y="966"/>
              <a:chExt cx="691" cy="726"/>
            </a:xfrm>
          </p:grpSpPr>
          <p:sp>
            <p:nvSpPr>
              <p:cNvPr id="201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2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3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4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213" name="Group 25"/>
          <p:cNvGrpSpPr>
            <a:grpSpLocks/>
          </p:cNvGrpSpPr>
          <p:nvPr/>
        </p:nvGrpSpPr>
        <p:grpSpPr bwMode="auto">
          <a:xfrm>
            <a:off x="1754" y="3914907"/>
            <a:ext cx="1231119" cy="2933021"/>
            <a:chOff x="2535" y="2178"/>
            <a:chExt cx="759" cy="2142"/>
          </a:xfrm>
        </p:grpSpPr>
        <p:grpSp>
          <p:nvGrpSpPr>
            <p:cNvPr id="214" name="Group 26"/>
            <p:cNvGrpSpPr>
              <a:grpSpLocks/>
            </p:cNvGrpSpPr>
            <p:nvPr/>
          </p:nvGrpSpPr>
          <p:grpSpPr bwMode="auto">
            <a:xfrm>
              <a:off x="2535" y="2178"/>
              <a:ext cx="759" cy="726"/>
              <a:chOff x="1126" y="966"/>
              <a:chExt cx="691" cy="726"/>
            </a:xfrm>
          </p:grpSpPr>
          <p:sp>
            <p:nvSpPr>
              <p:cNvPr id="225" name="AutoShape 27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6" name="AutoShape 28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7" name="AutoShape 2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8" name="AutoShape 30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15" name="Group 31"/>
            <p:cNvGrpSpPr>
              <a:grpSpLocks/>
            </p:cNvGrpSpPr>
            <p:nvPr/>
          </p:nvGrpSpPr>
          <p:grpSpPr bwMode="auto">
            <a:xfrm>
              <a:off x="2535" y="2892"/>
              <a:ext cx="759" cy="726"/>
              <a:chOff x="1126" y="966"/>
              <a:chExt cx="691" cy="726"/>
            </a:xfrm>
          </p:grpSpPr>
          <p:sp>
            <p:nvSpPr>
              <p:cNvPr id="221" name="AutoShape 32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2" name="AutoShape 33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3" name="AutoShape 34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4" name="AutoShape 35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16" name="Group 36"/>
            <p:cNvGrpSpPr>
              <a:grpSpLocks/>
            </p:cNvGrpSpPr>
            <p:nvPr/>
          </p:nvGrpSpPr>
          <p:grpSpPr bwMode="auto">
            <a:xfrm>
              <a:off x="2535" y="3594"/>
              <a:ext cx="759" cy="726"/>
              <a:chOff x="1126" y="966"/>
              <a:chExt cx="691" cy="726"/>
            </a:xfrm>
          </p:grpSpPr>
          <p:sp>
            <p:nvSpPr>
              <p:cNvPr id="217" name="AutoShape 37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8" name="AutoShape 38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9" name="AutoShape 3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0" name="AutoShape 40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229" name="Group 41"/>
          <p:cNvGrpSpPr>
            <a:grpSpLocks/>
          </p:cNvGrpSpPr>
          <p:nvPr/>
        </p:nvGrpSpPr>
        <p:grpSpPr bwMode="auto">
          <a:xfrm>
            <a:off x="5079251" y="0"/>
            <a:ext cx="3703876" cy="1113794"/>
            <a:chOff x="628" y="582"/>
            <a:chExt cx="2976" cy="712"/>
          </a:xfrm>
        </p:grpSpPr>
        <p:grpSp>
          <p:nvGrpSpPr>
            <p:cNvPr id="230" name="Group 42"/>
            <p:cNvGrpSpPr>
              <a:grpSpLocks/>
            </p:cNvGrpSpPr>
            <p:nvPr/>
          </p:nvGrpSpPr>
          <p:grpSpPr bwMode="auto">
            <a:xfrm>
              <a:off x="628" y="582"/>
              <a:ext cx="731" cy="712"/>
              <a:chOff x="1564" y="2470"/>
              <a:chExt cx="731" cy="712"/>
            </a:xfrm>
          </p:grpSpPr>
          <p:sp>
            <p:nvSpPr>
              <p:cNvPr id="243" name="AutoShape 43"/>
              <p:cNvSpPr>
                <a:spLocks noChangeArrowheads="1"/>
              </p:cNvSpPr>
              <p:nvPr/>
            </p:nvSpPr>
            <p:spPr bwMode="gray">
              <a:xfrm>
                <a:off x="156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44" name="AutoShape 44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45" name="AutoShape 45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1" name="Group 46"/>
            <p:cNvGrpSpPr>
              <a:grpSpLocks/>
            </p:cNvGrpSpPr>
            <p:nvPr/>
          </p:nvGrpSpPr>
          <p:grpSpPr bwMode="auto">
            <a:xfrm>
              <a:off x="1361" y="582"/>
              <a:ext cx="742" cy="712"/>
              <a:chOff x="1564" y="2470"/>
              <a:chExt cx="742" cy="712"/>
            </a:xfrm>
          </p:grpSpPr>
          <p:sp>
            <p:nvSpPr>
              <p:cNvPr id="240" name="AutoShape 47"/>
              <p:cNvSpPr>
                <a:spLocks noChangeArrowheads="1"/>
              </p:cNvSpPr>
              <p:nvPr/>
            </p:nvSpPr>
            <p:spPr bwMode="gray">
              <a:xfrm>
                <a:off x="1578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41" name="AutoShape 48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42" name="AutoShape 49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2" name="Group 50"/>
            <p:cNvGrpSpPr>
              <a:grpSpLocks/>
            </p:cNvGrpSpPr>
            <p:nvPr/>
          </p:nvGrpSpPr>
          <p:grpSpPr bwMode="auto">
            <a:xfrm>
              <a:off x="2095" y="582"/>
              <a:ext cx="753" cy="712"/>
              <a:chOff x="1564" y="2470"/>
              <a:chExt cx="753" cy="712"/>
            </a:xfrm>
          </p:grpSpPr>
          <p:sp>
            <p:nvSpPr>
              <p:cNvPr id="237" name="AutoShape 51"/>
              <p:cNvSpPr>
                <a:spLocks noChangeArrowheads="1"/>
              </p:cNvSpPr>
              <p:nvPr/>
            </p:nvSpPr>
            <p:spPr bwMode="gray">
              <a:xfrm>
                <a:off x="1589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38" name="AutoShape 52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39" name="AutoShape 53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3" name="Group 54"/>
            <p:cNvGrpSpPr>
              <a:grpSpLocks/>
            </p:cNvGrpSpPr>
            <p:nvPr/>
          </p:nvGrpSpPr>
          <p:grpSpPr bwMode="auto">
            <a:xfrm>
              <a:off x="2829" y="582"/>
              <a:ext cx="775" cy="712"/>
              <a:chOff x="1564" y="2470"/>
              <a:chExt cx="775" cy="712"/>
            </a:xfrm>
          </p:grpSpPr>
          <p:sp>
            <p:nvSpPr>
              <p:cNvPr id="234" name="AutoShape 55"/>
              <p:cNvSpPr>
                <a:spLocks noChangeArrowheads="1"/>
              </p:cNvSpPr>
              <p:nvPr/>
            </p:nvSpPr>
            <p:spPr bwMode="gray">
              <a:xfrm>
                <a:off x="1611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35" name="AutoShape 56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36" name="AutoShape 57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104" name="Group 58"/>
          <p:cNvGrpSpPr>
            <a:grpSpLocks/>
          </p:cNvGrpSpPr>
          <p:nvPr/>
        </p:nvGrpSpPr>
        <p:grpSpPr bwMode="auto">
          <a:xfrm>
            <a:off x="1324026" y="-21900"/>
            <a:ext cx="3713780" cy="1135694"/>
            <a:chOff x="39" y="3570"/>
            <a:chExt cx="2827" cy="726"/>
          </a:xfrm>
          <a:effectLst/>
        </p:grpSpPr>
        <p:grpSp>
          <p:nvGrpSpPr>
            <p:cNvPr id="105" name="Group 59"/>
            <p:cNvGrpSpPr>
              <a:grpSpLocks/>
            </p:cNvGrpSpPr>
            <p:nvPr/>
          </p:nvGrpSpPr>
          <p:grpSpPr bwMode="auto">
            <a:xfrm>
              <a:off x="39" y="3570"/>
              <a:ext cx="754" cy="726"/>
              <a:chOff x="39" y="3570"/>
              <a:chExt cx="754" cy="726"/>
            </a:xfrm>
          </p:grpSpPr>
          <p:sp>
            <p:nvSpPr>
              <p:cNvPr id="121" name="AutoShape 60"/>
              <p:cNvSpPr>
                <a:spLocks noChangeArrowheads="1"/>
              </p:cNvSpPr>
              <p:nvPr/>
            </p:nvSpPr>
            <p:spPr bwMode="gray">
              <a:xfrm>
                <a:off x="39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2" name="AutoShape 61"/>
              <p:cNvSpPr>
                <a:spLocks noChangeArrowheads="1"/>
              </p:cNvSpPr>
              <p:nvPr/>
            </p:nvSpPr>
            <p:spPr bwMode="gray">
              <a:xfrm>
                <a:off x="51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3" name="AutoShape 62"/>
              <p:cNvSpPr>
                <a:spLocks noChangeArrowheads="1"/>
              </p:cNvSpPr>
              <p:nvPr/>
            </p:nvSpPr>
            <p:spPr bwMode="gray">
              <a:xfrm>
                <a:off x="57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4" name="AutoShape 63"/>
              <p:cNvSpPr>
                <a:spLocks noChangeArrowheads="1"/>
              </p:cNvSpPr>
              <p:nvPr/>
            </p:nvSpPr>
            <p:spPr bwMode="gray">
              <a:xfrm>
                <a:off x="57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06" name="Group 64"/>
            <p:cNvGrpSpPr>
              <a:grpSpLocks/>
            </p:cNvGrpSpPr>
            <p:nvPr/>
          </p:nvGrpSpPr>
          <p:grpSpPr bwMode="auto">
            <a:xfrm>
              <a:off x="730" y="3570"/>
              <a:ext cx="754" cy="726"/>
              <a:chOff x="730" y="3570"/>
              <a:chExt cx="754" cy="726"/>
            </a:xfrm>
          </p:grpSpPr>
          <p:sp>
            <p:nvSpPr>
              <p:cNvPr id="117" name="AutoShape 65"/>
              <p:cNvSpPr>
                <a:spLocks noChangeArrowheads="1"/>
              </p:cNvSpPr>
              <p:nvPr/>
            </p:nvSpPr>
            <p:spPr bwMode="gray">
              <a:xfrm>
                <a:off x="73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8" name="AutoShape 66"/>
              <p:cNvSpPr>
                <a:spLocks noChangeArrowheads="1"/>
              </p:cNvSpPr>
              <p:nvPr/>
            </p:nvSpPr>
            <p:spPr bwMode="gray">
              <a:xfrm>
                <a:off x="74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9" name="AutoShape 67"/>
              <p:cNvSpPr>
                <a:spLocks noChangeArrowheads="1"/>
              </p:cNvSpPr>
              <p:nvPr/>
            </p:nvSpPr>
            <p:spPr bwMode="gray">
              <a:xfrm>
                <a:off x="74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0" name="AutoShape 68"/>
              <p:cNvSpPr>
                <a:spLocks noChangeArrowheads="1"/>
              </p:cNvSpPr>
              <p:nvPr/>
            </p:nvSpPr>
            <p:spPr bwMode="gray">
              <a:xfrm>
                <a:off x="74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07" name="Group 69"/>
            <p:cNvGrpSpPr>
              <a:grpSpLocks/>
            </p:cNvGrpSpPr>
            <p:nvPr/>
          </p:nvGrpSpPr>
          <p:grpSpPr bwMode="auto">
            <a:xfrm>
              <a:off x="1400" y="3570"/>
              <a:ext cx="754" cy="726"/>
              <a:chOff x="1400" y="3570"/>
              <a:chExt cx="754" cy="726"/>
            </a:xfrm>
          </p:grpSpPr>
          <p:sp>
            <p:nvSpPr>
              <p:cNvPr id="113" name="AutoShape 70"/>
              <p:cNvSpPr>
                <a:spLocks noChangeArrowheads="1"/>
              </p:cNvSpPr>
              <p:nvPr/>
            </p:nvSpPr>
            <p:spPr bwMode="gray">
              <a:xfrm>
                <a:off x="140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4" name="AutoShape 71"/>
              <p:cNvSpPr>
                <a:spLocks noChangeArrowheads="1"/>
              </p:cNvSpPr>
              <p:nvPr/>
            </p:nvSpPr>
            <p:spPr bwMode="gray">
              <a:xfrm>
                <a:off x="141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5" name="AutoShape 72"/>
              <p:cNvSpPr>
                <a:spLocks noChangeArrowheads="1"/>
              </p:cNvSpPr>
              <p:nvPr/>
            </p:nvSpPr>
            <p:spPr bwMode="gray">
              <a:xfrm>
                <a:off x="141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6" name="AutoShape 73"/>
              <p:cNvSpPr>
                <a:spLocks noChangeArrowheads="1"/>
              </p:cNvSpPr>
              <p:nvPr/>
            </p:nvSpPr>
            <p:spPr bwMode="gray">
              <a:xfrm>
                <a:off x="141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2111" y="3570"/>
              <a:ext cx="755" cy="726"/>
              <a:chOff x="2111" y="3570"/>
              <a:chExt cx="755" cy="726"/>
            </a:xfrm>
          </p:grpSpPr>
          <p:sp>
            <p:nvSpPr>
              <p:cNvPr id="109" name="AutoShape 75"/>
              <p:cNvSpPr>
                <a:spLocks noChangeArrowheads="1"/>
              </p:cNvSpPr>
              <p:nvPr/>
            </p:nvSpPr>
            <p:spPr bwMode="gray">
              <a:xfrm>
                <a:off x="2111" y="3570"/>
                <a:ext cx="755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0" name="AutoShape 76"/>
              <p:cNvSpPr>
                <a:spLocks noChangeArrowheads="1"/>
              </p:cNvSpPr>
              <p:nvPr/>
            </p:nvSpPr>
            <p:spPr bwMode="gray">
              <a:xfrm>
                <a:off x="2123" y="3572"/>
                <a:ext cx="732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1" name="AutoShape 77"/>
              <p:cNvSpPr>
                <a:spLocks noChangeArrowheads="1"/>
              </p:cNvSpPr>
              <p:nvPr/>
            </p:nvSpPr>
            <p:spPr bwMode="gray">
              <a:xfrm>
                <a:off x="2129" y="4096"/>
                <a:ext cx="722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2" name="AutoShape 78"/>
              <p:cNvSpPr>
                <a:spLocks noChangeArrowheads="1"/>
              </p:cNvSpPr>
              <p:nvPr/>
            </p:nvSpPr>
            <p:spPr bwMode="gray">
              <a:xfrm>
                <a:off x="2129" y="3578"/>
                <a:ext cx="722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</p:grpSp>
      <p:sp>
        <p:nvSpPr>
          <p:cNvPr id="136" name="TextBox 135"/>
          <p:cNvSpPr txBox="1"/>
          <p:nvPr/>
        </p:nvSpPr>
        <p:spPr>
          <a:xfrm>
            <a:off x="3467737" y="3271422"/>
            <a:ext cx="14779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Objective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54" name="Rectangle 79"/>
          <p:cNvSpPr>
            <a:spLocks noChangeArrowheads="1"/>
          </p:cNvSpPr>
          <p:nvPr/>
        </p:nvSpPr>
        <p:spPr bwMode="auto">
          <a:xfrm>
            <a:off x="165138" y="-83393"/>
            <a:ext cx="1212921" cy="60939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S</a:t>
            </a:r>
            <a:r>
              <a:rPr lang="en-US" sz="24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trengths</a:t>
            </a:r>
          </a:p>
          <a:p>
            <a: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MAX</a:t>
            </a:r>
          </a:p>
        </p:txBody>
      </p:sp>
      <p:sp>
        <p:nvSpPr>
          <p:cNvPr id="155" name="Rectangle 80"/>
          <p:cNvSpPr>
            <a:spLocks noChangeArrowheads="1"/>
          </p:cNvSpPr>
          <p:nvPr/>
        </p:nvSpPr>
        <p:spPr bwMode="auto">
          <a:xfrm>
            <a:off x="7856762" y="-57856"/>
            <a:ext cx="1354137" cy="62017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W</a:t>
            </a: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eaknesses</a:t>
            </a:r>
          </a:p>
          <a:p>
            <a: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MAX</a:t>
            </a:r>
          </a:p>
        </p:txBody>
      </p:sp>
      <p:sp>
        <p:nvSpPr>
          <p:cNvPr id="156" name="Rectangle 81"/>
          <p:cNvSpPr>
            <a:spLocks noChangeArrowheads="1"/>
          </p:cNvSpPr>
          <p:nvPr/>
        </p:nvSpPr>
        <p:spPr bwMode="auto">
          <a:xfrm>
            <a:off x="-67351" y="571837"/>
            <a:ext cx="1308100" cy="50270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smtClean="0">
                <a:latin typeface="Angsana New" pitchFamily="18" charset="-34"/>
                <a:ea typeface="+mn-ea"/>
                <a:cs typeface="Arial" pitchFamily="34" charset="0"/>
              </a:rPr>
              <a:t>O</a:t>
            </a:r>
            <a:r>
              <a:rPr lang="en-US" sz="2000" b="1" kern="1200" dirty="0" smtClean="0">
                <a:latin typeface="Angsana New" pitchFamily="18" charset="-34"/>
                <a:ea typeface="+mn-ea"/>
                <a:cs typeface="Arial" pitchFamily="34" charset="0"/>
              </a:rPr>
              <a:t>pportunities</a:t>
            </a:r>
            <a:endParaRPr lang="en-US" sz="2000" b="1" kern="1200" dirty="0">
              <a:latin typeface="Angsana New" pitchFamily="18" charset="-34"/>
              <a:ea typeface="+mn-ea"/>
              <a:cs typeface="Arial" pitchFamily="34" charset="0"/>
            </a:endParaRPr>
          </a:p>
          <a:p>
            <a:pPr algn="r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Angsana New" pitchFamily="18" charset="-34"/>
                <a:ea typeface="+mn-ea"/>
                <a:cs typeface="Arial" pitchFamily="34" charset="0"/>
              </a:rPr>
              <a:t>MAX</a:t>
            </a:r>
            <a:r>
              <a:rPr lang="en-US" sz="2000" b="1" kern="1200" dirty="0">
                <a:latin typeface="Angsana New" pitchFamily="18" charset="-34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57" name="Rectangle 82"/>
          <p:cNvSpPr>
            <a:spLocks noChangeArrowheads="1"/>
          </p:cNvSpPr>
          <p:nvPr/>
        </p:nvSpPr>
        <p:spPr bwMode="auto">
          <a:xfrm>
            <a:off x="-5845" y="6375011"/>
            <a:ext cx="1565275" cy="61555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T</a:t>
            </a:r>
            <a:r>
              <a:rPr lang="en-US" sz="20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hreats</a:t>
            </a:r>
            <a:r>
              <a:rPr lang="en-US" sz="40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 </a:t>
            </a:r>
            <a:r>
              <a:rPr lang="en-US" sz="16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MAX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391150" y="4226432"/>
            <a:ext cx="3322279" cy="1219625"/>
          </a:xfrm>
          <a:prstGeom prst="rect">
            <a:avLst/>
          </a:prstGeom>
          <a:gradFill rotWithShape="1">
            <a:gsLst>
              <a:gs pos="0">
                <a:srgbClr val="006699">
                  <a:tint val="50000"/>
                  <a:satMod val="300000"/>
                </a:srgbClr>
              </a:gs>
              <a:gs pos="35000">
                <a:srgbClr val="006699">
                  <a:tint val="37000"/>
                  <a:satMod val="300000"/>
                </a:srgbClr>
              </a:gs>
              <a:gs pos="100000">
                <a:srgbClr val="00669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669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0">
            <a:noAutofit/>
          </a:bodyPr>
          <a:lstStyle/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u="sng" kern="0" dirty="0">
                <a:solidFill>
                  <a:srgbClr val="00354E"/>
                </a:solidFill>
                <a:latin typeface="Angsana New" pitchFamily="18" charset="-34"/>
              </a:rPr>
              <a:t>จัดลำดับความสำคัญของ </a:t>
            </a:r>
            <a:r>
              <a:rPr lang="en-US" sz="3200" b="1" u="sng" kern="0" dirty="0">
                <a:solidFill>
                  <a:srgbClr val="00354E"/>
                </a:solidFill>
                <a:latin typeface="Angsana New" pitchFamily="18" charset="-34"/>
              </a:rPr>
              <a:t>SWOT</a:t>
            </a:r>
            <a:r>
              <a:rPr lang="en-US" sz="3200" b="1" kern="0" dirty="0">
                <a:solidFill>
                  <a:srgbClr val="00354E"/>
                </a:solidFill>
                <a:latin typeface="Angsana New" pitchFamily="18" charset="-34"/>
              </a:rPr>
              <a:t> </a:t>
            </a:r>
            <a:r>
              <a:rPr lang="th-TH" sz="3200" kern="0" dirty="0">
                <a:solidFill>
                  <a:srgbClr val="00354E"/>
                </a:solidFill>
                <a:latin typeface="Angsana New" pitchFamily="18" charset="-34"/>
              </a:rPr>
              <a:t>แล้วเรียงขึ้นแกน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5391151" y="5446058"/>
            <a:ext cx="3312362" cy="1300164"/>
          </a:xfrm>
          <a:prstGeom prst="rect">
            <a:avLst/>
          </a:prstGeom>
          <a:gradFill rotWithShape="1">
            <a:gsLst>
              <a:gs pos="0">
                <a:srgbClr val="006699">
                  <a:tint val="50000"/>
                  <a:satMod val="300000"/>
                </a:srgbClr>
              </a:gs>
              <a:gs pos="35000">
                <a:srgbClr val="006699">
                  <a:tint val="37000"/>
                  <a:satMod val="300000"/>
                </a:srgbClr>
              </a:gs>
              <a:gs pos="100000">
                <a:srgbClr val="00669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669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0">
            <a:noAutofit/>
          </a:bodyPr>
          <a:lstStyle/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 smtClean="0">
                <a:solidFill>
                  <a:srgbClr val="00354E"/>
                </a:solidFill>
                <a:latin typeface="Angsana New" pitchFamily="18" charset="-34"/>
              </a:rPr>
              <a:t>กำหนด</a:t>
            </a:r>
            <a:r>
              <a:rPr lang="th-TH" sz="3200" b="1" u="sng" kern="0" dirty="0" smtClean="0">
                <a:solidFill>
                  <a:srgbClr val="00354E"/>
                </a:solidFill>
                <a:latin typeface="Angsana New" pitchFamily="18" charset="-34"/>
              </a:rPr>
              <a:t>เป้าหมาย</a:t>
            </a:r>
            <a:r>
              <a:rPr lang="en-US" sz="3200" b="1" u="sng" kern="0" dirty="0" smtClean="0">
                <a:solidFill>
                  <a:srgbClr val="00354E"/>
                </a:solidFill>
                <a:latin typeface="Angsana New" pitchFamily="18" charset="-34"/>
              </a:rPr>
              <a:t> </a:t>
            </a:r>
            <a:r>
              <a:rPr lang="th-TH" sz="3200" kern="0" dirty="0">
                <a:solidFill>
                  <a:srgbClr val="00354E"/>
                </a:solidFill>
                <a:latin typeface="Angsana New" pitchFamily="18" charset="-34"/>
              </a:rPr>
              <a:t>ลงในแต่ละ </a:t>
            </a:r>
            <a:r>
              <a:rPr lang="en-US" sz="3200" kern="0" dirty="0">
                <a:solidFill>
                  <a:srgbClr val="00354E"/>
                </a:solidFill>
                <a:latin typeface="Angsana New" pitchFamily="18" charset="-34"/>
              </a:rPr>
              <a:t>Quadrant</a:t>
            </a:r>
            <a:r>
              <a:rPr lang="zh-CN" altLang="en-US" sz="3200" kern="0" dirty="0">
                <a:solidFill>
                  <a:srgbClr val="00354E"/>
                </a:solidFill>
                <a:latin typeface="Angsana New" pitchFamily="18" charset="-34"/>
                <a:ea typeface="宋体" charset="-122"/>
              </a:rPr>
              <a:t> </a:t>
            </a:r>
            <a:r>
              <a:rPr lang="th-TH" altLang="zh-CN" sz="3200" kern="0" dirty="0">
                <a:solidFill>
                  <a:srgbClr val="00354E"/>
                </a:solidFill>
                <a:latin typeface="Angsana New" pitchFamily="18" charset="-34"/>
              </a:rPr>
              <a:t>ตาม</a:t>
            </a:r>
            <a:r>
              <a:rPr lang="th-TH" altLang="zh-CN" sz="3200" u="sng" kern="0" dirty="0">
                <a:solidFill>
                  <a:srgbClr val="00354E"/>
                </a:solidFill>
                <a:latin typeface="Angsana New" pitchFamily="18" charset="-34"/>
              </a:rPr>
              <a:t>ประเด็น</a:t>
            </a:r>
            <a:r>
              <a:rPr lang="th-TH" altLang="zh-CN" sz="3200" kern="0" dirty="0">
                <a:solidFill>
                  <a:srgbClr val="00354E"/>
                </a:solidFill>
                <a:latin typeface="Angsana New" pitchFamily="18" charset="-34"/>
              </a:rPr>
              <a:t>ที่สนใจ</a:t>
            </a:r>
            <a:endParaRPr lang="th-TH" sz="3200" kern="0" dirty="0">
              <a:solidFill>
                <a:srgbClr val="00354E"/>
              </a:solidFill>
              <a:latin typeface="Angsana New" pitchFamily="18" charset="-34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7138089" y="3063413"/>
            <a:ext cx="14779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Objective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009305" y="5951802"/>
            <a:ext cx="14779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Objective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454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64" grpId="0" animBg="1"/>
      <p:bldP spid="165" grpId="0" animBg="1"/>
      <p:bldP spid="166" grpId="0" animBg="1"/>
      <p:bldP spid="16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95039" y="1084072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0" name="Rectangle 159"/>
          <p:cNvSpPr/>
          <p:nvPr/>
        </p:nvSpPr>
        <p:spPr>
          <a:xfrm>
            <a:off x="5092734" y="1096034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1" name="Rectangle 160"/>
          <p:cNvSpPr/>
          <p:nvPr/>
        </p:nvSpPr>
        <p:spPr>
          <a:xfrm>
            <a:off x="1280588" y="3939352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2" name="Rectangle 161"/>
          <p:cNvSpPr/>
          <p:nvPr/>
        </p:nvSpPr>
        <p:spPr>
          <a:xfrm>
            <a:off x="5092734" y="3939351"/>
            <a:ext cx="3742767" cy="279674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9" name="Group 6"/>
          <p:cNvGrpSpPr>
            <a:grpSpLocks/>
          </p:cNvGrpSpPr>
          <p:nvPr/>
        </p:nvGrpSpPr>
        <p:grpSpPr bwMode="auto">
          <a:xfrm rot="5400000">
            <a:off x="-2645136" y="3485933"/>
            <a:ext cx="6549720" cy="122238"/>
            <a:chOff x="217" y="2340"/>
            <a:chExt cx="5317" cy="77"/>
          </a:xfrm>
        </p:grpSpPr>
        <p:sp>
          <p:nvSpPr>
            <p:cNvPr id="130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  <p:sp>
          <p:nvSpPr>
            <p:cNvPr id="131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</p:grpSp>
      <p:grpSp>
        <p:nvGrpSpPr>
          <p:cNvPr id="125" name="Group 6"/>
          <p:cNvGrpSpPr>
            <a:grpSpLocks/>
          </p:cNvGrpSpPr>
          <p:nvPr/>
        </p:nvGrpSpPr>
        <p:grpSpPr bwMode="auto">
          <a:xfrm>
            <a:off x="344488" y="443668"/>
            <a:ext cx="8440737" cy="122237"/>
            <a:chOff x="217" y="2340"/>
            <a:chExt cx="5317" cy="77"/>
          </a:xfrm>
        </p:grpSpPr>
        <p:sp>
          <p:nvSpPr>
            <p:cNvPr id="126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  <p:sp>
          <p:nvSpPr>
            <p:cNvPr id="127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1pPr>
              <a:lvl2pPr marL="742950" indent="-28575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2pPr>
              <a:lvl3pPr marL="11430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3pPr>
              <a:lvl4pPr marL="16002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4pPr>
              <a:lvl5pPr marL="2057400" indent="-228600" eaLnBrk="0" hangingPunct="0"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FFFF00"/>
                  </a:solidFill>
                  <a:latin typeface="AngsanaUPC" panose="02020603050405020304" pitchFamily="18" charset="-34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th-TH" kern="0" smtClean="0">
                <a:cs typeface="LilyUPC" panose="020B0604020202020204" pitchFamily="34" charset="-34"/>
              </a:endParaRPr>
            </a:p>
          </p:txBody>
        </p:sp>
      </p:grpSp>
      <p:sp>
        <p:nvSpPr>
          <p:cNvPr id="189" name="Slide Number Placeholder 5"/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1pPr>
            <a:lvl2pPr marL="742950" indent="-28575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2pPr>
            <a:lvl3pPr marL="11430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3pPr>
            <a:lvl4pPr marL="16002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4pPr>
            <a:lvl5pPr marL="2057400" indent="-228600" eaLnBrk="0" hangingPunct="0"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AngsanaUPC" panose="02020603050405020304" pitchFamily="18" charset="-34"/>
              </a:defRPr>
            </a:lvl9pPr>
          </a:lstStyle>
          <a:p>
            <a:pPr algn="r"/>
            <a:fld id="{9261ED57-C23A-42D4-80D4-7C01F32175E6}" type="slidenum">
              <a:rPr lang="en-US" altLang="th-TH" sz="2400" i="1" smtClean="0">
                <a:solidFill>
                  <a:srgbClr val="1904E0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anose="020B0604020202020204" pitchFamily="34" charset="-34"/>
                <a:cs typeface="LilyUPC" panose="020B0604020202020204" pitchFamily="34" charset="-34"/>
              </a:rPr>
              <a:pPr algn="r"/>
              <a:t>59</a:t>
            </a:fld>
            <a:endParaRPr lang="th-TH" altLang="th-TH" sz="1800" i="1" smtClean="0">
              <a:solidFill>
                <a:srgbClr val="1904E0"/>
              </a:solidFill>
              <a:effectDag name="">
                <a:cont type="tree" name="">
                  <a:effect ref="fillLine"/>
                  <a:outerShdw dist="38100" dir="13500000" algn="br">
                    <a:srgbClr val="6858FF"/>
                  </a:outerShdw>
                </a:cont>
                <a:cont type="tree" name="">
                  <a:effect ref="fillLine"/>
                  <a:outerShdw dist="38100" dir="2700000" algn="tl">
                    <a:srgbClr val="0E0286"/>
                  </a:outerShdw>
                </a:cont>
                <a:effect ref="fillLine"/>
              </a:effectDag>
              <a:latin typeface="BrowalliaUPC" panose="020B0604020202020204" pitchFamily="34" charset="-34"/>
              <a:cs typeface="LilyUPC" panose="020B0604020202020204" pitchFamily="34" charset="-34"/>
            </a:endParaRPr>
          </a:p>
        </p:txBody>
      </p:sp>
      <p:grpSp>
        <p:nvGrpSpPr>
          <p:cNvPr id="197" name="Group 9"/>
          <p:cNvGrpSpPr>
            <a:grpSpLocks/>
          </p:cNvGrpSpPr>
          <p:nvPr/>
        </p:nvGrpSpPr>
        <p:grpSpPr bwMode="auto">
          <a:xfrm>
            <a:off x="14166" y="997528"/>
            <a:ext cx="1232741" cy="2909102"/>
            <a:chOff x="2537" y="0"/>
            <a:chExt cx="760" cy="2141"/>
          </a:xfrm>
        </p:grpSpPr>
        <p:grpSp>
          <p:nvGrpSpPr>
            <p:cNvPr id="198" name="Group 10"/>
            <p:cNvGrpSpPr>
              <a:grpSpLocks/>
            </p:cNvGrpSpPr>
            <p:nvPr/>
          </p:nvGrpSpPr>
          <p:grpSpPr bwMode="auto">
            <a:xfrm>
              <a:off x="2537" y="0"/>
              <a:ext cx="759" cy="726"/>
              <a:chOff x="1126" y="966"/>
              <a:chExt cx="691" cy="726"/>
            </a:xfrm>
          </p:grpSpPr>
          <p:sp>
            <p:nvSpPr>
              <p:cNvPr id="209" name="AutoShape 1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0" name="AutoShape 1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1" name="AutoShape 1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2" name="AutoShape 1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99" name="Group 15"/>
            <p:cNvGrpSpPr>
              <a:grpSpLocks/>
            </p:cNvGrpSpPr>
            <p:nvPr/>
          </p:nvGrpSpPr>
          <p:grpSpPr bwMode="auto">
            <a:xfrm>
              <a:off x="2538" y="706"/>
              <a:ext cx="759" cy="726"/>
              <a:chOff x="1126" y="966"/>
              <a:chExt cx="691" cy="726"/>
            </a:xfrm>
          </p:grpSpPr>
          <p:sp>
            <p:nvSpPr>
              <p:cNvPr id="205" name="AutoShape 16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6" name="AutoShape 17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7" name="AutoShape 18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8" name="AutoShape 19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00" name="Group 20"/>
            <p:cNvGrpSpPr>
              <a:grpSpLocks/>
            </p:cNvGrpSpPr>
            <p:nvPr/>
          </p:nvGrpSpPr>
          <p:grpSpPr bwMode="auto">
            <a:xfrm>
              <a:off x="2538" y="1415"/>
              <a:ext cx="759" cy="726"/>
              <a:chOff x="1126" y="966"/>
              <a:chExt cx="691" cy="726"/>
            </a:xfrm>
          </p:grpSpPr>
          <p:sp>
            <p:nvSpPr>
              <p:cNvPr id="201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2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3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04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213" name="Group 25"/>
          <p:cNvGrpSpPr>
            <a:grpSpLocks/>
          </p:cNvGrpSpPr>
          <p:nvPr/>
        </p:nvGrpSpPr>
        <p:grpSpPr bwMode="auto">
          <a:xfrm>
            <a:off x="1754" y="3914907"/>
            <a:ext cx="1231119" cy="2933021"/>
            <a:chOff x="2535" y="2178"/>
            <a:chExt cx="759" cy="2142"/>
          </a:xfrm>
        </p:grpSpPr>
        <p:grpSp>
          <p:nvGrpSpPr>
            <p:cNvPr id="214" name="Group 26"/>
            <p:cNvGrpSpPr>
              <a:grpSpLocks/>
            </p:cNvGrpSpPr>
            <p:nvPr/>
          </p:nvGrpSpPr>
          <p:grpSpPr bwMode="auto">
            <a:xfrm>
              <a:off x="2535" y="2178"/>
              <a:ext cx="759" cy="726"/>
              <a:chOff x="1126" y="966"/>
              <a:chExt cx="691" cy="726"/>
            </a:xfrm>
          </p:grpSpPr>
          <p:sp>
            <p:nvSpPr>
              <p:cNvPr id="225" name="AutoShape 27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6" name="AutoShape 28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7" name="AutoShape 2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8" name="AutoShape 30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15" name="Group 31"/>
            <p:cNvGrpSpPr>
              <a:grpSpLocks/>
            </p:cNvGrpSpPr>
            <p:nvPr/>
          </p:nvGrpSpPr>
          <p:grpSpPr bwMode="auto">
            <a:xfrm>
              <a:off x="2535" y="2892"/>
              <a:ext cx="759" cy="726"/>
              <a:chOff x="1126" y="966"/>
              <a:chExt cx="691" cy="726"/>
            </a:xfrm>
          </p:grpSpPr>
          <p:sp>
            <p:nvSpPr>
              <p:cNvPr id="221" name="AutoShape 32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2" name="AutoShape 33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3" name="AutoShape 34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4" name="AutoShape 35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16" name="Group 36"/>
            <p:cNvGrpSpPr>
              <a:grpSpLocks/>
            </p:cNvGrpSpPr>
            <p:nvPr/>
          </p:nvGrpSpPr>
          <p:grpSpPr bwMode="auto">
            <a:xfrm>
              <a:off x="2535" y="3594"/>
              <a:ext cx="759" cy="726"/>
              <a:chOff x="1126" y="966"/>
              <a:chExt cx="691" cy="726"/>
            </a:xfrm>
          </p:grpSpPr>
          <p:sp>
            <p:nvSpPr>
              <p:cNvPr id="217" name="AutoShape 37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8" name="AutoShape 38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19" name="AutoShape 3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20" name="AutoShape 40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solidFill>
                    <a:srgbClr val="FFFFFF"/>
                  </a:solidFill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229" name="Group 41"/>
          <p:cNvGrpSpPr>
            <a:grpSpLocks/>
          </p:cNvGrpSpPr>
          <p:nvPr/>
        </p:nvGrpSpPr>
        <p:grpSpPr bwMode="auto">
          <a:xfrm>
            <a:off x="5079251" y="0"/>
            <a:ext cx="3703876" cy="1113794"/>
            <a:chOff x="628" y="582"/>
            <a:chExt cx="2976" cy="712"/>
          </a:xfrm>
        </p:grpSpPr>
        <p:grpSp>
          <p:nvGrpSpPr>
            <p:cNvPr id="230" name="Group 42"/>
            <p:cNvGrpSpPr>
              <a:grpSpLocks/>
            </p:cNvGrpSpPr>
            <p:nvPr/>
          </p:nvGrpSpPr>
          <p:grpSpPr bwMode="auto">
            <a:xfrm>
              <a:off x="628" y="582"/>
              <a:ext cx="731" cy="712"/>
              <a:chOff x="1564" y="2470"/>
              <a:chExt cx="731" cy="712"/>
            </a:xfrm>
          </p:grpSpPr>
          <p:sp>
            <p:nvSpPr>
              <p:cNvPr id="243" name="AutoShape 43"/>
              <p:cNvSpPr>
                <a:spLocks noChangeArrowheads="1"/>
              </p:cNvSpPr>
              <p:nvPr/>
            </p:nvSpPr>
            <p:spPr bwMode="gray">
              <a:xfrm>
                <a:off x="156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44" name="AutoShape 44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45" name="AutoShape 45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1" name="Group 46"/>
            <p:cNvGrpSpPr>
              <a:grpSpLocks/>
            </p:cNvGrpSpPr>
            <p:nvPr/>
          </p:nvGrpSpPr>
          <p:grpSpPr bwMode="auto">
            <a:xfrm>
              <a:off x="1361" y="582"/>
              <a:ext cx="742" cy="712"/>
              <a:chOff x="1564" y="2470"/>
              <a:chExt cx="742" cy="712"/>
            </a:xfrm>
          </p:grpSpPr>
          <p:sp>
            <p:nvSpPr>
              <p:cNvPr id="240" name="AutoShape 47"/>
              <p:cNvSpPr>
                <a:spLocks noChangeArrowheads="1"/>
              </p:cNvSpPr>
              <p:nvPr/>
            </p:nvSpPr>
            <p:spPr bwMode="gray">
              <a:xfrm>
                <a:off x="1578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41" name="AutoShape 48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42" name="AutoShape 49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2" name="Group 50"/>
            <p:cNvGrpSpPr>
              <a:grpSpLocks/>
            </p:cNvGrpSpPr>
            <p:nvPr/>
          </p:nvGrpSpPr>
          <p:grpSpPr bwMode="auto">
            <a:xfrm>
              <a:off x="2095" y="582"/>
              <a:ext cx="753" cy="712"/>
              <a:chOff x="1564" y="2470"/>
              <a:chExt cx="753" cy="712"/>
            </a:xfrm>
          </p:grpSpPr>
          <p:sp>
            <p:nvSpPr>
              <p:cNvPr id="237" name="AutoShape 51"/>
              <p:cNvSpPr>
                <a:spLocks noChangeArrowheads="1"/>
              </p:cNvSpPr>
              <p:nvPr/>
            </p:nvSpPr>
            <p:spPr bwMode="gray">
              <a:xfrm>
                <a:off x="1589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38" name="AutoShape 52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39" name="AutoShape 53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233" name="Group 54"/>
            <p:cNvGrpSpPr>
              <a:grpSpLocks/>
            </p:cNvGrpSpPr>
            <p:nvPr/>
          </p:nvGrpSpPr>
          <p:grpSpPr bwMode="auto">
            <a:xfrm>
              <a:off x="2829" y="582"/>
              <a:ext cx="775" cy="712"/>
              <a:chOff x="1564" y="2470"/>
              <a:chExt cx="775" cy="712"/>
            </a:xfrm>
          </p:grpSpPr>
          <p:sp>
            <p:nvSpPr>
              <p:cNvPr id="234" name="AutoShape 55"/>
              <p:cNvSpPr>
                <a:spLocks noChangeArrowheads="1"/>
              </p:cNvSpPr>
              <p:nvPr/>
            </p:nvSpPr>
            <p:spPr bwMode="gray">
              <a:xfrm>
                <a:off x="1611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235" name="AutoShape 56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  <p:sp>
            <p:nvSpPr>
              <p:cNvPr id="236" name="AutoShape 57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sz="3600" kern="0">
                  <a:solidFill>
                    <a:srgbClr val="FFFF00"/>
                  </a:solidFill>
                  <a:latin typeface="AngsanaUPC" panose="02020603050405020304" pitchFamily="18" charset="-34"/>
                  <a:cs typeface="LilyUPC" panose="020B0604020202020204" pitchFamily="34" charset="-34"/>
                </a:endParaRPr>
              </a:p>
            </p:txBody>
          </p:sp>
        </p:grpSp>
      </p:grpSp>
      <p:grpSp>
        <p:nvGrpSpPr>
          <p:cNvPr id="104" name="Group 58"/>
          <p:cNvGrpSpPr>
            <a:grpSpLocks/>
          </p:cNvGrpSpPr>
          <p:nvPr/>
        </p:nvGrpSpPr>
        <p:grpSpPr bwMode="auto">
          <a:xfrm>
            <a:off x="1324026" y="-21900"/>
            <a:ext cx="3713780" cy="1135694"/>
            <a:chOff x="39" y="3570"/>
            <a:chExt cx="2827" cy="726"/>
          </a:xfrm>
          <a:effectLst/>
        </p:grpSpPr>
        <p:grpSp>
          <p:nvGrpSpPr>
            <p:cNvPr id="105" name="Group 59"/>
            <p:cNvGrpSpPr>
              <a:grpSpLocks/>
            </p:cNvGrpSpPr>
            <p:nvPr/>
          </p:nvGrpSpPr>
          <p:grpSpPr bwMode="auto">
            <a:xfrm>
              <a:off x="39" y="3570"/>
              <a:ext cx="754" cy="726"/>
              <a:chOff x="39" y="3570"/>
              <a:chExt cx="754" cy="726"/>
            </a:xfrm>
          </p:grpSpPr>
          <p:sp>
            <p:nvSpPr>
              <p:cNvPr id="121" name="AutoShape 60"/>
              <p:cNvSpPr>
                <a:spLocks noChangeArrowheads="1"/>
              </p:cNvSpPr>
              <p:nvPr/>
            </p:nvSpPr>
            <p:spPr bwMode="gray">
              <a:xfrm>
                <a:off x="39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2" name="AutoShape 61"/>
              <p:cNvSpPr>
                <a:spLocks noChangeArrowheads="1"/>
              </p:cNvSpPr>
              <p:nvPr/>
            </p:nvSpPr>
            <p:spPr bwMode="gray">
              <a:xfrm>
                <a:off x="51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3" name="AutoShape 62"/>
              <p:cNvSpPr>
                <a:spLocks noChangeArrowheads="1"/>
              </p:cNvSpPr>
              <p:nvPr/>
            </p:nvSpPr>
            <p:spPr bwMode="gray">
              <a:xfrm>
                <a:off x="57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4" name="AutoShape 63"/>
              <p:cNvSpPr>
                <a:spLocks noChangeArrowheads="1"/>
              </p:cNvSpPr>
              <p:nvPr/>
            </p:nvSpPr>
            <p:spPr bwMode="gray">
              <a:xfrm>
                <a:off x="57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06" name="Group 64"/>
            <p:cNvGrpSpPr>
              <a:grpSpLocks/>
            </p:cNvGrpSpPr>
            <p:nvPr/>
          </p:nvGrpSpPr>
          <p:grpSpPr bwMode="auto">
            <a:xfrm>
              <a:off x="730" y="3570"/>
              <a:ext cx="754" cy="726"/>
              <a:chOff x="730" y="3570"/>
              <a:chExt cx="754" cy="726"/>
            </a:xfrm>
          </p:grpSpPr>
          <p:sp>
            <p:nvSpPr>
              <p:cNvPr id="117" name="AutoShape 65"/>
              <p:cNvSpPr>
                <a:spLocks noChangeArrowheads="1"/>
              </p:cNvSpPr>
              <p:nvPr/>
            </p:nvSpPr>
            <p:spPr bwMode="gray">
              <a:xfrm>
                <a:off x="73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8" name="AutoShape 66"/>
              <p:cNvSpPr>
                <a:spLocks noChangeArrowheads="1"/>
              </p:cNvSpPr>
              <p:nvPr/>
            </p:nvSpPr>
            <p:spPr bwMode="gray">
              <a:xfrm>
                <a:off x="74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9" name="AutoShape 67"/>
              <p:cNvSpPr>
                <a:spLocks noChangeArrowheads="1"/>
              </p:cNvSpPr>
              <p:nvPr/>
            </p:nvSpPr>
            <p:spPr bwMode="gray">
              <a:xfrm>
                <a:off x="74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20" name="AutoShape 68"/>
              <p:cNvSpPr>
                <a:spLocks noChangeArrowheads="1"/>
              </p:cNvSpPr>
              <p:nvPr/>
            </p:nvSpPr>
            <p:spPr bwMode="gray">
              <a:xfrm>
                <a:off x="74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07" name="Group 69"/>
            <p:cNvGrpSpPr>
              <a:grpSpLocks/>
            </p:cNvGrpSpPr>
            <p:nvPr/>
          </p:nvGrpSpPr>
          <p:grpSpPr bwMode="auto">
            <a:xfrm>
              <a:off x="1400" y="3570"/>
              <a:ext cx="754" cy="726"/>
              <a:chOff x="1400" y="3570"/>
              <a:chExt cx="754" cy="726"/>
            </a:xfrm>
          </p:grpSpPr>
          <p:sp>
            <p:nvSpPr>
              <p:cNvPr id="113" name="AutoShape 70"/>
              <p:cNvSpPr>
                <a:spLocks noChangeArrowheads="1"/>
              </p:cNvSpPr>
              <p:nvPr/>
            </p:nvSpPr>
            <p:spPr bwMode="gray">
              <a:xfrm>
                <a:off x="140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4" name="AutoShape 71"/>
              <p:cNvSpPr>
                <a:spLocks noChangeArrowheads="1"/>
              </p:cNvSpPr>
              <p:nvPr/>
            </p:nvSpPr>
            <p:spPr bwMode="gray">
              <a:xfrm>
                <a:off x="141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5" name="AutoShape 72"/>
              <p:cNvSpPr>
                <a:spLocks noChangeArrowheads="1"/>
              </p:cNvSpPr>
              <p:nvPr/>
            </p:nvSpPr>
            <p:spPr bwMode="gray">
              <a:xfrm>
                <a:off x="141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6" name="AutoShape 73"/>
              <p:cNvSpPr>
                <a:spLocks noChangeArrowheads="1"/>
              </p:cNvSpPr>
              <p:nvPr/>
            </p:nvSpPr>
            <p:spPr bwMode="gray">
              <a:xfrm>
                <a:off x="141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2111" y="3570"/>
              <a:ext cx="755" cy="726"/>
              <a:chOff x="2111" y="3570"/>
              <a:chExt cx="755" cy="726"/>
            </a:xfrm>
          </p:grpSpPr>
          <p:sp>
            <p:nvSpPr>
              <p:cNvPr id="109" name="AutoShape 75"/>
              <p:cNvSpPr>
                <a:spLocks noChangeArrowheads="1"/>
              </p:cNvSpPr>
              <p:nvPr/>
            </p:nvSpPr>
            <p:spPr bwMode="gray">
              <a:xfrm>
                <a:off x="2111" y="3570"/>
                <a:ext cx="755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0" name="AutoShape 76"/>
              <p:cNvSpPr>
                <a:spLocks noChangeArrowheads="1"/>
              </p:cNvSpPr>
              <p:nvPr/>
            </p:nvSpPr>
            <p:spPr bwMode="gray">
              <a:xfrm>
                <a:off x="2123" y="3572"/>
                <a:ext cx="732" cy="712"/>
              </a:xfrm>
              <a:prstGeom prst="roundRect">
                <a:avLst>
                  <a:gd name="adj" fmla="val 16667"/>
                </a:avLst>
              </a:prstGeom>
              <a:solidFill>
                <a:srgbClr val="190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1" name="AutoShape 77"/>
              <p:cNvSpPr>
                <a:spLocks noChangeArrowheads="1"/>
              </p:cNvSpPr>
              <p:nvPr/>
            </p:nvSpPr>
            <p:spPr bwMode="gray">
              <a:xfrm>
                <a:off x="2129" y="4096"/>
                <a:ext cx="722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  <p:sp>
            <p:nvSpPr>
              <p:cNvPr id="112" name="AutoShape 78"/>
              <p:cNvSpPr>
                <a:spLocks noChangeArrowheads="1"/>
              </p:cNvSpPr>
              <p:nvPr/>
            </p:nvSpPr>
            <p:spPr bwMode="gray">
              <a:xfrm>
                <a:off x="2129" y="3578"/>
                <a:ext cx="722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1pPr>
                <a:lvl2pPr marL="742950" indent="-28575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2pPr>
                <a:lvl3pPr marL="11430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3pPr>
                <a:lvl4pPr marL="16002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4pPr>
                <a:lvl5pPr marL="2057400" indent="-228600" eaLnBrk="0" hangingPunct="0"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FFFF00"/>
                    </a:solidFill>
                    <a:latin typeface="AngsanaUPC" panose="02020603050405020304" pitchFamily="18" charset="-34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th-TH" kern="0" smtClean="0">
                  <a:cs typeface="LilyUPC" panose="020B0604020202020204" pitchFamily="34" charset="-34"/>
                </a:endParaRPr>
              </a:p>
            </p:txBody>
          </p:sp>
        </p:grpSp>
      </p:grpSp>
      <p:sp>
        <p:nvSpPr>
          <p:cNvPr id="132" name="WordArt 91"/>
          <p:cNvSpPr>
            <a:spLocks noChangeArrowheads="1" noChangeShapeType="1" noTextEdit="1"/>
          </p:cNvSpPr>
          <p:nvPr/>
        </p:nvSpPr>
        <p:spPr bwMode="auto">
          <a:xfrm>
            <a:off x="1805867" y="2061791"/>
            <a:ext cx="1379538" cy="5032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>
              <a:defRPr/>
            </a:pPr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000000"/>
                  </a:outerShdw>
                </a:effectLst>
                <a:latin typeface="Book Antiqua"/>
                <a:cs typeface="+mn-cs"/>
              </a:rPr>
              <a:t>       </a:t>
            </a:r>
            <a:endParaRPr lang="th-TH" sz="3600" b="1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000000"/>
                </a:outerShdw>
              </a:effectLst>
              <a:latin typeface="Book Antiqua"/>
              <a:cs typeface="LilyUPC" panose="020B0604020202020204" pitchFamily="34" charset="-34"/>
            </a:endParaRPr>
          </a:p>
        </p:txBody>
      </p:sp>
      <p:sp>
        <p:nvSpPr>
          <p:cNvPr id="133" name="Line 34"/>
          <p:cNvSpPr>
            <a:spLocks noChangeShapeType="1"/>
          </p:cNvSpPr>
          <p:nvPr/>
        </p:nvSpPr>
        <p:spPr bwMode="auto">
          <a:xfrm>
            <a:off x="1207931" y="2533839"/>
            <a:ext cx="7395742" cy="16487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 type="none" w="lg" len="lg"/>
          </a:ln>
        </p:spPr>
        <p:txBody>
          <a:bodyPr/>
          <a:lstStyle/>
          <a:p>
            <a:endParaRPr lang="th-TH">
              <a:solidFill>
                <a:srgbClr val="EAEAEA"/>
              </a:solidFill>
            </a:endParaRPr>
          </a:p>
        </p:txBody>
      </p:sp>
      <p:sp>
        <p:nvSpPr>
          <p:cNvPr id="134" name="Line 35"/>
          <p:cNvSpPr>
            <a:spLocks noChangeShapeType="1"/>
          </p:cNvSpPr>
          <p:nvPr/>
        </p:nvSpPr>
        <p:spPr bwMode="auto">
          <a:xfrm>
            <a:off x="2710887" y="1125167"/>
            <a:ext cx="0" cy="556657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 type="none" w="lg" len="lg"/>
          </a:ln>
        </p:spPr>
        <p:txBody>
          <a:bodyPr/>
          <a:lstStyle/>
          <a:p>
            <a:endParaRPr lang="th-TH">
              <a:solidFill>
                <a:srgbClr val="EAEAEA"/>
              </a:solidFill>
            </a:endParaRPr>
          </a:p>
        </p:txBody>
      </p:sp>
      <p:sp>
        <p:nvSpPr>
          <p:cNvPr id="135" name="Oval 67"/>
          <p:cNvSpPr>
            <a:spLocks noChangeArrowheads="1"/>
          </p:cNvSpPr>
          <p:nvPr/>
        </p:nvSpPr>
        <p:spPr bwMode="auto">
          <a:xfrm>
            <a:off x="2233181" y="2168947"/>
            <a:ext cx="792162" cy="792163"/>
          </a:xfrm>
          <a:prstGeom prst="ellipse">
            <a:avLst/>
          </a:prstGeom>
          <a:gradFill rotWithShape="1">
            <a:gsLst>
              <a:gs pos="0">
                <a:srgbClr val="CC66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ngsana New" pitchFamily="18" charset="-34"/>
              </a:rPr>
              <a:t>Strategy</a:t>
            </a:r>
            <a:endParaRPr lang="th-TH" b="1" dirty="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467737" y="3271422"/>
            <a:ext cx="14779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Objective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43627" y="2774889"/>
            <a:ext cx="559422" cy="445176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Line 35"/>
          <p:cNvSpPr>
            <a:spLocks noChangeShapeType="1"/>
          </p:cNvSpPr>
          <p:nvPr/>
        </p:nvSpPr>
        <p:spPr bwMode="auto">
          <a:xfrm>
            <a:off x="6437760" y="1142572"/>
            <a:ext cx="0" cy="181853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th-TH">
              <a:solidFill>
                <a:srgbClr val="EAEAEA"/>
              </a:solidFill>
            </a:endParaRPr>
          </a:p>
        </p:txBody>
      </p:sp>
      <p:sp>
        <p:nvSpPr>
          <p:cNvPr id="145" name="Oval 67"/>
          <p:cNvSpPr>
            <a:spLocks noChangeArrowheads="1"/>
          </p:cNvSpPr>
          <p:nvPr/>
        </p:nvSpPr>
        <p:spPr bwMode="auto">
          <a:xfrm>
            <a:off x="6041679" y="2191508"/>
            <a:ext cx="792162" cy="792163"/>
          </a:xfrm>
          <a:prstGeom prst="ellipse">
            <a:avLst/>
          </a:prstGeom>
          <a:gradFill rotWithShape="1">
            <a:gsLst>
              <a:gs pos="0">
                <a:srgbClr val="CC66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ngsana New" pitchFamily="18" charset="-34"/>
              </a:rPr>
              <a:t>Strategy</a:t>
            </a:r>
            <a:endParaRPr lang="th-TH" b="1" dirty="0">
              <a:solidFill>
                <a:srgbClr val="FFFFFF"/>
              </a:solidFill>
              <a:latin typeface="Angsana New" pitchFamily="18" charset="-3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75504" y="2714151"/>
            <a:ext cx="377226" cy="402134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Line 35"/>
          <p:cNvSpPr>
            <a:spLocks noChangeShapeType="1"/>
          </p:cNvSpPr>
          <p:nvPr/>
        </p:nvSpPr>
        <p:spPr bwMode="auto">
          <a:xfrm rot="16200000">
            <a:off x="2124325" y="4487499"/>
            <a:ext cx="0" cy="181853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th-TH">
              <a:solidFill>
                <a:srgbClr val="EAEAEA"/>
              </a:solidFill>
            </a:endParaRPr>
          </a:p>
        </p:txBody>
      </p:sp>
      <p:cxnSp>
        <p:nvCxnSpPr>
          <p:cNvPr id="151" name="Straight Arrow Connector 150"/>
          <p:cNvCxnSpPr>
            <a:stCxn id="152" idx="6"/>
          </p:cNvCxnSpPr>
          <p:nvPr/>
        </p:nvCxnSpPr>
        <p:spPr>
          <a:xfrm>
            <a:off x="3023943" y="5343595"/>
            <a:ext cx="724344" cy="543091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67"/>
          <p:cNvSpPr>
            <a:spLocks noChangeArrowheads="1"/>
          </p:cNvSpPr>
          <p:nvPr/>
        </p:nvSpPr>
        <p:spPr bwMode="auto">
          <a:xfrm>
            <a:off x="2231781" y="4947513"/>
            <a:ext cx="792162" cy="792163"/>
          </a:xfrm>
          <a:prstGeom prst="ellipse">
            <a:avLst/>
          </a:prstGeom>
          <a:gradFill rotWithShape="1">
            <a:gsLst>
              <a:gs pos="0">
                <a:srgbClr val="CC66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ngsana New" pitchFamily="18" charset="-34"/>
              </a:rPr>
              <a:t>Strategy</a:t>
            </a:r>
            <a:endParaRPr lang="th-TH" b="1" dirty="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154" name="Rectangle 79"/>
          <p:cNvSpPr>
            <a:spLocks noChangeArrowheads="1"/>
          </p:cNvSpPr>
          <p:nvPr/>
        </p:nvSpPr>
        <p:spPr bwMode="auto">
          <a:xfrm>
            <a:off x="165138" y="-83393"/>
            <a:ext cx="1212921" cy="60939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S</a:t>
            </a:r>
            <a:r>
              <a:rPr lang="en-US" sz="24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trengths</a:t>
            </a:r>
          </a:p>
          <a:p>
            <a: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MAX</a:t>
            </a:r>
          </a:p>
        </p:txBody>
      </p:sp>
      <p:sp>
        <p:nvSpPr>
          <p:cNvPr id="155" name="Rectangle 80"/>
          <p:cNvSpPr>
            <a:spLocks noChangeArrowheads="1"/>
          </p:cNvSpPr>
          <p:nvPr/>
        </p:nvSpPr>
        <p:spPr bwMode="auto">
          <a:xfrm>
            <a:off x="7856762" y="-57856"/>
            <a:ext cx="1354137" cy="62017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W</a:t>
            </a: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eaknesses</a:t>
            </a:r>
          </a:p>
          <a:p>
            <a: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ea typeface="+mn-ea"/>
                <a:cs typeface="Arial" pitchFamily="34" charset="0"/>
              </a:rPr>
              <a:t>MAX</a:t>
            </a:r>
          </a:p>
        </p:txBody>
      </p:sp>
      <p:sp>
        <p:nvSpPr>
          <p:cNvPr id="156" name="Rectangle 81"/>
          <p:cNvSpPr>
            <a:spLocks noChangeArrowheads="1"/>
          </p:cNvSpPr>
          <p:nvPr/>
        </p:nvSpPr>
        <p:spPr bwMode="auto">
          <a:xfrm>
            <a:off x="-67351" y="571837"/>
            <a:ext cx="1308100" cy="50270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smtClean="0">
                <a:latin typeface="Angsana New" pitchFamily="18" charset="-34"/>
                <a:ea typeface="+mn-ea"/>
                <a:cs typeface="Arial" pitchFamily="34" charset="0"/>
              </a:rPr>
              <a:t>O</a:t>
            </a:r>
            <a:r>
              <a:rPr lang="en-US" sz="2000" b="1" kern="1200" dirty="0" smtClean="0">
                <a:latin typeface="Angsana New" pitchFamily="18" charset="-34"/>
                <a:ea typeface="+mn-ea"/>
                <a:cs typeface="Arial" pitchFamily="34" charset="0"/>
              </a:rPr>
              <a:t>pportunities</a:t>
            </a:r>
            <a:endParaRPr lang="en-US" sz="2000" b="1" kern="1200" dirty="0">
              <a:latin typeface="Angsana New" pitchFamily="18" charset="-34"/>
              <a:ea typeface="+mn-ea"/>
              <a:cs typeface="Arial" pitchFamily="34" charset="0"/>
            </a:endParaRPr>
          </a:p>
          <a:p>
            <a:pPr algn="r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Angsana New" pitchFamily="18" charset="-34"/>
                <a:ea typeface="+mn-ea"/>
                <a:cs typeface="Arial" pitchFamily="34" charset="0"/>
              </a:rPr>
              <a:t>MAX</a:t>
            </a:r>
            <a:r>
              <a:rPr lang="en-US" sz="2000" b="1" kern="1200" dirty="0">
                <a:latin typeface="Angsana New" pitchFamily="18" charset="-34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57" name="Rectangle 82"/>
          <p:cNvSpPr>
            <a:spLocks noChangeArrowheads="1"/>
          </p:cNvSpPr>
          <p:nvPr/>
        </p:nvSpPr>
        <p:spPr bwMode="auto">
          <a:xfrm>
            <a:off x="-5845" y="6375011"/>
            <a:ext cx="1565275" cy="61555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T</a:t>
            </a:r>
            <a:r>
              <a:rPr lang="en-US" sz="20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hreats</a:t>
            </a:r>
            <a:r>
              <a:rPr lang="en-US" sz="40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 </a:t>
            </a:r>
            <a:r>
              <a:rPr lang="en-US" sz="1600" b="1" kern="1200" dirty="0">
                <a:solidFill>
                  <a:schemeClr val="bg1"/>
                </a:solidFill>
                <a:latin typeface="Angsana New" pitchFamily="18" charset="-34"/>
                <a:ea typeface="+mn-ea"/>
                <a:cs typeface="Arial" pitchFamily="34" charset="0"/>
              </a:rPr>
              <a:t>MAX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391150" y="4226432"/>
            <a:ext cx="3322279" cy="1219625"/>
          </a:xfrm>
          <a:prstGeom prst="rect">
            <a:avLst/>
          </a:prstGeom>
          <a:gradFill rotWithShape="1">
            <a:gsLst>
              <a:gs pos="0">
                <a:srgbClr val="006699">
                  <a:tint val="50000"/>
                  <a:satMod val="300000"/>
                </a:srgbClr>
              </a:gs>
              <a:gs pos="35000">
                <a:srgbClr val="006699">
                  <a:tint val="37000"/>
                  <a:satMod val="300000"/>
                </a:srgbClr>
              </a:gs>
              <a:gs pos="100000">
                <a:srgbClr val="00669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669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0">
            <a:noAutofit/>
          </a:bodyPr>
          <a:lstStyle/>
          <a:p>
            <a:pPr lvl="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kern="0" dirty="0">
                <a:solidFill>
                  <a:srgbClr val="00354E"/>
                </a:solidFill>
                <a:latin typeface="Angsana New" pitchFamily="18" charset="-34"/>
              </a:rPr>
              <a:t>กำหนด</a:t>
            </a:r>
            <a:r>
              <a:rPr lang="th-TH" b="1" u="sng" kern="0" dirty="0">
                <a:solidFill>
                  <a:srgbClr val="00354E"/>
                </a:solidFill>
                <a:latin typeface="Angsana New" pitchFamily="18" charset="-34"/>
              </a:rPr>
              <a:t>กลยุทธ์</a:t>
            </a:r>
            <a:r>
              <a:rPr lang="th-TH" kern="0" dirty="0">
                <a:solidFill>
                  <a:srgbClr val="00354E"/>
                </a:solidFill>
                <a:latin typeface="Angsana New" pitchFamily="18" charset="-34"/>
              </a:rPr>
              <a:t>ที่สอดคล้องกับสภาพแวดล้อม และช่วยให้บรรลุ</a:t>
            </a:r>
            <a:r>
              <a:rPr lang="th-TH" u="sng" kern="0" dirty="0">
                <a:solidFill>
                  <a:srgbClr val="00354E"/>
                </a:solidFill>
                <a:latin typeface="Angsana New" pitchFamily="18" charset="-34"/>
              </a:rPr>
              <a:t>เป้าหมาย</a:t>
            </a:r>
            <a:r>
              <a:rPr lang="th-TH" kern="0" dirty="0">
                <a:solidFill>
                  <a:srgbClr val="00354E"/>
                </a:solidFill>
                <a:latin typeface="Angsana New" pitchFamily="18" charset="-34"/>
              </a:rPr>
              <a:t> ลงในแต่ละ </a:t>
            </a:r>
            <a:r>
              <a:rPr lang="en-US" kern="0" dirty="0">
                <a:solidFill>
                  <a:srgbClr val="00354E"/>
                </a:solidFill>
                <a:latin typeface="Angsana New" pitchFamily="18" charset="-34"/>
              </a:rPr>
              <a:t>Quadrant</a:t>
            </a:r>
            <a:endParaRPr lang="th-TH" kern="0" dirty="0">
              <a:solidFill>
                <a:srgbClr val="00354E"/>
              </a:solidFill>
              <a:latin typeface="Angsana New" pitchFamily="18" charset="-34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391151" y="5446058"/>
            <a:ext cx="3312362" cy="1300164"/>
          </a:xfrm>
          <a:prstGeom prst="rect">
            <a:avLst/>
          </a:prstGeom>
          <a:gradFill rotWithShape="1">
            <a:gsLst>
              <a:gs pos="0">
                <a:srgbClr val="006699">
                  <a:tint val="50000"/>
                  <a:satMod val="300000"/>
                </a:srgbClr>
              </a:gs>
              <a:gs pos="35000">
                <a:srgbClr val="006699">
                  <a:tint val="37000"/>
                  <a:satMod val="300000"/>
                </a:srgbClr>
              </a:gs>
              <a:gs pos="100000">
                <a:srgbClr val="00669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669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 anchorCtr="0">
            <a:noAutofit/>
          </a:bodyPr>
          <a:lstStyle/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00354E"/>
                </a:solidFill>
                <a:latin typeface="Angsana New" pitchFamily="18" charset="-34"/>
              </a:rPr>
              <a:t>กำหนด</a:t>
            </a:r>
            <a:r>
              <a:rPr lang="th-TH" sz="3200" b="1" u="sng" kern="0" dirty="0">
                <a:solidFill>
                  <a:srgbClr val="00354E"/>
                </a:solidFill>
                <a:latin typeface="Angsana New" pitchFamily="18" charset="-34"/>
              </a:rPr>
              <a:t>โครงการ</a:t>
            </a:r>
            <a:r>
              <a:rPr lang="th-TH" sz="3200" kern="0" dirty="0">
                <a:solidFill>
                  <a:srgbClr val="00354E"/>
                </a:solidFill>
                <a:latin typeface="Angsana New" pitchFamily="18" charset="-34"/>
              </a:rPr>
              <a:t>ที่สอดคล้อง กับกลยุทธ์ในแต่ละด้าน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138089" y="3063413"/>
            <a:ext cx="14779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Objective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009305" y="5951802"/>
            <a:ext cx="147796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Objective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pSp>
        <p:nvGrpSpPr>
          <p:cNvPr id="128" name="Group 43"/>
          <p:cNvGrpSpPr>
            <a:grpSpLocks/>
          </p:cNvGrpSpPr>
          <p:nvPr/>
        </p:nvGrpSpPr>
        <p:grpSpPr bwMode="auto">
          <a:xfrm>
            <a:off x="3080271" y="1947167"/>
            <a:ext cx="1254125" cy="461961"/>
            <a:chOff x="1383" y="1397"/>
            <a:chExt cx="790" cy="291"/>
          </a:xfrm>
        </p:grpSpPr>
        <p:sp>
          <p:nvSpPr>
            <p:cNvPr id="137" name="Rectangle 44"/>
            <p:cNvSpPr>
              <a:spLocks noChangeArrowheads="1"/>
            </p:cNvSpPr>
            <p:nvPr/>
          </p:nvSpPr>
          <p:spPr bwMode="auto">
            <a:xfrm>
              <a:off x="1383" y="1434"/>
              <a:ext cx="717" cy="227"/>
            </a:xfrm>
            <a:prstGeom prst="rect">
              <a:avLst/>
            </a:prstGeom>
            <a:noFill/>
            <a:ln w="28575">
              <a:solidFill>
                <a:srgbClr val="EAEAEA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kern="0">
                <a:solidFill>
                  <a:srgbClr val="FFFF00"/>
                </a:solidFill>
                <a:latin typeface="AngsanaUPC" pitchFamily="18" charset="-34"/>
                <a:cs typeface="Browallia New"/>
              </a:endParaRPr>
            </a:p>
          </p:txBody>
        </p:sp>
        <p:sp>
          <p:nvSpPr>
            <p:cNvPr id="138" name="Text Box 45"/>
            <p:cNvSpPr txBox="1">
              <a:spLocks noChangeArrowheads="1"/>
            </p:cNvSpPr>
            <p:nvPr/>
          </p:nvSpPr>
          <p:spPr bwMode="auto">
            <a:xfrm>
              <a:off x="1383" y="1397"/>
              <a:ext cx="790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 wrap="square" anchor="ctr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kern="0" dirty="0">
                  <a:solidFill>
                    <a:srgbClr val="FFFFFF"/>
                  </a:solidFill>
                  <a:latin typeface="Angsana New" pitchFamily="18" charset="-34"/>
                </a:rPr>
                <a:t> โครงการ</a:t>
              </a:r>
              <a:r>
                <a:rPr lang="en-US" sz="2400" kern="0" dirty="0">
                  <a:solidFill>
                    <a:srgbClr val="FFFFFF"/>
                  </a:solidFill>
                  <a:latin typeface="Angsana New" pitchFamily="18" charset="-34"/>
                </a:rPr>
                <a:t> 2</a:t>
              </a:r>
              <a:endParaRPr lang="th-TH" sz="2400" kern="0" dirty="0">
                <a:solidFill>
                  <a:srgbClr val="FFFFFF"/>
                </a:solidFill>
                <a:latin typeface="Angsana New" pitchFamily="18" charset="-34"/>
              </a:endParaRPr>
            </a:p>
          </p:txBody>
        </p:sp>
      </p:grpSp>
      <p:grpSp>
        <p:nvGrpSpPr>
          <p:cNvPr id="139" name="Group 46"/>
          <p:cNvGrpSpPr>
            <a:grpSpLocks/>
          </p:cNvGrpSpPr>
          <p:nvPr/>
        </p:nvGrpSpPr>
        <p:grpSpPr bwMode="auto">
          <a:xfrm>
            <a:off x="1367109" y="1706568"/>
            <a:ext cx="1240276" cy="519112"/>
            <a:chOff x="1383" y="1379"/>
            <a:chExt cx="719" cy="327"/>
          </a:xfrm>
        </p:grpSpPr>
        <p:sp>
          <p:nvSpPr>
            <p:cNvPr id="140" name="Rectangle 47"/>
            <p:cNvSpPr>
              <a:spLocks noChangeArrowheads="1"/>
            </p:cNvSpPr>
            <p:nvPr/>
          </p:nvSpPr>
          <p:spPr bwMode="auto">
            <a:xfrm>
              <a:off x="1383" y="1434"/>
              <a:ext cx="649" cy="227"/>
            </a:xfrm>
            <a:prstGeom prst="rect">
              <a:avLst/>
            </a:prstGeom>
            <a:noFill/>
            <a:ln w="28575">
              <a:solidFill>
                <a:srgbClr val="EAEAEA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kern="0">
                <a:solidFill>
                  <a:srgbClr val="FFFF00"/>
                </a:solidFill>
                <a:latin typeface="AngsanaUPC" pitchFamily="18" charset="-34"/>
                <a:cs typeface="Browallia New"/>
              </a:endParaRPr>
            </a:p>
          </p:txBody>
        </p:sp>
        <p:sp>
          <p:nvSpPr>
            <p:cNvPr id="141" name="Text Box 48"/>
            <p:cNvSpPr txBox="1">
              <a:spLocks noChangeArrowheads="1"/>
            </p:cNvSpPr>
            <p:nvPr/>
          </p:nvSpPr>
          <p:spPr bwMode="auto">
            <a:xfrm>
              <a:off x="1383" y="1379"/>
              <a:ext cx="719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kern="0" dirty="0">
                  <a:solidFill>
                    <a:srgbClr val="FFFFFF"/>
                  </a:solidFill>
                  <a:latin typeface="Angsana New" pitchFamily="18" charset="-34"/>
                </a:rPr>
                <a:t> โครงการ</a:t>
              </a:r>
              <a:r>
                <a:rPr lang="en-US" sz="2400" kern="0" dirty="0">
                  <a:solidFill>
                    <a:srgbClr val="FFFFFF"/>
                  </a:solidFill>
                  <a:latin typeface="Angsana New" pitchFamily="18" charset="-34"/>
                </a:rPr>
                <a:t> 1</a:t>
              </a:r>
              <a:endParaRPr lang="th-TH" sz="2400" kern="0" dirty="0">
                <a:solidFill>
                  <a:srgbClr val="FFFFFF"/>
                </a:solidFill>
                <a:latin typeface="Angsana New" pitchFamily="18" charset="-34"/>
              </a:endParaRPr>
            </a:p>
          </p:txBody>
        </p:sp>
      </p:grpSp>
      <p:grpSp>
        <p:nvGrpSpPr>
          <p:cNvPr id="142" name="Group 49"/>
          <p:cNvGrpSpPr>
            <a:grpSpLocks/>
          </p:cNvGrpSpPr>
          <p:nvPr/>
        </p:nvGrpSpPr>
        <p:grpSpPr bwMode="auto">
          <a:xfrm>
            <a:off x="6734938" y="2066180"/>
            <a:ext cx="1506537" cy="461964"/>
            <a:chOff x="1383" y="1415"/>
            <a:chExt cx="949" cy="291"/>
          </a:xfrm>
        </p:grpSpPr>
        <p:sp>
          <p:nvSpPr>
            <p:cNvPr id="143" name="Rectangle 50"/>
            <p:cNvSpPr>
              <a:spLocks noChangeArrowheads="1"/>
            </p:cNvSpPr>
            <p:nvPr/>
          </p:nvSpPr>
          <p:spPr bwMode="auto">
            <a:xfrm>
              <a:off x="1383" y="1434"/>
              <a:ext cx="862" cy="227"/>
            </a:xfrm>
            <a:prstGeom prst="rect">
              <a:avLst/>
            </a:prstGeom>
            <a:noFill/>
            <a:ln w="28575">
              <a:solidFill>
                <a:srgbClr val="EAEAEA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kern="0">
                <a:solidFill>
                  <a:srgbClr val="FFFF00"/>
                </a:solidFill>
                <a:latin typeface="AngsanaUPC" pitchFamily="18" charset="-34"/>
                <a:cs typeface="Browallia New"/>
              </a:endParaRPr>
            </a:p>
          </p:txBody>
        </p:sp>
        <p:sp>
          <p:nvSpPr>
            <p:cNvPr id="146" name="Text Box 51"/>
            <p:cNvSpPr txBox="1">
              <a:spLocks noChangeArrowheads="1"/>
            </p:cNvSpPr>
            <p:nvPr/>
          </p:nvSpPr>
          <p:spPr bwMode="auto">
            <a:xfrm>
              <a:off x="1425" y="1415"/>
              <a:ext cx="907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 anchor="ctr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kern="0" dirty="0">
                  <a:solidFill>
                    <a:srgbClr val="FFFFFF"/>
                  </a:solidFill>
                  <a:latin typeface="Angsana New" pitchFamily="18" charset="-34"/>
                </a:rPr>
                <a:t> โครงการ</a:t>
              </a:r>
              <a:r>
                <a:rPr lang="en-US" sz="2400" kern="0" dirty="0">
                  <a:solidFill>
                    <a:srgbClr val="FFFFFF"/>
                  </a:solidFill>
                  <a:latin typeface="Angsana New" pitchFamily="18" charset="-34"/>
                </a:rPr>
                <a:t> 3</a:t>
              </a:r>
              <a:endParaRPr lang="th-TH" sz="2400" kern="0" dirty="0">
                <a:solidFill>
                  <a:srgbClr val="FFFFFF"/>
                </a:solidFill>
                <a:latin typeface="Angsana New" pitchFamily="18" charset="-34"/>
              </a:endParaRPr>
            </a:p>
          </p:txBody>
        </p:sp>
      </p:grpSp>
      <p:grpSp>
        <p:nvGrpSpPr>
          <p:cNvPr id="153" name="Group 61"/>
          <p:cNvGrpSpPr>
            <a:grpSpLocks/>
          </p:cNvGrpSpPr>
          <p:nvPr/>
        </p:nvGrpSpPr>
        <p:grpSpPr bwMode="auto">
          <a:xfrm>
            <a:off x="2906111" y="4562776"/>
            <a:ext cx="1257300" cy="461963"/>
            <a:chOff x="1355" y="1426"/>
            <a:chExt cx="792" cy="291"/>
          </a:xfrm>
        </p:grpSpPr>
        <p:sp>
          <p:nvSpPr>
            <p:cNvPr id="158" name="Rectangle 62"/>
            <p:cNvSpPr>
              <a:spLocks noChangeArrowheads="1"/>
            </p:cNvSpPr>
            <p:nvPr/>
          </p:nvSpPr>
          <p:spPr bwMode="auto">
            <a:xfrm>
              <a:off x="1383" y="1434"/>
              <a:ext cx="764" cy="227"/>
            </a:xfrm>
            <a:prstGeom prst="rect">
              <a:avLst/>
            </a:prstGeom>
            <a:noFill/>
            <a:ln w="28575">
              <a:solidFill>
                <a:srgbClr val="EAEAEA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kern="0">
                <a:solidFill>
                  <a:srgbClr val="FFFF00"/>
                </a:solidFill>
                <a:latin typeface="AngsanaUPC" pitchFamily="18" charset="-34"/>
                <a:cs typeface="Browallia New"/>
              </a:endParaRPr>
            </a:p>
          </p:txBody>
        </p:sp>
        <p:sp>
          <p:nvSpPr>
            <p:cNvPr id="159" name="Text Box 63"/>
            <p:cNvSpPr txBox="1">
              <a:spLocks noChangeArrowheads="1"/>
            </p:cNvSpPr>
            <p:nvPr/>
          </p:nvSpPr>
          <p:spPr bwMode="auto">
            <a:xfrm>
              <a:off x="1355" y="1426"/>
              <a:ext cx="792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 wrap="square" anchor="ctr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kern="0" dirty="0">
                  <a:solidFill>
                    <a:srgbClr val="FFFFFF"/>
                  </a:solidFill>
                  <a:latin typeface="Angsana New" pitchFamily="18" charset="-34"/>
                </a:rPr>
                <a:t> โครงการ</a:t>
              </a:r>
              <a:r>
                <a:rPr lang="en-US" sz="2400" kern="0" dirty="0">
                  <a:solidFill>
                    <a:srgbClr val="FFFFFF"/>
                  </a:solidFill>
                  <a:latin typeface="Angsana New" pitchFamily="18" charset="-34"/>
                </a:rPr>
                <a:t> </a:t>
              </a:r>
              <a:r>
                <a:rPr lang="en-US" sz="2400" kern="0" dirty="0" smtClean="0">
                  <a:solidFill>
                    <a:srgbClr val="FFFFFF"/>
                  </a:solidFill>
                  <a:latin typeface="Angsana New" pitchFamily="18" charset="-34"/>
                </a:rPr>
                <a:t>4</a:t>
              </a:r>
              <a:endParaRPr lang="th-TH" sz="2400" kern="0" dirty="0">
                <a:solidFill>
                  <a:srgbClr val="FFFFFF"/>
                </a:solidFill>
                <a:latin typeface="Angsana New" pitchFamily="18" charset="-34"/>
              </a:endParaRPr>
            </a:p>
          </p:txBody>
        </p:sp>
      </p:grpSp>
      <p:grpSp>
        <p:nvGrpSpPr>
          <p:cNvPr id="163" name="Group 64"/>
          <p:cNvGrpSpPr>
            <a:grpSpLocks/>
          </p:cNvGrpSpPr>
          <p:nvPr/>
        </p:nvGrpSpPr>
        <p:grpSpPr bwMode="auto">
          <a:xfrm>
            <a:off x="1324028" y="4453949"/>
            <a:ext cx="1204913" cy="461964"/>
            <a:chOff x="1383" y="1397"/>
            <a:chExt cx="759" cy="291"/>
          </a:xfrm>
        </p:grpSpPr>
        <p:sp>
          <p:nvSpPr>
            <p:cNvPr id="166" name="Rectangle 65"/>
            <p:cNvSpPr>
              <a:spLocks noChangeArrowheads="1"/>
            </p:cNvSpPr>
            <p:nvPr/>
          </p:nvSpPr>
          <p:spPr bwMode="auto">
            <a:xfrm>
              <a:off x="1383" y="1434"/>
              <a:ext cx="759" cy="227"/>
            </a:xfrm>
            <a:prstGeom prst="rect">
              <a:avLst/>
            </a:prstGeom>
            <a:noFill/>
            <a:ln w="28575">
              <a:solidFill>
                <a:srgbClr val="EAEAEA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kern="0">
                <a:solidFill>
                  <a:srgbClr val="FFFF00"/>
                </a:solidFill>
                <a:latin typeface="AngsanaUPC" pitchFamily="18" charset="-34"/>
                <a:cs typeface="Browallia New"/>
              </a:endParaRPr>
            </a:p>
          </p:txBody>
        </p:sp>
        <p:sp>
          <p:nvSpPr>
            <p:cNvPr id="167" name="Text Box 66"/>
            <p:cNvSpPr txBox="1">
              <a:spLocks noChangeArrowheads="1"/>
            </p:cNvSpPr>
            <p:nvPr/>
          </p:nvSpPr>
          <p:spPr bwMode="auto">
            <a:xfrm>
              <a:off x="1383" y="1397"/>
              <a:ext cx="732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lg"/>
            </a:ln>
          </p:spPr>
          <p:txBody>
            <a:bodyPr wrap="square" anchor="ctr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kern="0" dirty="0">
                  <a:solidFill>
                    <a:srgbClr val="FFFFFF"/>
                  </a:solidFill>
                  <a:latin typeface="Angsana New" pitchFamily="18" charset="-34"/>
                </a:rPr>
                <a:t> โครงการ</a:t>
              </a:r>
              <a:r>
                <a:rPr lang="en-US" sz="2400" kern="0" dirty="0">
                  <a:solidFill>
                    <a:srgbClr val="FFFFFF"/>
                  </a:solidFill>
                  <a:latin typeface="Angsana New" pitchFamily="18" charset="-34"/>
                </a:rPr>
                <a:t> 5</a:t>
              </a:r>
              <a:endParaRPr lang="th-TH" sz="2400" kern="0" dirty="0">
                <a:solidFill>
                  <a:srgbClr val="FFFFFF"/>
                </a:solidFill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656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44" grpId="0" animBg="1"/>
      <p:bldP spid="145" grpId="0" animBg="1"/>
      <p:bldP spid="150" grpId="0" animBg="1"/>
      <p:bldP spid="152" grpId="0" animBg="1"/>
      <p:bldP spid="164" grpId="0" animBg="1"/>
      <p:bldP spid="1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Bent Arrow 280"/>
          <p:cNvSpPr/>
          <p:nvPr/>
        </p:nvSpPr>
        <p:spPr>
          <a:xfrm flipV="1">
            <a:off x="3439662" y="2803843"/>
            <a:ext cx="1656738" cy="871279"/>
          </a:xfrm>
          <a:prstGeom prst="bentArrow">
            <a:avLst>
              <a:gd name="adj1" fmla="val 19161"/>
              <a:gd name="adj2" fmla="val 19047"/>
              <a:gd name="adj3" fmla="val 28242"/>
              <a:gd name="adj4" fmla="val 39515"/>
            </a:avLst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3500000" scaled="1"/>
            <a:tileRect/>
          </a:gradFill>
          <a:ln w="1905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defRPr/>
            </a:pPr>
            <a:endParaRPr lang="th-TH" sz="1800" b="1" kern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LilyUPC"/>
            </a:endParaRPr>
          </a:p>
        </p:txBody>
      </p:sp>
      <p:sp>
        <p:nvSpPr>
          <p:cNvPr id="282" name="Bent Arrow 281"/>
          <p:cNvSpPr/>
          <p:nvPr/>
        </p:nvSpPr>
        <p:spPr>
          <a:xfrm rot="5400000">
            <a:off x="5425808" y="1787592"/>
            <a:ext cx="1052382" cy="2408241"/>
          </a:xfrm>
          <a:prstGeom prst="bentArrow">
            <a:avLst>
              <a:gd name="adj1" fmla="val 12378"/>
              <a:gd name="adj2" fmla="val 17803"/>
              <a:gd name="adj3" fmla="val 21614"/>
              <a:gd name="adj4" fmla="val 43750"/>
            </a:avLst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3500000" scaled="1"/>
            <a:tileRect/>
          </a:gradFill>
          <a:ln w="1905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defRPr/>
            </a:pPr>
            <a:endParaRPr lang="th-TH" sz="1800" b="1" kern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LilyUPC"/>
            </a:endParaRPr>
          </a:p>
        </p:txBody>
      </p:sp>
      <p:sp>
        <p:nvSpPr>
          <p:cNvPr id="283" name="Right Arrow 282"/>
          <p:cNvSpPr/>
          <p:nvPr/>
        </p:nvSpPr>
        <p:spPr>
          <a:xfrm rot="16200000">
            <a:off x="5222889" y="1988039"/>
            <a:ext cx="1222112" cy="437538"/>
          </a:xfrm>
          <a:prstGeom prst="rightArrow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3500000" scaled="1"/>
            <a:tileRect/>
          </a:gradFill>
          <a:ln w="1905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defRPr/>
            </a:pPr>
            <a:endParaRPr lang="en-US" sz="1800" b="1" kern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84" name="Right Arrow 283"/>
          <p:cNvSpPr/>
          <p:nvPr/>
        </p:nvSpPr>
        <p:spPr>
          <a:xfrm rot="5400000">
            <a:off x="4008621" y="2660631"/>
            <a:ext cx="1349801" cy="359496"/>
          </a:xfrm>
          <a:prstGeom prst="rightArrow">
            <a:avLst>
              <a:gd name="adj1" fmla="val 36787"/>
              <a:gd name="adj2" fmla="val 63215"/>
            </a:avLst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3500000" scaled="1"/>
            <a:tileRect/>
          </a:gradFill>
          <a:ln w="1905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defRPr/>
            </a:pPr>
            <a:endParaRPr lang="en-US" sz="1800" b="1" kern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285" name="Group 486"/>
          <p:cNvGrpSpPr/>
          <p:nvPr/>
        </p:nvGrpSpPr>
        <p:grpSpPr>
          <a:xfrm>
            <a:off x="2708742" y="1540351"/>
            <a:ext cx="1935471" cy="1694400"/>
            <a:chOff x="2610026" y="1603415"/>
            <a:chExt cx="1935471" cy="1694400"/>
          </a:xfrm>
        </p:grpSpPr>
        <p:grpSp>
          <p:nvGrpSpPr>
            <p:cNvPr id="286" name="Group 77"/>
            <p:cNvGrpSpPr>
              <a:grpSpLocks/>
            </p:cNvGrpSpPr>
            <p:nvPr/>
          </p:nvGrpSpPr>
          <p:grpSpPr bwMode="auto">
            <a:xfrm>
              <a:off x="2657081" y="1603415"/>
              <a:ext cx="1888416" cy="1694400"/>
              <a:chOff x="0" y="0"/>
              <a:chExt cx="1169" cy="1049"/>
            </a:xfrm>
          </p:grpSpPr>
          <p:sp>
            <p:nvSpPr>
              <p:cNvPr id="288" name="Freeform 7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9D0A0F"/>
              </a:solidFill>
              <a:ln w="9525">
                <a:solidFill>
                  <a:srgbClr val="6C0300"/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289" name="Freeform 7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70000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290" name="Freeform 8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291" name="Freeform 8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6C03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287" name="Rectangle 286"/>
            <p:cNvSpPr/>
            <p:nvPr/>
          </p:nvSpPr>
          <p:spPr>
            <a:xfrm>
              <a:off x="2610026" y="1747285"/>
              <a:ext cx="1500198" cy="995035"/>
            </a:xfrm>
            <a:prstGeom prst="rect">
              <a:avLst/>
            </a:prstGeom>
          </p:spPr>
          <p:txBody>
            <a:bodyPr wrap="square" lIns="80155" tIns="40078" rIns="80155" bIns="40078">
              <a:spAutoFit/>
            </a:bodyPr>
            <a:lstStyle/>
            <a:p>
              <a:pPr algn="ctr" eaLnBrk="0" hangingPunct="0">
                <a:lnSpc>
                  <a:spcPct val="60000"/>
                </a:lnSpc>
                <a:spcBef>
                  <a:spcPct val="30000"/>
                </a:spcBef>
                <a:defRPr/>
              </a:pPr>
              <a:r>
                <a:rPr lang="th-TH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มุ่งมั่น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30000"/>
                </a:spcBef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เป็นมหาวิทยาลัย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30000"/>
                </a:spcBef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ที่ใฝ่เรียนรู้</a:t>
              </a:r>
            </a:p>
          </p:txBody>
        </p:sp>
      </p:grpSp>
      <p:grpSp>
        <p:nvGrpSpPr>
          <p:cNvPr id="292" name="Group 487"/>
          <p:cNvGrpSpPr/>
          <p:nvPr/>
        </p:nvGrpSpPr>
        <p:grpSpPr>
          <a:xfrm>
            <a:off x="3948590" y="901316"/>
            <a:ext cx="1888416" cy="1694400"/>
            <a:chOff x="3834108" y="948614"/>
            <a:chExt cx="1888416" cy="1694400"/>
          </a:xfrm>
        </p:grpSpPr>
        <p:grpSp>
          <p:nvGrpSpPr>
            <p:cNvPr id="293" name="Group 57"/>
            <p:cNvGrpSpPr>
              <a:grpSpLocks/>
            </p:cNvGrpSpPr>
            <p:nvPr/>
          </p:nvGrpSpPr>
          <p:grpSpPr bwMode="auto">
            <a:xfrm>
              <a:off x="3834108" y="948614"/>
              <a:ext cx="1888416" cy="1694400"/>
              <a:chOff x="0" y="0"/>
              <a:chExt cx="1169" cy="1049"/>
            </a:xfrm>
          </p:grpSpPr>
          <p:sp>
            <p:nvSpPr>
              <p:cNvPr id="295" name="Freeform 5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9D0A0F"/>
              </a:solidFill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296" name="Freeform 5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297" name="Freeform 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298" name="Freeform 6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953442" y="994258"/>
              <a:ext cx="1185929" cy="1179701"/>
            </a:xfrm>
            <a:prstGeom prst="rect">
              <a:avLst/>
            </a:prstGeom>
          </p:spPr>
          <p:txBody>
            <a:bodyPr wrap="square" lIns="80155" tIns="40078" rIns="80155" bIns="4007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มุ่งสู่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ความเป็นเลิศ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ในเทคโนโลยี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และการวิจัย</a:t>
              </a:r>
            </a:p>
          </p:txBody>
        </p:sp>
      </p:grpSp>
      <p:grpSp>
        <p:nvGrpSpPr>
          <p:cNvPr id="299" name="Group 488"/>
          <p:cNvGrpSpPr/>
          <p:nvPr/>
        </p:nvGrpSpPr>
        <p:grpSpPr>
          <a:xfrm>
            <a:off x="5112170" y="238430"/>
            <a:ext cx="1471112" cy="1248590"/>
            <a:chOff x="4981917" y="285728"/>
            <a:chExt cx="1471112" cy="1248590"/>
          </a:xfrm>
        </p:grpSpPr>
        <p:grpSp>
          <p:nvGrpSpPr>
            <p:cNvPr id="300" name="Group 46"/>
            <p:cNvGrpSpPr>
              <a:grpSpLocks/>
            </p:cNvGrpSpPr>
            <p:nvPr/>
          </p:nvGrpSpPr>
          <p:grpSpPr bwMode="auto">
            <a:xfrm>
              <a:off x="4991733" y="285728"/>
              <a:ext cx="1440947" cy="1248590"/>
              <a:chOff x="0" y="0"/>
              <a:chExt cx="892" cy="773"/>
            </a:xfrm>
          </p:grpSpPr>
          <p:sp>
            <p:nvSpPr>
              <p:cNvPr id="302" name="Freeform 4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9D0A0F"/>
              </a:solidFill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03" name="Freeform 4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04" name="Freeform 4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05" name="Freeform 5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01" name="Rectangle 300"/>
            <p:cNvSpPr/>
            <p:nvPr/>
          </p:nvSpPr>
          <p:spPr>
            <a:xfrm>
              <a:off x="4981917" y="401440"/>
              <a:ext cx="1471112" cy="1041202"/>
            </a:xfrm>
            <a:prstGeom prst="rect">
              <a:avLst/>
            </a:prstGeom>
          </p:spPr>
          <p:txBody>
            <a:bodyPr wrap="square" lIns="80155" tIns="40078" rIns="80155" bIns="40078">
              <a:spAutoFit/>
            </a:bodyPr>
            <a:lstStyle/>
            <a:p>
              <a:pPr algn="ctr" eaLnBrk="0" hangingPunct="0">
                <a:lnSpc>
                  <a:spcPct val="60000"/>
                </a:lnSpc>
                <a:defRPr/>
              </a:pPr>
              <a:r>
                <a:rPr lang="th-TH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มุ่งธำรง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ปณิธาน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ในการสร้างบัณฑิต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ที่เก่งและดี</a:t>
              </a:r>
            </a:p>
          </p:txBody>
        </p:sp>
      </p:grpSp>
      <p:grpSp>
        <p:nvGrpSpPr>
          <p:cNvPr id="306" name="Group 491"/>
          <p:cNvGrpSpPr/>
          <p:nvPr/>
        </p:nvGrpSpPr>
        <p:grpSpPr>
          <a:xfrm>
            <a:off x="6288904" y="901316"/>
            <a:ext cx="1888416" cy="1694400"/>
            <a:chOff x="6142890" y="948614"/>
            <a:chExt cx="1888416" cy="1694400"/>
          </a:xfrm>
        </p:grpSpPr>
        <p:grpSp>
          <p:nvGrpSpPr>
            <p:cNvPr id="307" name="Group 52"/>
            <p:cNvGrpSpPr>
              <a:grpSpLocks/>
            </p:cNvGrpSpPr>
            <p:nvPr/>
          </p:nvGrpSpPr>
          <p:grpSpPr bwMode="auto">
            <a:xfrm>
              <a:off x="6142890" y="948614"/>
              <a:ext cx="1888416" cy="1694400"/>
              <a:chOff x="0" y="0"/>
              <a:chExt cx="1169" cy="1049"/>
            </a:xfrm>
          </p:grpSpPr>
          <p:sp>
            <p:nvSpPr>
              <p:cNvPr id="309" name="Freeform 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9D0A0F"/>
              </a:solidFill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10" name="Freeform 5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11" name="Freeform 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12" name="Freeform 5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08" name="Rectangle 307"/>
            <p:cNvSpPr/>
            <p:nvPr/>
          </p:nvSpPr>
          <p:spPr>
            <a:xfrm>
              <a:off x="6275436" y="980508"/>
              <a:ext cx="1185929" cy="1224329"/>
            </a:xfrm>
            <a:prstGeom prst="rect">
              <a:avLst/>
            </a:prstGeom>
          </p:spPr>
          <p:txBody>
            <a:bodyPr wrap="square" lIns="80155" tIns="40078" rIns="80155" bIns="40078">
              <a:spAutoFit/>
            </a:bodyPr>
            <a:lstStyle/>
            <a:p>
              <a:pPr algn="ctr" eaLnBrk="0" hangingPunct="0">
                <a:lnSpc>
                  <a:spcPct val="70000"/>
                </a:lnSpc>
                <a:defRPr/>
              </a:pPr>
              <a:r>
                <a:rPr lang="th-TH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มุ่งสร้าง</a:t>
              </a:r>
              <a:endParaRPr lang="th-TH" sz="24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endParaRPr>
            </a:p>
            <a:p>
              <a:pPr algn="ctr" eaLnBrk="0" hangingPunct="0">
                <a:lnSpc>
                  <a:spcPct val="7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ชื่อเสียงและ</a:t>
              </a:r>
            </a:p>
            <a:p>
              <a:pPr algn="ctr" eaLnBrk="0" hangingPunct="0">
                <a:lnSpc>
                  <a:spcPct val="7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เกียรติภูมิ</a:t>
              </a:r>
            </a:p>
            <a:p>
              <a:pPr algn="ctr" eaLnBrk="0" hangingPunct="0">
                <a:lnSpc>
                  <a:spcPct val="7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ให้เป็นที่ภูมิใจ</a:t>
              </a:r>
            </a:p>
            <a:p>
              <a:pPr algn="ctr" eaLnBrk="0" hangingPunct="0">
                <a:lnSpc>
                  <a:spcPct val="7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ของประชาคม</a:t>
              </a:r>
            </a:p>
          </p:txBody>
        </p:sp>
      </p:grpSp>
      <p:grpSp>
        <p:nvGrpSpPr>
          <p:cNvPr id="313" name="Group 492"/>
          <p:cNvGrpSpPr/>
          <p:nvPr/>
        </p:nvGrpSpPr>
        <p:grpSpPr>
          <a:xfrm>
            <a:off x="7420466" y="1556117"/>
            <a:ext cx="1916634" cy="1694400"/>
            <a:chOff x="7227366" y="1485370"/>
            <a:chExt cx="1916634" cy="1694400"/>
          </a:xfrm>
        </p:grpSpPr>
        <p:grpSp>
          <p:nvGrpSpPr>
            <p:cNvPr id="314" name="Group 92"/>
            <p:cNvGrpSpPr>
              <a:grpSpLocks/>
            </p:cNvGrpSpPr>
            <p:nvPr/>
          </p:nvGrpSpPr>
          <p:grpSpPr bwMode="auto">
            <a:xfrm>
              <a:off x="7255584" y="1485370"/>
              <a:ext cx="1888416" cy="1694400"/>
              <a:chOff x="0" y="0"/>
              <a:chExt cx="1169" cy="1049"/>
            </a:xfrm>
          </p:grpSpPr>
          <p:sp>
            <p:nvSpPr>
              <p:cNvPr id="316" name="Freeform 9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9D0A0F"/>
              </a:solidFill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17" name="Freeform 9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18" name="Freeform 9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19" name="Freeform 9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6C03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15" name="Rectangle 314"/>
            <p:cNvSpPr/>
            <p:nvPr/>
          </p:nvSpPr>
          <p:spPr>
            <a:xfrm>
              <a:off x="7227366" y="1537197"/>
              <a:ext cx="1465760" cy="1115068"/>
            </a:xfrm>
            <a:prstGeom prst="rect">
              <a:avLst/>
            </a:prstGeom>
          </p:spPr>
          <p:txBody>
            <a:bodyPr wrap="square" lIns="80155" tIns="40078" rIns="80155" bIns="4007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มุ่งก้าว</a:t>
              </a:r>
              <a:endParaRPr lang="th-TH" sz="24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endParaRP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ไปสู่การเป็น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มหาวิทยาลัยชั้นนำ</a:t>
              </a:r>
              <a:endParaRPr lang="en-US" sz="20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endParaRP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000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ในระดับ</a:t>
              </a:r>
              <a:r>
                <a:rPr lang="th-TH" sz="20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rPr>
                <a:t>โลก</a:t>
              </a:r>
            </a:p>
          </p:txBody>
        </p:sp>
      </p:grpSp>
      <p:grpSp>
        <p:nvGrpSpPr>
          <p:cNvPr id="320" name="Group 497"/>
          <p:cNvGrpSpPr/>
          <p:nvPr/>
        </p:nvGrpSpPr>
        <p:grpSpPr>
          <a:xfrm>
            <a:off x="3833328" y="2215769"/>
            <a:ext cx="2006066" cy="1694400"/>
            <a:chOff x="3716458" y="2263067"/>
            <a:chExt cx="2006066" cy="1694400"/>
          </a:xfrm>
        </p:grpSpPr>
        <p:grpSp>
          <p:nvGrpSpPr>
            <p:cNvPr id="321" name="Group 41"/>
            <p:cNvGrpSpPr>
              <a:grpSpLocks/>
            </p:cNvGrpSpPr>
            <p:nvPr/>
          </p:nvGrpSpPr>
          <p:grpSpPr bwMode="auto">
            <a:xfrm>
              <a:off x="3834108" y="2263067"/>
              <a:ext cx="1888416" cy="1694400"/>
              <a:chOff x="0" y="0"/>
              <a:chExt cx="1169" cy="1049"/>
            </a:xfrm>
          </p:grpSpPr>
          <p:sp>
            <p:nvSpPr>
              <p:cNvPr id="323" name="Freeform 4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252525"/>
              </a:solidFill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24" name="Freeform 4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25" name="Freeform 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26" name="Freeform 4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22" name="Rectangle 321"/>
            <p:cNvSpPr/>
            <p:nvPr/>
          </p:nvSpPr>
          <p:spPr>
            <a:xfrm>
              <a:off x="3716458" y="2471859"/>
              <a:ext cx="16430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Science </a:t>
              </a:r>
            </a:p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Strengthening</a:t>
              </a:r>
              <a:endParaRPr lang="en-US" sz="16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327" name="Group 503"/>
          <p:cNvGrpSpPr/>
          <p:nvPr/>
        </p:nvGrpSpPr>
        <p:grpSpPr>
          <a:xfrm>
            <a:off x="6175016" y="2215769"/>
            <a:ext cx="1973160" cy="1694400"/>
            <a:chOff x="6058146" y="2263067"/>
            <a:chExt cx="1973160" cy="1694400"/>
          </a:xfrm>
        </p:grpSpPr>
        <p:grpSp>
          <p:nvGrpSpPr>
            <p:cNvPr id="328" name="Group 26"/>
            <p:cNvGrpSpPr>
              <a:grpSpLocks/>
            </p:cNvGrpSpPr>
            <p:nvPr/>
          </p:nvGrpSpPr>
          <p:grpSpPr bwMode="auto">
            <a:xfrm>
              <a:off x="6142890" y="2263067"/>
              <a:ext cx="1888416" cy="1694400"/>
              <a:chOff x="0" y="0"/>
              <a:chExt cx="1169" cy="1049"/>
            </a:xfrm>
          </p:grpSpPr>
          <p:sp>
            <p:nvSpPr>
              <p:cNvPr id="330" name="Freeform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252525"/>
              </a:solidFill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31" name="Freeform 2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32" name="Freeform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33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29" name="Rectangle 328"/>
            <p:cNvSpPr/>
            <p:nvPr/>
          </p:nvSpPr>
          <p:spPr>
            <a:xfrm>
              <a:off x="6058146" y="2566455"/>
              <a:ext cx="16430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Management</a:t>
              </a: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Strengthening </a:t>
              </a:r>
            </a:p>
          </p:txBody>
        </p:sp>
      </p:grpSp>
      <p:grpSp>
        <p:nvGrpSpPr>
          <p:cNvPr id="334" name="Group 498"/>
          <p:cNvGrpSpPr/>
          <p:nvPr/>
        </p:nvGrpSpPr>
        <p:grpSpPr>
          <a:xfrm>
            <a:off x="3948595" y="3518906"/>
            <a:ext cx="1440947" cy="1248590"/>
            <a:chOff x="3834108" y="3566204"/>
            <a:chExt cx="1440947" cy="1248590"/>
          </a:xfrm>
        </p:grpSpPr>
        <p:grpSp>
          <p:nvGrpSpPr>
            <p:cNvPr id="335" name="Group 31"/>
            <p:cNvGrpSpPr>
              <a:grpSpLocks/>
            </p:cNvGrpSpPr>
            <p:nvPr/>
          </p:nvGrpSpPr>
          <p:grpSpPr bwMode="auto">
            <a:xfrm>
              <a:off x="3834108" y="3566204"/>
              <a:ext cx="1440947" cy="1248590"/>
              <a:chOff x="0" y="0"/>
              <a:chExt cx="892" cy="773"/>
            </a:xfrm>
          </p:grpSpPr>
          <p:sp>
            <p:nvSpPr>
              <p:cNvPr id="337" name="Freeform 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252525"/>
              </a:solidFill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38" name="Freeform 3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39" name="Freeform 3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40" name="Freeform 3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36" name="Rectangle 335"/>
            <p:cNvSpPr/>
            <p:nvPr/>
          </p:nvSpPr>
          <p:spPr>
            <a:xfrm>
              <a:off x="3901181" y="3980739"/>
              <a:ext cx="1359668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e-University</a:t>
              </a:r>
            </a:p>
          </p:txBody>
        </p:sp>
      </p:grpSp>
      <p:grpSp>
        <p:nvGrpSpPr>
          <p:cNvPr id="341" name="Group 502"/>
          <p:cNvGrpSpPr/>
          <p:nvPr/>
        </p:nvGrpSpPr>
        <p:grpSpPr>
          <a:xfrm>
            <a:off x="6257372" y="3518906"/>
            <a:ext cx="1888416" cy="1692784"/>
            <a:chOff x="6142890" y="3566204"/>
            <a:chExt cx="1888416" cy="1692784"/>
          </a:xfrm>
        </p:grpSpPr>
        <p:grpSp>
          <p:nvGrpSpPr>
            <p:cNvPr id="342" name="Group 16"/>
            <p:cNvGrpSpPr>
              <a:grpSpLocks/>
            </p:cNvGrpSpPr>
            <p:nvPr/>
          </p:nvGrpSpPr>
          <p:grpSpPr bwMode="auto">
            <a:xfrm>
              <a:off x="6142890" y="3566204"/>
              <a:ext cx="1888416" cy="1692784"/>
              <a:chOff x="0" y="0"/>
              <a:chExt cx="1169" cy="1048"/>
            </a:xfrm>
          </p:grpSpPr>
          <p:sp>
            <p:nvSpPr>
              <p:cNvPr id="344" name="Freeform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252525"/>
              </a:solidFill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45" name="Freeform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46" name="Freeform 1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47" name="Freeform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43" name="Rectangle 342"/>
            <p:cNvSpPr/>
            <p:nvPr/>
          </p:nvSpPr>
          <p:spPr>
            <a:xfrm>
              <a:off x="6268886" y="3904926"/>
              <a:ext cx="12563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Research</a:t>
              </a: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University</a:t>
              </a:r>
            </a:p>
          </p:txBody>
        </p:sp>
      </p:grpSp>
      <p:grpSp>
        <p:nvGrpSpPr>
          <p:cNvPr id="348" name="Group 504"/>
          <p:cNvGrpSpPr/>
          <p:nvPr/>
        </p:nvGrpSpPr>
        <p:grpSpPr>
          <a:xfrm>
            <a:off x="5068342" y="1556117"/>
            <a:ext cx="1928680" cy="1694400"/>
            <a:chOff x="4951469" y="1603415"/>
            <a:chExt cx="1928680" cy="1694400"/>
          </a:xfrm>
        </p:grpSpPr>
        <p:grpSp>
          <p:nvGrpSpPr>
            <p:cNvPr id="349" name="Group 11"/>
            <p:cNvGrpSpPr>
              <a:grpSpLocks/>
            </p:cNvGrpSpPr>
            <p:nvPr/>
          </p:nvGrpSpPr>
          <p:grpSpPr bwMode="auto">
            <a:xfrm>
              <a:off x="4991733" y="1603415"/>
              <a:ext cx="1888416" cy="1694400"/>
              <a:chOff x="0" y="0"/>
              <a:chExt cx="1169" cy="1049"/>
            </a:xfrm>
          </p:grpSpPr>
          <p:sp>
            <p:nvSpPr>
              <p:cNvPr id="351" name="Freeform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00207C"/>
              </a:solidFill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52" name="Freeform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53" name="Freeform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54" name="Freeform 1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50" name="Rectangle 349"/>
            <p:cNvSpPr/>
            <p:nvPr/>
          </p:nvSpPr>
          <p:spPr>
            <a:xfrm>
              <a:off x="4951469" y="1778534"/>
              <a:ext cx="1553175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The Best 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&amp;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1600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The Brightest</a:t>
              </a:r>
              <a:endParaRPr lang="en-US" sz="16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</p:grpSp>
      <p:grpSp>
        <p:nvGrpSpPr>
          <p:cNvPr id="355" name="Group 496"/>
          <p:cNvGrpSpPr/>
          <p:nvPr/>
        </p:nvGrpSpPr>
        <p:grpSpPr>
          <a:xfrm>
            <a:off x="5100827" y="2885122"/>
            <a:ext cx="1893817" cy="1692784"/>
            <a:chOff x="4986332" y="2932420"/>
            <a:chExt cx="1893817" cy="1692784"/>
          </a:xfrm>
        </p:grpSpPr>
        <p:grpSp>
          <p:nvGrpSpPr>
            <p:cNvPr id="356" name="Group 1"/>
            <p:cNvGrpSpPr>
              <a:grpSpLocks/>
            </p:cNvGrpSpPr>
            <p:nvPr/>
          </p:nvGrpSpPr>
          <p:grpSpPr bwMode="auto">
            <a:xfrm>
              <a:off x="4991733" y="2932420"/>
              <a:ext cx="1888416" cy="1692784"/>
              <a:chOff x="0" y="0"/>
              <a:chExt cx="1169" cy="1048"/>
            </a:xfrm>
          </p:grpSpPr>
          <p:sp>
            <p:nvSpPr>
              <p:cNvPr id="358" name="Freeform 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252525"/>
              </a:solidFill>
              <a:ln w="9525">
                <a:solidFill>
                  <a:srgbClr val="252525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59" name="Freeform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60" name="Freeform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61" name="Freeform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252525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357" name="Rectangle 356"/>
            <p:cNvSpPr/>
            <p:nvPr/>
          </p:nvSpPr>
          <p:spPr>
            <a:xfrm>
              <a:off x="4986332" y="3192016"/>
              <a:ext cx="14576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Learning</a:t>
              </a: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Organization</a:t>
              </a:r>
            </a:p>
          </p:txBody>
        </p:sp>
      </p:grpSp>
      <p:grpSp>
        <p:nvGrpSpPr>
          <p:cNvPr id="362" name="Group 501"/>
          <p:cNvGrpSpPr/>
          <p:nvPr/>
        </p:nvGrpSpPr>
        <p:grpSpPr>
          <a:xfrm>
            <a:off x="5106215" y="4188259"/>
            <a:ext cx="1888416" cy="1694400"/>
            <a:chOff x="4991733" y="4235557"/>
            <a:chExt cx="1888416" cy="1694400"/>
          </a:xfrm>
        </p:grpSpPr>
        <p:grpSp>
          <p:nvGrpSpPr>
            <p:cNvPr id="363" name="Group 6"/>
            <p:cNvGrpSpPr>
              <a:grpSpLocks/>
            </p:cNvGrpSpPr>
            <p:nvPr/>
          </p:nvGrpSpPr>
          <p:grpSpPr bwMode="auto">
            <a:xfrm>
              <a:off x="4991733" y="4235557"/>
              <a:ext cx="1888416" cy="1694400"/>
              <a:chOff x="0" y="0"/>
              <a:chExt cx="1169" cy="1049"/>
            </a:xfrm>
          </p:grpSpPr>
          <p:sp>
            <p:nvSpPr>
              <p:cNvPr id="365" name="Freeform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252525"/>
              </a:solidFill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66" name="Freeform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81" cy="193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67" name="Freeform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25" cy="773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  <p:sp>
            <p:nvSpPr>
              <p:cNvPr id="368" name="Freeform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92" cy="773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solidFill>
                  <a:srgbClr val="000000">
                    <a:alpha val="20001"/>
                  </a:srgbClr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 kern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64" name="Rectangle 363"/>
            <p:cNvSpPr/>
            <p:nvPr/>
          </p:nvSpPr>
          <p:spPr>
            <a:xfrm>
              <a:off x="5035344" y="4312110"/>
              <a:ext cx="135730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Revenue </a:t>
              </a:r>
            </a:p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Driven </a:t>
              </a:r>
            </a:p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&amp; Cost </a:t>
              </a:r>
              <a:endParaRPr lang="en-US" sz="16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Conscious</a:t>
              </a:r>
            </a:p>
          </p:txBody>
        </p:sp>
      </p:grpSp>
      <p:grpSp>
        <p:nvGrpSpPr>
          <p:cNvPr id="369" name="Group 513"/>
          <p:cNvGrpSpPr/>
          <p:nvPr/>
        </p:nvGrpSpPr>
        <p:grpSpPr>
          <a:xfrm>
            <a:off x="460239" y="1643305"/>
            <a:ext cx="1764006" cy="1050517"/>
            <a:chOff x="312195" y="1643050"/>
            <a:chExt cx="2162570" cy="1050517"/>
          </a:xfrm>
        </p:grpSpPr>
        <p:grpSp>
          <p:nvGrpSpPr>
            <p:cNvPr id="370" name="Group 107"/>
            <p:cNvGrpSpPr>
              <a:grpSpLocks/>
            </p:cNvGrpSpPr>
            <p:nvPr/>
          </p:nvGrpSpPr>
          <p:grpSpPr bwMode="auto">
            <a:xfrm>
              <a:off x="312195" y="1643050"/>
              <a:ext cx="2162570" cy="1050517"/>
              <a:chOff x="0" y="0"/>
              <a:chExt cx="1159" cy="7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72" name="Freeform 10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9" cy="773"/>
              </a:xfrm>
              <a:custGeom>
                <a:avLst/>
                <a:gdLst/>
                <a:ahLst/>
                <a:cxnLst>
                  <a:cxn ang="0">
                    <a:pos x="1159" y="386"/>
                  </a:cxn>
                  <a:cxn ang="0">
                    <a:pos x="1159" y="773"/>
                  </a:cxn>
                  <a:cxn ang="0">
                    <a:pos x="0" y="773"/>
                  </a:cxn>
                  <a:cxn ang="0">
                    <a:pos x="0" y="386"/>
                  </a:cxn>
                  <a:cxn ang="0">
                    <a:pos x="0" y="0"/>
                  </a:cxn>
                  <a:cxn ang="0">
                    <a:pos x="1159" y="0"/>
                  </a:cxn>
                  <a:cxn ang="0">
                    <a:pos x="1159" y="386"/>
                  </a:cxn>
                </a:cxnLst>
                <a:rect l="0" t="0" r="r" b="b"/>
                <a:pathLst>
                  <a:path w="1159" h="773">
                    <a:moveTo>
                      <a:pt x="1159" y="386"/>
                    </a:moveTo>
                    <a:lnTo>
                      <a:pt x="1159" y="773"/>
                    </a:lnTo>
                    <a:lnTo>
                      <a:pt x="0" y="773"/>
                    </a:lnTo>
                    <a:lnTo>
                      <a:pt x="0" y="386"/>
                    </a:lnTo>
                    <a:lnTo>
                      <a:pt x="0" y="0"/>
                    </a:lnTo>
                    <a:lnTo>
                      <a:pt x="1159" y="0"/>
                    </a:lnTo>
                    <a:lnTo>
                      <a:pt x="1159" y="386"/>
                    </a:lnTo>
                  </a:path>
                </a:pathLst>
              </a:custGeom>
              <a:solidFill>
                <a:srgbClr val="9D0A0F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3" name="Rectangle 10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9" cy="193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4" name="Rectangle 1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9" cy="773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80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5" name="Freeform 1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59" cy="773"/>
              </a:xfrm>
              <a:custGeom>
                <a:avLst/>
                <a:gdLst/>
                <a:ahLst/>
                <a:cxnLst>
                  <a:cxn ang="0">
                    <a:pos x="1159" y="386"/>
                  </a:cxn>
                  <a:cxn ang="0">
                    <a:pos x="1159" y="773"/>
                  </a:cxn>
                  <a:cxn ang="0">
                    <a:pos x="0" y="773"/>
                  </a:cxn>
                  <a:cxn ang="0">
                    <a:pos x="0" y="386"/>
                  </a:cxn>
                  <a:cxn ang="0">
                    <a:pos x="0" y="0"/>
                  </a:cxn>
                  <a:cxn ang="0">
                    <a:pos x="1159" y="0"/>
                  </a:cxn>
                  <a:cxn ang="0">
                    <a:pos x="1159" y="386"/>
                  </a:cxn>
                </a:cxnLst>
                <a:rect l="0" t="0" r="r" b="b"/>
                <a:pathLst>
                  <a:path w="1159" h="773">
                    <a:moveTo>
                      <a:pt x="1159" y="386"/>
                    </a:moveTo>
                    <a:lnTo>
                      <a:pt x="1159" y="773"/>
                    </a:lnTo>
                    <a:lnTo>
                      <a:pt x="0" y="773"/>
                    </a:lnTo>
                    <a:lnTo>
                      <a:pt x="0" y="386"/>
                    </a:lnTo>
                    <a:lnTo>
                      <a:pt x="0" y="0"/>
                    </a:lnTo>
                    <a:lnTo>
                      <a:pt x="1159" y="0"/>
                    </a:lnTo>
                    <a:lnTo>
                      <a:pt x="1159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71" name="Rectangle 370"/>
            <p:cNvSpPr/>
            <p:nvPr/>
          </p:nvSpPr>
          <p:spPr>
            <a:xfrm>
              <a:off x="429067" y="1785926"/>
              <a:ext cx="1928826" cy="803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b="1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</a:rPr>
                <a:t>วิสัยทัศน์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</a:rPr>
                <a:t>5</a:t>
              </a:r>
              <a:r>
                <a:rPr lang="th-TH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</a:rPr>
                <a:t> มุ่ง</a:t>
              </a:r>
              <a:endPara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endParaRPr>
            </a:p>
          </p:txBody>
        </p:sp>
      </p:grpSp>
      <p:grpSp>
        <p:nvGrpSpPr>
          <p:cNvPr id="376" name="Group 514"/>
          <p:cNvGrpSpPr/>
          <p:nvPr/>
        </p:nvGrpSpPr>
        <p:grpSpPr>
          <a:xfrm>
            <a:off x="478511" y="2762663"/>
            <a:ext cx="1716797" cy="1050517"/>
            <a:chOff x="341133" y="2909874"/>
            <a:chExt cx="2104694" cy="1050517"/>
          </a:xfrm>
        </p:grpSpPr>
        <p:grpSp>
          <p:nvGrpSpPr>
            <p:cNvPr id="377" name="Group 112"/>
            <p:cNvGrpSpPr>
              <a:grpSpLocks/>
            </p:cNvGrpSpPr>
            <p:nvPr/>
          </p:nvGrpSpPr>
          <p:grpSpPr bwMode="auto">
            <a:xfrm>
              <a:off x="341133" y="2909874"/>
              <a:ext cx="2104694" cy="1050517"/>
              <a:chOff x="0" y="0"/>
              <a:chExt cx="1128" cy="773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79" name="Freeform 1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28" cy="773"/>
              </a:xfrm>
              <a:custGeom>
                <a:avLst/>
                <a:gdLst/>
                <a:ahLst/>
                <a:cxnLst>
                  <a:cxn ang="0">
                    <a:pos x="1128" y="386"/>
                  </a:cxn>
                  <a:cxn ang="0">
                    <a:pos x="1128" y="773"/>
                  </a:cxn>
                  <a:cxn ang="0">
                    <a:pos x="0" y="773"/>
                  </a:cxn>
                  <a:cxn ang="0">
                    <a:pos x="0" y="386"/>
                  </a:cxn>
                  <a:cxn ang="0">
                    <a:pos x="0" y="0"/>
                  </a:cxn>
                  <a:cxn ang="0">
                    <a:pos x="1128" y="0"/>
                  </a:cxn>
                  <a:cxn ang="0">
                    <a:pos x="1128" y="386"/>
                  </a:cxn>
                </a:cxnLst>
                <a:rect l="0" t="0" r="r" b="b"/>
                <a:pathLst>
                  <a:path w="1128" h="773">
                    <a:moveTo>
                      <a:pt x="1128" y="386"/>
                    </a:moveTo>
                    <a:lnTo>
                      <a:pt x="1128" y="773"/>
                    </a:lnTo>
                    <a:lnTo>
                      <a:pt x="0" y="773"/>
                    </a:lnTo>
                    <a:lnTo>
                      <a:pt x="0" y="386"/>
                    </a:lnTo>
                    <a:lnTo>
                      <a:pt x="0" y="0"/>
                    </a:lnTo>
                    <a:lnTo>
                      <a:pt x="1128" y="0"/>
                    </a:lnTo>
                    <a:lnTo>
                      <a:pt x="1128" y="386"/>
                    </a:lnTo>
                  </a:path>
                </a:pathLst>
              </a:custGeom>
              <a:solidFill>
                <a:srgbClr val="252525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0" name="Rectangle 1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28" cy="193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1" name="Rectangle 11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28" cy="773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75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2" name="Freeform 1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28" cy="773"/>
              </a:xfrm>
              <a:custGeom>
                <a:avLst/>
                <a:gdLst/>
                <a:ahLst/>
                <a:cxnLst>
                  <a:cxn ang="0">
                    <a:pos x="1128" y="386"/>
                  </a:cxn>
                  <a:cxn ang="0">
                    <a:pos x="1128" y="773"/>
                  </a:cxn>
                  <a:cxn ang="0">
                    <a:pos x="0" y="773"/>
                  </a:cxn>
                  <a:cxn ang="0">
                    <a:pos x="0" y="386"/>
                  </a:cxn>
                  <a:cxn ang="0">
                    <a:pos x="0" y="0"/>
                  </a:cxn>
                  <a:cxn ang="0">
                    <a:pos x="1128" y="0"/>
                  </a:cxn>
                  <a:cxn ang="0">
                    <a:pos x="1128" y="386"/>
                  </a:cxn>
                </a:cxnLst>
                <a:rect l="0" t="0" r="r" b="b"/>
                <a:pathLst>
                  <a:path w="1128" h="773">
                    <a:moveTo>
                      <a:pt x="1128" y="386"/>
                    </a:moveTo>
                    <a:lnTo>
                      <a:pt x="1128" y="773"/>
                    </a:lnTo>
                    <a:lnTo>
                      <a:pt x="0" y="773"/>
                    </a:lnTo>
                    <a:lnTo>
                      <a:pt x="0" y="386"/>
                    </a:lnTo>
                    <a:lnTo>
                      <a:pt x="0" y="0"/>
                    </a:lnTo>
                    <a:lnTo>
                      <a:pt x="1128" y="0"/>
                    </a:lnTo>
                    <a:lnTo>
                      <a:pt x="1128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78" name="Rectangle 377"/>
            <p:cNvSpPr/>
            <p:nvPr/>
          </p:nvSpPr>
          <p:spPr>
            <a:xfrm>
              <a:off x="355649" y="3071810"/>
              <a:ext cx="2075633" cy="754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th-TH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</a:rPr>
                <a:t>ถอดรหัสวิสัยทัศน์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</a:rPr>
                <a:t>6</a:t>
              </a:r>
              <a:r>
                <a:rPr lang="en-US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</a:rPr>
                <a:t>+1</a:t>
              </a: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</a:rPr>
                <a:t> Flagships</a:t>
              </a:r>
              <a:endParaRPr lang="th-TH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endParaRPr>
            </a:p>
          </p:txBody>
        </p:sp>
      </p:grpSp>
      <p:sp>
        <p:nvSpPr>
          <p:cNvPr id="383" name="Rectangle 28"/>
          <p:cNvSpPr>
            <a:spLocks noChangeArrowheads="1"/>
          </p:cNvSpPr>
          <p:nvPr/>
        </p:nvSpPr>
        <p:spPr bwMode="auto">
          <a:xfrm>
            <a:off x="296064" y="18723"/>
            <a:ext cx="3233578" cy="52322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th-TH" b="1" dirty="0" smtClean="0">
                <a:solidFill>
                  <a:prstClr val="black"/>
                </a:solidFill>
                <a:latin typeface="DilleniaUPC" pitchFamily="18" charset="-34"/>
                <a:cs typeface="DilleniaUPC" pitchFamily="18" charset="-34"/>
              </a:rPr>
              <a:t>ความเชื่อมโยงของแผนยุทธศาสตร์</a:t>
            </a:r>
            <a:endParaRPr kumimoji="1" lang="th-TH" b="1" dirty="0">
              <a:solidFill>
                <a:prstClr val="black"/>
              </a:solidFill>
              <a:latin typeface="DilleniaUPC" pitchFamily="18" charset="-34"/>
              <a:cs typeface="DilleniaUPC" pitchFamily="18" charset="-34"/>
            </a:endParaRPr>
          </a:p>
        </p:txBody>
      </p:sp>
      <p:grpSp>
        <p:nvGrpSpPr>
          <p:cNvPr id="384" name="Group 237"/>
          <p:cNvGrpSpPr/>
          <p:nvPr/>
        </p:nvGrpSpPr>
        <p:grpSpPr>
          <a:xfrm>
            <a:off x="3942610" y="2858918"/>
            <a:ext cx="3758392" cy="1951544"/>
            <a:chOff x="3942607" y="2906216"/>
            <a:chExt cx="3758392" cy="1951544"/>
          </a:xfrm>
        </p:grpSpPr>
        <p:sp>
          <p:nvSpPr>
            <p:cNvPr id="385" name="Hexagon 384"/>
            <p:cNvSpPr/>
            <p:nvPr/>
          </p:nvSpPr>
          <p:spPr>
            <a:xfrm>
              <a:off x="3942607" y="3571877"/>
              <a:ext cx="1441784" cy="1285883"/>
            </a:xfrm>
            <a:prstGeom prst="hexagon">
              <a:avLst/>
            </a:prstGeom>
            <a:noFill/>
            <a:ln w="38100" cap="flat" cmpd="sng" algn="ctr">
              <a:solidFill>
                <a:srgbClr val="CCAF0A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prstClr val="white"/>
                </a:solidFill>
                <a:latin typeface="Arial"/>
                <a:cs typeface="LilyUPC"/>
              </a:endParaRPr>
            </a:p>
          </p:txBody>
        </p:sp>
        <p:sp>
          <p:nvSpPr>
            <p:cNvPr id="386" name="Hexagon 385"/>
            <p:cNvSpPr/>
            <p:nvPr/>
          </p:nvSpPr>
          <p:spPr>
            <a:xfrm>
              <a:off x="5108188" y="2906216"/>
              <a:ext cx="1441784" cy="1285883"/>
            </a:xfrm>
            <a:prstGeom prst="hexagon">
              <a:avLst/>
            </a:prstGeom>
            <a:noFill/>
            <a:ln w="38100" cap="flat" cmpd="sng" algn="ctr">
              <a:solidFill>
                <a:srgbClr val="CCAF0A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prstClr val="white"/>
                </a:solidFill>
                <a:latin typeface="Arial"/>
                <a:cs typeface="LilyUPC"/>
              </a:endParaRPr>
            </a:p>
          </p:txBody>
        </p:sp>
        <p:sp>
          <p:nvSpPr>
            <p:cNvPr id="387" name="Hexagon 386"/>
            <p:cNvSpPr/>
            <p:nvPr/>
          </p:nvSpPr>
          <p:spPr>
            <a:xfrm>
              <a:off x="6259215" y="3562577"/>
              <a:ext cx="1441784" cy="1285883"/>
            </a:xfrm>
            <a:prstGeom prst="hexagon">
              <a:avLst/>
            </a:prstGeom>
            <a:noFill/>
            <a:ln w="38100" cap="flat" cmpd="sng" algn="ctr">
              <a:solidFill>
                <a:srgbClr val="CCAF0A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prstClr val="white"/>
                </a:solidFill>
                <a:latin typeface="Arial"/>
                <a:cs typeface="LilyUPC"/>
              </a:endParaRPr>
            </a:p>
          </p:txBody>
        </p:sp>
      </p:grpSp>
      <p:grpSp>
        <p:nvGrpSpPr>
          <p:cNvPr id="388" name="Group 575"/>
          <p:cNvGrpSpPr/>
          <p:nvPr/>
        </p:nvGrpSpPr>
        <p:grpSpPr>
          <a:xfrm>
            <a:off x="2699792" y="2852937"/>
            <a:ext cx="1535321" cy="1305254"/>
            <a:chOff x="2694906" y="2979521"/>
            <a:chExt cx="1414839" cy="1225967"/>
          </a:xfrm>
        </p:grpSpPr>
        <p:grpSp>
          <p:nvGrpSpPr>
            <p:cNvPr id="389" name="Group 551"/>
            <p:cNvGrpSpPr/>
            <p:nvPr/>
          </p:nvGrpSpPr>
          <p:grpSpPr>
            <a:xfrm>
              <a:off x="2694906" y="2979521"/>
              <a:ext cx="1414839" cy="1225967"/>
              <a:chOff x="2435225" y="2701925"/>
              <a:chExt cx="1414839" cy="1225967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391" name="Freeform 68"/>
              <p:cNvSpPr>
                <a:spLocks noChangeArrowheads="1"/>
              </p:cNvSpPr>
              <p:nvPr/>
            </p:nvSpPr>
            <p:spPr bwMode="auto">
              <a:xfrm>
                <a:off x="2435225" y="2701925"/>
                <a:ext cx="1414839" cy="1225967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FFBF00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92" name="Freeform 69"/>
              <p:cNvSpPr>
                <a:spLocks noChangeArrowheads="1"/>
              </p:cNvSpPr>
              <p:nvPr/>
            </p:nvSpPr>
            <p:spPr bwMode="auto">
              <a:xfrm>
                <a:off x="2435225" y="2701925"/>
                <a:ext cx="1238777" cy="306095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93" name="Freeform 70"/>
              <p:cNvSpPr>
                <a:spLocks noChangeArrowheads="1"/>
              </p:cNvSpPr>
              <p:nvPr/>
            </p:nvSpPr>
            <p:spPr bwMode="auto">
              <a:xfrm>
                <a:off x="2435225" y="2701925"/>
                <a:ext cx="1149953" cy="1225967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94" name="Freeform 71"/>
              <p:cNvSpPr>
                <a:spLocks noChangeArrowheads="1"/>
              </p:cNvSpPr>
              <p:nvPr/>
            </p:nvSpPr>
            <p:spPr bwMode="auto">
              <a:xfrm>
                <a:off x="2435225" y="2701925"/>
                <a:ext cx="1414839" cy="1225967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390" name="Rectangle 389"/>
            <p:cNvSpPr/>
            <p:nvPr/>
          </p:nvSpPr>
          <p:spPr>
            <a:xfrm>
              <a:off x="2730378" y="3061681"/>
              <a:ext cx="1357322" cy="1011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Cordia New" pitchFamily="34" charset="-34"/>
                </a:rPr>
                <a:t>New Approach </a:t>
              </a:r>
            </a:p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Cordia New" pitchFamily="34" charset="-34"/>
                </a:rPr>
                <a:t>to </a:t>
              </a:r>
            </a:p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Cordia New" pitchFamily="34" charset="-34"/>
                </a:rPr>
                <a:t>Learning</a:t>
              </a:r>
              <a:endPara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/>
              </a:endParaRPr>
            </a:p>
          </p:txBody>
        </p:sp>
      </p:grpSp>
      <p:grpSp>
        <p:nvGrpSpPr>
          <p:cNvPr id="395" name="Group 577"/>
          <p:cNvGrpSpPr/>
          <p:nvPr/>
        </p:nvGrpSpPr>
        <p:grpSpPr>
          <a:xfrm>
            <a:off x="2699792" y="4224448"/>
            <a:ext cx="1535321" cy="1292784"/>
            <a:chOff x="2694906" y="4271746"/>
            <a:chExt cx="1414839" cy="1225968"/>
          </a:xfrm>
        </p:grpSpPr>
        <p:grpSp>
          <p:nvGrpSpPr>
            <p:cNvPr id="396" name="Group 557"/>
            <p:cNvGrpSpPr/>
            <p:nvPr/>
          </p:nvGrpSpPr>
          <p:grpSpPr>
            <a:xfrm>
              <a:off x="2694906" y="4271746"/>
              <a:ext cx="1414839" cy="1225968"/>
              <a:chOff x="2435225" y="3994150"/>
              <a:chExt cx="1414839" cy="1225968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398" name="Freeform 73"/>
              <p:cNvSpPr>
                <a:spLocks noChangeArrowheads="1"/>
              </p:cNvSpPr>
              <p:nvPr/>
            </p:nvSpPr>
            <p:spPr bwMode="auto">
              <a:xfrm>
                <a:off x="2435225" y="39941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FFBF00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99" name="Freeform 74"/>
              <p:cNvSpPr>
                <a:spLocks noChangeArrowheads="1"/>
              </p:cNvSpPr>
              <p:nvPr/>
            </p:nvSpPr>
            <p:spPr bwMode="auto">
              <a:xfrm>
                <a:off x="2435225" y="3994150"/>
                <a:ext cx="1238777" cy="306095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00" name="Freeform 75"/>
              <p:cNvSpPr>
                <a:spLocks noChangeArrowheads="1"/>
              </p:cNvSpPr>
              <p:nvPr/>
            </p:nvSpPr>
            <p:spPr bwMode="auto">
              <a:xfrm>
                <a:off x="2435225" y="3994150"/>
                <a:ext cx="1149953" cy="1225968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01" name="Freeform 76"/>
              <p:cNvSpPr>
                <a:spLocks noChangeArrowheads="1"/>
              </p:cNvSpPr>
              <p:nvPr/>
            </p:nvSpPr>
            <p:spPr bwMode="auto">
              <a:xfrm>
                <a:off x="2435225" y="39941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397" name="Rectangle 396"/>
            <p:cNvSpPr/>
            <p:nvPr/>
          </p:nvSpPr>
          <p:spPr>
            <a:xfrm>
              <a:off x="2725614" y="4347962"/>
              <a:ext cx="1357306" cy="1021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Cordia New" pitchFamily="34" charset="-34"/>
                </a:rPr>
                <a:t>S&amp;T Core</a:t>
              </a:r>
              <a:endPara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itchFamily="34" charset="-34"/>
              </a:endParaRP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Cordia New" pitchFamily="34" charset="-34"/>
                </a:rPr>
                <a:t>Capability</a:t>
              </a: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Cordia New" pitchFamily="34" charset="-34"/>
                </a:rPr>
                <a:t>and </a:t>
              </a: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Cordia New" pitchFamily="34" charset="-34"/>
                </a:rPr>
                <a:t>clustering</a:t>
              </a:r>
              <a:endPara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/>
              </a:endParaRPr>
            </a:p>
          </p:txBody>
        </p:sp>
      </p:grpSp>
      <p:grpSp>
        <p:nvGrpSpPr>
          <p:cNvPr id="402" name="Group 582"/>
          <p:cNvGrpSpPr/>
          <p:nvPr/>
        </p:nvGrpSpPr>
        <p:grpSpPr>
          <a:xfrm>
            <a:off x="3887831" y="4900052"/>
            <a:ext cx="1529586" cy="1296784"/>
            <a:chOff x="3832722" y="4915818"/>
            <a:chExt cx="1460955" cy="1225968"/>
          </a:xfrm>
        </p:grpSpPr>
        <p:grpSp>
          <p:nvGrpSpPr>
            <p:cNvPr id="403" name="Group 546"/>
            <p:cNvGrpSpPr/>
            <p:nvPr/>
          </p:nvGrpSpPr>
          <p:grpSpPr>
            <a:xfrm>
              <a:off x="3859678" y="4915818"/>
              <a:ext cx="1414839" cy="1225968"/>
              <a:chOff x="3578225" y="4616450"/>
              <a:chExt cx="1414839" cy="1225968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405" name="Freeform 37"/>
              <p:cNvSpPr>
                <a:spLocks noChangeArrowheads="1"/>
              </p:cNvSpPr>
              <p:nvPr/>
            </p:nvSpPr>
            <p:spPr bwMode="auto">
              <a:xfrm>
                <a:off x="3578225" y="46164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FFBF00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06" name="Freeform 38"/>
              <p:cNvSpPr>
                <a:spLocks noChangeArrowheads="1"/>
              </p:cNvSpPr>
              <p:nvPr/>
            </p:nvSpPr>
            <p:spPr bwMode="auto">
              <a:xfrm>
                <a:off x="3578225" y="4616450"/>
                <a:ext cx="1238777" cy="306095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07" name="Freeform 39"/>
              <p:cNvSpPr>
                <a:spLocks noChangeArrowheads="1"/>
              </p:cNvSpPr>
              <p:nvPr/>
            </p:nvSpPr>
            <p:spPr bwMode="auto">
              <a:xfrm>
                <a:off x="3578225" y="4616450"/>
                <a:ext cx="1149953" cy="1225968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08" name="Freeform 40"/>
              <p:cNvSpPr>
                <a:spLocks noChangeArrowheads="1"/>
              </p:cNvSpPr>
              <p:nvPr/>
            </p:nvSpPr>
            <p:spPr bwMode="auto">
              <a:xfrm>
                <a:off x="3578225" y="46164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404" name="Rectangle 403"/>
            <p:cNvSpPr/>
            <p:nvPr/>
          </p:nvSpPr>
          <p:spPr>
            <a:xfrm>
              <a:off x="3832722" y="5405124"/>
              <a:ext cx="1460955" cy="273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Humanization</a:t>
              </a:r>
              <a:endPara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DilleniaUPC" pitchFamily="18" charset="-34"/>
              </a:endParaRPr>
            </a:p>
          </p:txBody>
        </p:sp>
      </p:grpSp>
      <p:grpSp>
        <p:nvGrpSpPr>
          <p:cNvPr id="409" name="Group 585"/>
          <p:cNvGrpSpPr/>
          <p:nvPr/>
        </p:nvGrpSpPr>
        <p:grpSpPr>
          <a:xfrm>
            <a:off x="7372047" y="2867107"/>
            <a:ext cx="1622560" cy="1289271"/>
            <a:chOff x="7244619" y="2977707"/>
            <a:chExt cx="1542892" cy="1225967"/>
          </a:xfrm>
        </p:grpSpPr>
        <p:grpSp>
          <p:nvGrpSpPr>
            <p:cNvPr id="410" name="Group 562"/>
            <p:cNvGrpSpPr/>
            <p:nvPr/>
          </p:nvGrpSpPr>
          <p:grpSpPr>
            <a:xfrm>
              <a:off x="7313172" y="2977707"/>
              <a:ext cx="1414839" cy="1225967"/>
              <a:chOff x="6988175" y="2689225"/>
              <a:chExt cx="1414839" cy="1225967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412" name="Freeform 83"/>
              <p:cNvSpPr>
                <a:spLocks noChangeArrowheads="1"/>
              </p:cNvSpPr>
              <p:nvPr/>
            </p:nvSpPr>
            <p:spPr bwMode="auto">
              <a:xfrm>
                <a:off x="6988175" y="2689225"/>
                <a:ext cx="1414839" cy="1225967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FFBF00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13" name="Freeform 84"/>
              <p:cNvSpPr>
                <a:spLocks noChangeArrowheads="1"/>
              </p:cNvSpPr>
              <p:nvPr/>
            </p:nvSpPr>
            <p:spPr bwMode="auto">
              <a:xfrm>
                <a:off x="6988175" y="2689225"/>
                <a:ext cx="1238777" cy="306095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14" name="Freeform 85"/>
              <p:cNvSpPr>
                <a:spLocks noChangeArrowheads="1"/>
              </p:cNvSpPr>
              <p:nvPr/>
            </p:nvSpPr>
            <p:spPr bwMode="auto">
              <a:xfrm>
                <a:off x="6988175" y="2689225"/>
                <a:ext cx="1149953" cy="1225967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15" name="Freeform 86"/>
              <p:cNvSpPr>
                <a:spLocks noChangeArrowheads="1"/>
              </p:cNvSpPr>
              <p:nvPr/>
            </p:nvSpPr>
            <p:spPr bwMode="auto">
              <a:xfrm>
                <a:off x="6988175" y="2689225"/>
                <a:ext cx="1414839" cy="1225967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411" name="Rectangle 410"/>
            <p:cNvSpPr/>
            <p:nvPr/>
          </p:nvSpPr>
          <p:spPr>
            <a:xfrm>
              <a:off x="7244619" y="3258086"/>
              <a:ext cx="1542892" cy="46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Inter-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nationalization</a:t>
              </a:r>
              <a:endPara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DilleniaUPC" pitchFamily="18" charset="-34"/>
              </a:endParaRPr>
            </a:p>
          </p:txBody>
        </p:sp>
      </p:grpSp>
      <p:grpSp>
        <p:nvGrpSpPr>
          <p:cNvPr id="416" name="Group 584"/>
          <p:cNvGrpSpPr/>
          <p:nvPr/>
        </p:nvGrpSpPr>
        <p:grpSpPr>
          <a:xfrm>
            <a:off x="7437004" y="4195622"/>
            <a:ext cx="1513932" cy="1299051"/>
            <a:chOff x="7303652" y="4269932"/>
            <a:chExt cx="1428760" cy="1225968"/>
          </a:xfrm>
        </p:grpSpPr>
        <p:grpSp>
          <p:nvGrpSpPr>
            <p:cNvPr id="417" name="Group 568"/>
            <p:cNvGrpSpPr/>
            <p:nvPr/>
          </p:nvGrpSpPr>
          <p:grpSpPr>
            <a:xfrm>
              <a:off x="7313172" y="4269932"/>
              <a:ext cx="1414839" cy="1225968"/>
              <a:chOff x="6988175" y="3981450"/>
              <a:chExt cx="1414839" cy="1225968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419" name="Freeform 88"/>
              <p:cNvSpPr>
                <a:spLocks noChangeArrowheads="1"/>
              </p:cNvSpPr>
              <p:nvPr/>
            </p:nvSpPr>
            <p:spPr bwMode="auto">
              <a:xfrm>
                <a:off x="6988175" y="39814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FFBF00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20" name="Freeform 89"/>
              <p:cNvSpPr>
                <a:spLocks noChangeArrowheads="1"/>
              </p:cNvSpPr>
              <p:nvPr/>
            </p:nvSpPr>
            <p:spPr bwMode="auto">
              <a:xfrm>
                <a:off x="6988175" y="3981450"/>
                <a:ext cx="1238777" cy="306095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21" name="Freeform 90"/>
              <p:cNvSpPr>
                <a:spLocks noChangeArrowheads="1"/>
              </p:cNvSpPr>
              <p:nvPr/>
            </p:nvSpPr>
            <p:spPr bwMode="auto">
              <a:xfrm>
                <a:off x="6988175" y="3981450"/>
                <a:ext cx="1149953" cy="1225968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22" name="Freeform 91"/>
              <p:cNvSpPr>
                <a:spLocks noChangeArrowheads="1"/>
              </p:cNvSpPr>
              <p:nvPr/>
            </p:nvSpPr>
            <p:spPr bwMode="auto">
              <a:xfrm>
                <a:off x="6988175" y="39814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418" name="Rectangle 417"/>
            <p:cNvSpPr/>
            <p:nvPr/>
          </p:nvSpPr>
          <p:spPr>
            <a:xfrm>
              <a:off x="7303652" y="4529456"/>
              <a:ext cx="1428760" cy="784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Networking </a:t>
              </a:r>
              <a:endPara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DilleniaUPC" pitchFamily="18" charset="-34"/>
              </a:endParaRPr>
            </a:p>
            <a:p>
              <a:pPr algn="ctr" eaLnBrk="0" hangingPunct="0"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&amp; </a:t>
              </a: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Resource Utilization</a:t>
              </a:r>
              <a:endPara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DilleniaUPC" pitchFamily="18" charset="-34"/>
              </a:endParaRPr>
            </a:p>
          </p:txBody>
        </p:sp>
      </p:grpSp>
      <p:grpSp>
        <p:nvGrpSpPr>
          <p:cNvPr id="423" name="Group 583"/>
          <p:cNvGrpSpPr/>
          <p:nvPr/>
        </p:nvGrpSpPr>
        <p:grpSpPr>
          <a:xfrm>
            <a:off x="6199906" y="4894794"/>
            <a:ext cx="1586656" cy="1279452"/>
            <a:chOff x="6153364" y="4875113"/>
            <a:chExt cx="1431647" cy="1230387"/>
          </a:xfrm>
        </p:grpSpPr>
        <p:grpSp>
          <p:nvGrpSpPr>
            <p:cNvPr id="424" name="Group 540"/>
            <p:cNvGrpSpPr/>
            <p:nvPr/>
          </p:nvGrpSpPr>
          <p:grpSpPr>
            <a:xfrm>
              <a:off x="6170172" y="4879532"/>
              <a:ext cx="1414839" cy="1225968"/>
              <a:chOff x="5845175" y="4591050"/>
              <a:chExt cx="1414839" cy="1225968"/>
            </a:xfrm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</p:grpSpPr>
          <p:sp>
            <p:nvSpPr>
              <p:cNvPr id="426" name="Freeform 22"/>
              <p:cNvSpPr>
                <a:spLocks noChangeArrowheads="1"/>
              </p:cNvSpPr>
              <p:nvPr/>
            </p:nvSpPr>
            <p:spPr bwMode="auto">
              <a:xfrm>
                <a:off x="5845175" y="45910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solidFill>
                <a:srgbClr val="FFBF00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27" name="Freeform 23"/>
              <p:cNvSpPr>
                <a:spLocks noChangeArrowheads="1"/>
              </p:cNvSpPr>
              <p:nvPr/>
            </p:nvSpPr>
            <p:spPr bwMode="auto">
              <a:xfrm>
                <a:off x="5845175" y="4591050"/>
                <a:ext cx="1238777" cy="306095"/>
              </a:xfrm>
              <a:custGeom>
                <a:avLst/>
                <a:gdLst/>
                <a:ahLst/>
                <a:cxnLst>
                  <a:cxn ang="0">
                    <a:pos x="111" y="193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781" y="193"/>
                  </a:cxn>
                  <a:cxn ang="0">
                    <a:pos x="111" y="193"/>
                  </a:cxn>
                </a:cxnLst>
                <a:rect l="0" t="0" r="r" b="b"/>
                <a:pathLst>
                  <a:path w="781" h="193">
                    <a:moveTo>
                      <a:pt x="111" y="193"/>
                    </a:moveTo>
                    <a:lnTo>
                      <a:pt x="223" y="0"/>
                    </a:lnTo>
                    <a:lnTo>
                      <a:pt x="669" y="0"/>
                    </a:lnTo>
                    <a:lnTo>
                      <a:pt x="781" y="193"/>
                    </a:lnTo>
                    <a:lnTo>
                      <a:pt x="111" y="193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28" name="Freeform 24"/>
              <p:cNvSpPr>
                <a:spLocks noChangeArrowheads="1"/>
              </p:cNvSpPr>
              <p:nvPr/>
            </p:nvSpPr>
            <p:spPr bwMode="auto">
              <a:xfrm>
                <a:off x="5845175" y="4591050"/>
                <a:ext cx="1149953" cy="1225968"/>
              </a:xfrm>
              <a:custGeom>
                <a:avLst/>
                <a:gdLst/>
                <a:ahLst/>
                <a:cxnLst>
                  <a:cxn ang="0">
                    <a:pos x="725" y="67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167" y="676"/>
                  </a:cxn>
                  <a:cxn ang="0">
                    <a:pos x="725" y="676"/>
                  </a:cxn>
                </a:cxnLst>
                <a:rect l="0" t="0" r="r" b="b"/>
                <a:pathLst>
                  <a:path w="725" h="773">
                    <a:moveTo>
                      <a:pt x="725" y="67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167" y="676"/>
                    </a:lnTo>
                    <a:lnTo>
                      <a:pt x="725" y="676"/>
                    </a:lnTo>
                  </a:path>
                </a:pathLst>
              </a:cu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429" name="Freeform 25"/>
              <p:cNvSpPr>
                <a:spLocks noChangeArrowheads="1"/>
              </p:cNvSpPr>
              <p:nvPr/>
            </p:nvSpPr>
            <p:spPr bwMode="auto">
              <a:xfrm>
                <a:off x="5845175" y="4591050"/>
                <a:ext cx="1414839" cy="1225968"/>
              </a:xfrm>
              <a:custGeom>
                <a:avLst/>
                <a:gdLst/>
                <a:ahLst/>
                <a:cxnLst>
                  <a:cxn ang="0">
                    <a:pos x="892" y="386"/>
                  </a:cxn>
                  <a:cxn ang="0">
                    <a:pos x="669" y="773"/>
                  </a:cxn>
                  <a:cxn ang="0">
                    <a:pos x="223" y="773"/>
                  </a:cxn>
                  <a:cxn ang="0">
                    <a:pos x="0" y="386"/>
                  </a:cxn>
                  <a:cxn ang="0">
                    <a:pos x="223" y="0"/>
                  </a:cxn>
                  <a:cxn ang="0">
                    <a:pos x="669" y="0"/>
                  </a:cxn>
                  <a:cxn ang="0">
                    <a:pos x="892" y="386"/>
                  </a:cxn>
                </a:cxnLst>
                <a:rect l="0" t="0" r="r" b="b"/>
                <a:pathLst>
                  <a:path w="892" h="773">
                    <a:moveTo>
                      <a:pt x="892" y="386"/>
                    </a:moveTo>
                    <a:lnTo>
                      <a:pt x="669" y="773"/>
                    </a:lnTo>
                    <a:lnTo>
                      <a:pt x="223" y="773"/>
                    </a:lnTo>
                    <a:lnTo>
                      <a:pt x="0" y="386"/>
                    </a:lnTo>
                    <a:lnTo>
                      <a:pt x="223" y="0"/>
                    </a:lnTo>
                    <a:lnTo>
                      <a:pt x="669" y="0"/>
                    </a:lnTo>
                    <a:lnTo>
                      <a:pt x="892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p3d prstMaterial="metal">
                <a:bevelT w="38100" h="57150" prst="angle"/>
              </a:sp3d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sp>
          <p:nvSpPr>
            <p:cNvPr id="425" name="Rectangle 424"/>
            <p:cNvSpPr/>
            <p:nvPr/>
          </p:nvSpPr>
          <p:spPr>
            <a:xfrm>
              <a:off x="6153364" y="4875113"/>
              <a:ext cx="1428760" cy="1035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Good</a:t>
              </a: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Governance</a:t>
              </a:r>
            </a:p>
            <a:p>
              <a:pPr algn="ctr" eaLnBrk="0" hangingPunct="0"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DilleniaUPC" pitchFamily="18" charset="-34"/>
                </a:rPr>
                <a:t>&amp; Modern Management</a:t>
              </a:r>
              <a:endPara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DilleniaUPC" pitchFamily="18" charset="-34"/>
              </a:endParaRPr>
            </a:p>
          </p:txBody>
        </p:sp>
      </p:grpSp>
      <p:grpSp>
        <p:nvGrpSpPr>
          <p:cNvPr id="430" name="Group 516"/>
          <p:cNvGrpSpPr/>
          <p:nvPr/>
        </p:nvGrpSpPr>
        <p:grpSpPr>
          <a:xfrm>
            <a:off x="382479" y="3886409"/>
            <a:ext cx="1922973" cy="2559250"/>
            <a:chOff x="214282" y="5500701"/>
            <a:chExt cx="2357454" cy="2017600"/>
          </a:xfrm>
        </p:grpSpPr>
        <p:grpSp>
          <p:nvGrpSpPr>
            <p:cNvPr id="431" name="Group 474"/>
            <p:cNvGrpSpPr/>
            <p:nvPr/>
          </p:nvGrpSpPr>
          <p:grpSpPr>
            <a:xfrm>
              <a:off x="321910" y="5500701"/>
              <a:ext cx="2143140" cy="2017600"/>
              <a:chOff x="320675" y="1698624"/>
              <a:chExt cx="1797361" cy="2308307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433" name="Freeform 118"/>
              <p:cNvSpPr>
                <a:spLocks noChangeArrowheads="1"/>
              </p:cNvSpPr>
              <p:nvPr/>
            </p:nvSpPr>
            <p:spPr bwMode="auto">
              <a:xfrm>
                <a:off x="320675" y="1698625"/>
                <a:ext cx="1797361" cy="1225968"/>
              </a:xfrm>
              <a:custGeom>
                <a:avLst/>
                <a:gdLst/>
                <a:ahLst/>
                <a:cxnLst>
                  <a:cxn ang="0">
                    <a:pos x="1133" y="386"/>
                  </a:cxn>
                  <a:cxn ang="0">
                    <a:pos x="1133" y="773"/>
                  </a:cxn>
                  <a:cxn ang="0">
                    <a:pos x="0" y="773"/>
                  </a:cxn>
                  <a:cxn ang="0">
                    <a:pos x="0" y="386"/>
                  </a:cxn>
                  <a:cxn ang="0">
                    <a:pos x="0" y="0"/>
                  </a:cxn>
                  <a:cxn ang="0">
                    <a:pos x="1133" y="0"/>
                  </a:cxn>
                  <a:cxn ang="0">
                    <a:pos x="1133" y="386"/>
                  </a:cxn>
                </a:cxnLst>
                <a:rect l="0" t="0" r="r" b="b"/>
                <a:pathLst>
                  <a:path w="1133" h="773">
                    <a:moveTo>
                      <a:pt x="1133" y="386"/>
                    </a:moveTo>
                    <a:lnTo>
                      <a:pt x="1133" y="773"/>
                    </a:lnTo>
                    <a:lnTo>
                      <a:pt x="0" y="773"/>
                    </a:lnTo>
                    <a:lnTo>
                      <a:pt x="0" y="386"/>
                    </a:lnTo>
                    <a:lnTo>
                      <a:pt x="0" y="0"/>
                    </a:lnTo>
                    <a:lnTo>
                      <a:pt x="1133" y="0"/>
                    </a:lnTo>
                    <a:lnTo>
                      <a:pt x="1133" y="386"/>
                    </a:lnTo>
                  </a:path>
                </a:pathLst>
              </a:custGeom>
              <a:solidFill>
                <a:srgbClr val="FFBF00"/>
              </a:solidFill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4" name="Rectangle 119"/>
              <p:cNvSpPr>
                <a:spLocks noChangeArrowheads="1"/>
              </p:cNvSpPr>
              <p:nvPr/>
            </p:nvSpPr>
            <p:spPr bwMode="auto">
              <a:xfrm>
                <a:off x="320675" y="1698625"/>
                <a:ext cx="1797361" cy="306095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90001"/>
                    </a:srgbClr>
                  </a:gs>
                  <a:gs pos="100000">
                    <a:srgbClr val="FFFFFF">
                      <a:alpha val="10001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 type="none" w="med" len="med"/>
                <a:tailEnd type="none" w="med" len="me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5" name="Rectangle 120"/>
              <p:cNvSpPr>
                <a:spLocks noChangeArrowheads="1"/>
              </p:cNvSpPr>
              <p:nvPr/>
            </p:nvSpPr>
            <p:spPr bwMode="auto">
              <a:xfrm>
                <a:off x="320675" y="1698624"/>
                <a:ext cx="1797361" cy="2308307"/>
              </a:xfrm>
              <a:prstGeom prst="rect">
                <a:avLst/>
              </a:prstGeom>
              <a:gradFill rotWithShape="0">
                <a:gsLst>
                  <a:gs pos="0">
                    <a:srgbClr val="FFC000"/>
                  </a:gs>
                  <a:gs pos="56000">
                    <a:srgbClr val="FFE080"/>
                  </a:gs>
                  <a:gs pos="90000">
                    <a:srgbClr val="FFFFFF">
                      <a:alpha val="80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 type="none" w="med" len="med"/>
                <a:tailEnd type="none" w="med" len="me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6" name="Freeform 121"/>
              <p:cNvSpPr>
                <a:spLocks noChangeArrowheads="1"/>
              </p:cNvSpPr>
              <p:nvPr/>
            </p:nvSpPr>
            <p:spPr bwMode="auto">
              <a:xfrm>
                <a:off x="320675" y="1698625"/>
                <a:ext cx="1797361" cy="1225968"/>
              </a:xfrm>
              <a:custGeom>
                <a:avLst/>
                <a:gdLst/>
                <a:ahLst/>
                <a:cxnLst>
                  <a:cxn ang="0">
                    <a:pos x="1133" y="386"/>
                  </a:cxn>
                  <a:cxn ang="0">
                    <a:pos x="1133" y="773"/>
                  </a:cxn>
                  <a:cxn ang="0">
                    <a:pos x="0" y="773"/>
                  </a:cxn>
                  <a:cxn ang="0">
                    <a:pos x="0" y="386"/>
                  </a:cxn>
                  <a:cxn ang="0">
                    <a:pos x="0" y="0"/>
                  </a:cxn>
                  <a:cxn ang="0">
                    <a:pos x="1133" y="0"/>
                  </a:cxn>
                  <a:cxn ang="0">
                    <a:pos x="1133" y="386"/>
                  </a:cxn>
                </a:cxnLst>
                <a:rect l="0" t="0" r="r" b="b"/>
                <a:pathLst>
                  <a:path w="1133" h="773">
                    <a:moveTo>
                      <a:pt x="1133" y="386"/>
                    </a:moveTo>
                    <a:lnTo>
                      <a:pt x="1133" y="773"/>
                    </a:lnTo>
                    <a:lnTo>
                      <a:pt x="0" y="773"/>
                    </a:lnTo>
                    <a:lnTo>
                      <a:pt x="0" y="386"/>
                    </a:lnTo>
                    <a:lnTo>
                      <a:pt x="0" y="0"/>
                    </a:lnTo>
                    <a:lnTo>
                      <a:pt x="1133" y="0"/>
                    </a:lnTo>
                    <a:lnTo>
                      <a:pt x="1133" y="386"/>
                    </a:ln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none" w="med" len="me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/>
              <a:lstStyle/>
              <a:p>
                <a:endParaRPr lang="en-US" b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432" name="Rectangle 431"/>
            <p:cNvSpPr/>
            <p:nvPr/>
          </p:nvSpPr>
          <p:spPr>
            <a:xfrm>
              <a:off x="214282" y="5562242"/>
              <a:ext cx="2357454" cy="191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eaLnBrk="0" hangingPunct="0">
                <a:lnSpc>
                  <a:spcPts val="2600"/>
                </a:lnSpc>
                <a:defRPr/>
              </a:pPr>
              <a:r>
                <a:rPr lang="en-US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Roadmap 2020</a:t>
              </a:r>
            </a:p>
            <a:p>
              <a:pPr algn="ctr" eaLnBrk="0" hangingPunct="0">
                <a:lnSpc>
                  <a:spcPts val="2600"/>
                </a:lnSpc>
                <a:defRPr/>
              </a:pP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เป้าประสงค์ </a:t>
              </a:r>
              <a:r>
                <a:rPr lang="en-US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6</a:t>
              </a: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 เป้า</a:t>
              </a:r>
            </a:p>
            <a:p>
              <a:pPr algn="ctr" eaLnBrk="0" hangingPunct="0">
                <a:lnSpc>
                  <a:spcPts val="2600"/>
                </a:lnSpc>
                <a:defRPr/>
              </a:pP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เพื่อการพัฒนา</a:t>
              </a:r>
            </a:p>
            <a:p>
              <a:pPr algn="ctr" eaLnBrk="0" hangingPunct="0">
                <a:lnSpc>
                  <a:spcPts val="2600"/>
                </a:lnSpc>
                <a:defRPr/>
              </a:pP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ตามพันธกิจ</a:t>
              </a:r>
            </a:p>
            <a:p>
              <a:pPr algn="ctr" eaLnBrk="0" hangingPunct="0">
                <a:lnSpc>
                  <a:spcPts val="2600"/>
                </a:lnSpc>
                <a:defRPr/>
              </a:pP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สอน</a:t>
              </a:r>
              <a:r>
                <a:rPr lang="en-US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-</a:t>
              </a: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วิจัย</a:t>
              </a:r>
            </a:p>
            <a:p>
              <a:pPr algn="ctr" eaLnBrk="0" hangingPunct="0">
                <a:lnSpc>
                  <a:spcPts val="2600"/>
                </a:lnSpc>
                <a:defRPr/>
              </a:pP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บริการวิชาการ</a:t>
              </a:r>
            </a:p>
            <a:p>
              <a:pPr algn="ctr" eaLnBrk="0" hangingPunct="0">
                <a:lnSpc>
                  <a:spcPts val="2600"/>
                </a:lnSpc>
                <a:defRPr/>
              </a:pPr>
              <a:r>
                <a:rPr lang="th-TH" sz="2400" b="1" dirty="0" smtClean="0">
                  <a:ln w="50800"/>
                  <a:solidFill>
                    <a:prstClr val="black">
                      <a:shade val="50000"/>
                    </a:prstClr>
                  </a:solidFill>
                  <a:latin typeface="DilleniaUPC" pitchFamily="18" charset="-34"/>
                  <a:cs typeface="DilleniaUPC" pitchFamily="18" charset="-34"/>
                </a:rPr>
                <a:t>บริหารจัดการ</a:t>
              </a:r>
              <a:endParaRPr lang="th-TH" sz="2400" b="1" dirty="0">
                <a:ln w="50800"/>
                <a:solidFill>
                  <a:prstClr val="black">
                    <a:shade val="50000"/>
                  </a:prstClr>
                </a:solidFill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456843" y="597469"/>
            <a:ext cx="1767401" cy="975189"/>
            <a:chOff x="-2595997" y="1573934"/>
            <a:chExt cx="2069930" cy="909466"/>
          </a:xfrm>
        </p:grpSpPr>
        <p:sp>
          <p:nvSpPr>
            <p:cNvPr id="438" name="Rectangle 110"/>
            <p:cNvSpPr>
              <a:spLocks noChangeArrowheads="1"/>
            </p:cNvSpPr>
            <p:nvPr/>
          </p:nvSpPr>
          <p:spPr bwMode="auto">
            <a:xfrm>
              <a:off x="-2595997" y="1573934"/>
              <a:ext cx="2069930" cy="909466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0">
                  <a:srgbClr val="FFFFFF">
                    <a:alpha val="80000"/>
                  </a:srgbClr>
                </a:gs>
              </a:gsLst>
              <a:lin ang="5400000" scaled="1"/>
            </a:gradFill>
            <a:ln w="9525">
              <a:noFill/>
              <a:miter lim="800000"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39" name="Group 438"/>
            <p:cNvGrpSpPr/>
            <p:nvPr/>
          </p:nvGrpSpPr>
          <p:grpSpPr>
            <a:xfrm>
              <a:off x="-2175802" y="1610820"/>
              <a:ext cx="1581928" cy="792412"/>
              <a:chOff x="2281328" y="789421"/>
              <a:chExt cx="1581929" cy="792412"/>
            </a:xfrm>
          </p:grpSpPr>
          <p:pic>
            <p:nvPicPr>
              <p:cNvPr id="440" name="Picture 4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328" y="789421"/>
                <a:ext cx="658537" cy="759187"/>
              </a:xfrm>
              <a:prstGeom prst="rect">
                <a:avLst/>
              </a:prstGeom>
            </p:spPr>
          </p:pic>
          <p:sp>
            <p:nvSpPr>
              <p:cNvPr id="441" name="TextBox 440"/>
              <p:cNvSpPr txBox="1"/>
              <p:nvPr/>
            </p:nvSpPr>
            <p:spPr>
              <a:xfrm>
                <a:off x="2749588" y="1093876"/>
                <a:ext cx="1113669" cy="487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latin typeface="Arial"/>
                    <a:cs typeface="Arial" pitchFamily="34" charset="0"/>
                  </a:rPr>
                  <a:t>Strategic</a:t>
                </a:r>
              </a:p>
              <a:p>
                <a:r>
                  <a:rPr lang="en-US" sz="1400" b="1" dirty="0" smtClean="0">
                    <a:solidFill>
                      <a:prstClr val="black"/>
                    </a:solidFill>
                    <a:latin typeface="Arial"/>
                    <a:cs typeface="Arial" pitchFamily="34" charset="0"/>
                  </a:rPr>
                  <a:t>Plan</a:t>
                </a:r>
                <a:endParaRPr lang="en-US" sz="1400" b="1" dirty="0">
                  <a:solidFill>
                    <a:prstClr val="black"/>
                  </a:solidFill>
                  <a:latin typeface="Arial"/>
                  <a:cs typeface="Arial" pitchFamily="34" charset="0"/>
                </a:endParaRPr>
              </a:p>
            </p:txBody>
          </p:sp>
        </p:grpSp>
      </p:grpSp>
      <p:sp>
        <p:nvSpPr>
          <p:cNvPr id="442" name="Rectangle 441"/>
          <p:cNvSpPr/>
          <p:nvPr/>
        </p:nvSpPr>
        <p:spPr>
          <a:xfrm>
            <a:off x="4066032" y="6220929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Quality</a:t>
            </a:r>
            <a:endParaRPr lang="en-US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43" name="Rectangle 442"/>
          <p:cNvSpPr/>
          <p:nvPr/>
        </p:nvSpPr>
        <p:spPr>
          <a:xfrm>
            <a:off x="2629730" y="6491135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Relevant Excellence</a:t>
            </a:r>
          </a:p>
        </p:txBody>
      </p:sp>
      <p:sp>
        <p:nvSpPr>
          <p:cNvPr id="444" name="Rectangle 443"/>
          <p:cNvSpPr/>
          <p:nvPr/>
        </p:nvSpPr>
        <p:spPr>
          <a:xfrm>
            <a:off x="6540039" y="6243555"/>
            <a:ext cx="260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Productivity</a:t>
            </a:r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45" name="Rectangle 444"/>
          <p:cNvSpPr/>
          <p:nvPr/>
        </p:nvSpPr>
        <p:spPr>
          <a:xfrm>
            <a:off x="6540025" y="6488961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Governance</a:t>
            </a:r>
          </a:p>
        </p:txBody>
      </p:sp>
      <p:grpSp>
        <p:nvGrpSpPr>
          <p:cNvPr id="447" name="Group 446"/>
          <p:cNvGrpSpPr/>
          <p:nvPr/>
        </p:nvGrpSpPr>
        <p:grpSpPr>
          <a:xfrm>
            <a:off x="5096400" y="5563966"/>
            <a:ext cx="1462050" cy="1260388"/>
            <a:chOff x="9412014" y="5454881"/>
            <a:chExt cx="1497724" cy="12911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8" name="Hexagon 447"/>
            <p:cNvSpPr/>
            <p:nvPr/>
          </p:nvSpPr>
          <p:spPr>
            <a:xfrm>
              <a:off x="9412014" y="5454881"/>
              <a:ext cx="1497724" cy="1291141"/>
            </a:xfrm>
            <a:prstGeom prst="hexagon">
              <a:avLst>
                <a:gd name="adj" fmla="val 27502"/>
                <a:gd name="vf" fmla="val 115470"/>
              </a:avLst>
            </a:prstGeom>
            <a:solidFill>
              <a:srgbClr val="FFFF00"/>
            </a:solidFill>
            <a:ln w="19050" cap="flat" cmpd="sng" algn="ctr">
              <a:solidFill>
                <a:srgbClr val="6EA0B0">
                  <a:shade val="50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/>
              <a:extrusionClr>
                <a:srgbClr val="FFC000"/>
              </a:extrusionClr>
              <a:contourClr>
                <a:srgbClr val="FF9900"/>
              </a:contourClr>
            </a:sp3d>
          </p:spPr>
          <p:txBody>
            <a:bodyPr rtlCol="0" anchor="ctr"/>
            <a:lstStyle/>
            <a:p>
              <a:pPr algn="ctr">
                <a:defRPr/>
              </a:pPr>
              <a:endParaRPr lang="th-TH" sz="1800" kern="0" smtClean="0">
                <a:solidFill>
                  <a:prstClr val="white"/>
                </a:solidFill>
                <a:latin typeface="Arial"/>
                <a:cs typeface="LilyUPC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9506591" y="5723644"/>
              <a:ext cx="1308570" cy="7251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>
                <a:defRPr/>
              </a:pPr>
              <a:r>
                <a:rPr lang="en-US" sz="2000" b="1" kern="0" dirty="0" smtClean="0">
                  <a:ln w="5080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itchFamily="34" charset="0"/>
                </a:rPr>
                <a:t>KMUTT</a:t>
              </a:r>
            </a:p>
            <a:p>
              <a:pPr algn="ctr">
                <a:defRPr/>
              </a:pPr>
              <a:r>
                <a:rPr lang="en-US" sz="2000" b="1" kern="0" dirty="0" smtClean="0">
                  <a:ln w="50800"/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itchFamily="34" charset="0"/>
                </a:rPr>
                <a:t>Policies</a:t>
              </a:r>
            </a:p>
          </p:txBody>
        </p:sp>
      </p:grpSp>
      <p:grpSp>
        <p:nvGrpSpPr>
          <p:cNvPr id="450" name="Group 449"/>
          <p:cNvGrpSpPr/>
          <p:nvPr/>
        </p:nvGrpSpPr>
        <p:grpSpPr>
          <a:xfrm>
            <a:off x="2583450" y="2790195"/>
            <a:ext cx="2449501" cy="3490537"/>
            <a:chOff x="2583445" y="2790165"/>
            <a:chExt cx="2449501" cy="3490537"/>
          </a:xfrm>
        </p:grpSpPr>
        <p:cxnSp>
          <p:nvCxnSpPr>
            <p:cNvPr id="451" name="Straight Connector 450"/>
            <p:cNvCxnSpPr/>
            <p:nvPr/>
          </p:nvCxnSpPr>
          <p:spPr>
            <a:xfrm flipH="1">
              <a:off x="2583445" y="2790165"/>
              <a:ext cx="419064" cy="728741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52" name="Straight Connector 451"/>
            <p:cNvCxnSpPr/>
            <p:nvPr/>
          </p:nvCxnSpPr>
          <p:spPr>
            <a:xfrm>
              <a:off x="2583445" y="3524579"/>
              <a:ext cx="375133" cy="671013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53" name="Straight Connector 452"/>
            <p:cNvCxnSpPr/>
            <p:nvPr/>
          </p:nvCxnSpPr>
          <p:spPr>
            <a:xfrm flipH="1">
              <a:off x="2583445" y="4195592"/>
              <a:ext cx="375134" cy="677189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54" name="Straight Connector 453"/>
            <p:cNvCxnSpPr/>
            <p:nvPr/>
          </p:nvCxnSpPr>
          <p:spPr>
            <a:xfrm>
              <a:off x="2583445" y="4872781"/>
              <a:ext cx="404379" cy="716459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55" name="Straight Connector 454"/>
            <p:cNvCxnSpPr/>
            <p:nvPr/>
          </p:nvCxnSpPr>
          <p:spPr>
            <a:xfrm>
              <a:off x="2987824" y="5589240"/>
              <a:ext cx="830819" cy="0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56" name="Straight Connector 455"/>
            <p:cNvCxnSpPr/>
            <p:nvPr/>
          </p:nvCxnSpPr>
          <p:spPr>
            <a:xfrm>
              <a:off x="3812548" y="5588848"/>
              <a:ext cx="383193" cy="691854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57" name="Straight Connector 456"/>
            <p:cNvCxnSpPr/>
            <p:nvPr/>
          </p:nvCxnSpPr>
          <p:spPr>
            <a:xfrm>
              <a:off x="4195741" y="6280702"/>
              <a:ext cx="837205" cy="0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</p:grpSp>
      <p:grpSp>
        <p:nvGrpSpPr>
          <p:cNvPr id="458" name="Group 457"/>
          <p:cNvGrpSpPr/>
          <p:nvPr/>
        </p:nvGrpSpPr>
        <p:grpSpPr>
          <a:xfrm flipH="1">
            <a:off x="6592458" y="2774695"/>
            <a:ext cx="2449501" cy="3490537"/>
            <a:chOff x="2583445" y="2790165"/>
            <a:chExt cx="2449501" cy="3490537"/>
          </a:xfrm>
        </p:grpSpPr>
        <p:cxnSp>
          <p:nvCxnSpPr>
            <p:cNvPr id="459" name="Straight Connector 458"/>
            <p:cNvCxnSpPr/>
            <p:nvPr/>
          </p:nvCxnSpPr>
          <p:spPr>
            <a:xfrm flipH="1">
              <a:off x="2583445" y="2790165"/>
              <a:ext cx="419064" cy="728741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60" name="Straight Connector 459"/>
            <p:cNvCxnSpPr/>
            <p:nvPr/>
          </p:nvCxnSpPr>
          <p:spPr>
            <a:xfrm>
              <a:off x="2583445" y="3524579"/>
              <a:ext cx="375133" cy="671013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61" name="Straight Connector 460"/>
            <p:cNvCxnSpPr/>
            <p:nvPr/>
          </p:nvCxnSpPr>
          <p:spPr>
            <a:xfrm flipH="1">
              <a:off x="2583445" y="4195592"/>
              <a:ext cx="375134" cy="677189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62" name="Straight Connector 461"/>
            <p:cNvCxnSpPr/>
            <p:nvPr/>
          </p:nvCxnSpPr>
          <p:spPr>
            <a:xfrm>
              <a:off x="2583445" y="4872781"/>
              <a:ext cx="404379" cy="716459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63" name="Straight Connector 462"/>
            <p:cNvCxnSpPr/>
            <p:nvPr/>
          </p:nvCxnSpPr>
          <p:spPr>
            <a:xfrm>
              <a:off x="2987824" y="5589240"/>
              <a:ext cx="830819" cy="0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64" name="Straight Connector 463"/>
            <p:cNvCxnSpPr/>
            <p:nvPr/>
          </p:nvCxnSpPr>
          <p:spPr>
            <a:xfrm>
              <a:off x="3812548" y="5588848"/>
              <a:ext cx="383193" cy="691854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465" name="Straight Connector 464"/>
            <p:cNvCxnSpPr/>
            <p:nvPr/>
          </p:nvCxnSpPr>
          <p:spPr>
            <a:xfrm>
              <a:off x="4195741" y="6280702"/>
              <a:ext cx="837205" cy="0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</p:grpSp>
      <p:pic>
        <p:nvPicPr>
          <p:cNvPr id="466" name="Picture 46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2"/>
                    </a14:imgEffect>
                    <a14:imgEffect>
                      <a14:sharpenSoften amount="-52000"/>
                    </a14:imgEffect>
                    <a14:imgEffect>
                      <a14:colorTemperature colorTemp="1500"/>
                    </a14:imgEffect>
                    <a14:imgEffect>
                      <a14:saturation sat="6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40" y="2575495"/>
            <a:ext cx="3425299" cy="2477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 rot="5400000">
            <a:off x="-601503" y="3393141"/>
            <a:ext cx="6183043" cy="591701"/>
            <a:chOff x="1909388" y="7007502"/>
            <a:chExt cx="4006739" cy="591701"/>
          </a:xfrm>
        </p:grpSpPr>
        <p:sp>
          <p:nvSpPr>
            <p:cNvPr id="3" name="TextBox 2"/>
            <p:cNvSpPr txBox="1"/>
            <p:nvPr/>
          </p:nvSpPr>
          <p:spPr>
            <a:xfrm>
              <a:off x="2384005" y="7034758"/>
              <a:ext cx="3242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dirty="0" smtClean="0">
                  <a:solidFill>
                    <a:prstClr val="black"/>
                  </a:solidFill>
                </a:rPr>
                <a:t>พัฒนาทิศทางองค์กร จากรุ่นสู่รุ่น </a:t>
              </a:r>
              <a:r>
                <a:rPr lang="en-US" altLang="ko-KR" sz="1600" dirty="0" err="1" smtClean="0">
                  <a:solidFill>
                    <a:prstClr val="black"/>
                  </a:solidFill>
                </a:rPr>
                <a:t>Yaowaret</a:t>
              </a:r>
              <a:r>
                <a:rPr lang="en-US" altLang="ko-KR" sz="1600" dirty="0" smtClean="0">
                  <a:solidFill>
                    <a:prstClr val="black"/>
                  </a:solidFill>
                </a:rPr>
                <a:t> &gt;&gt; USX</a:t>
              </a:r>
              <a:endParaRPr lang="th-TH" dirty="0">
                <a:solidFill>
                  <a:prstClr val="black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09388" y="7161635"/>
              <a:ext cx="487529" cy="291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5557938" y="7007502"/>
              <a:ext cx="358189" cy="5917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5400000">
            <a:off x="-455214" y="247027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2000 – 2015</a:t>
            </a:r>
          </a:p>
          <a:p>
            <a:r>
              <a:rPr lang="en-US" sz="1600" dirty="0">
                <a:solidFill>
                  <a:srgbClr val="0070C0"/>
                </a:solidFill>
              </a:rPr>
              <a:t>2543 –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2558</a:t>
            </a:r>
            <a:endParaRPr lang="th-TH" sz="1600" dirty="0">
              <a:solidFill>
                <a:srgbClr val="0070C0"/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 rot="5400000">
            <a:off x="-442781" y="4160551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2005 – 2020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2548 </a:t>
            </a:r>
            <a:r>
              <a:rPr lang="en-US" sz="1600" dirty="0">
                <a:solidFill>
                  <a:srgbClr val="0070C0"/>
                </a:solidFill>
              </a:rPr>
              <a:t>– </a:t>
            </a:r>
            <a:r>
              <a:rPr lang="en-US" sz="1600" dirty="0" smtClean="0">
                <a:solidFill>
                  <a:srgbClr val="0070C0"/>
                </a:solidFill>
              </a:rPr>
              <a:t>2563</a:t>
            </a:r>
            <a:endParaRPr lang="th-TH" sz="16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571" y="6476419"/>
            <a:ext cx="1645001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ts val="2600"/>
              </a:lnSpc>
              <a:defRPr/>
            </a:pPr>
            <a:r>
              <a:rPr lang="en-US" b="1" dirty="0">
                <a:ln w="50800"/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Roadmap </a:t>
            </a:r>
            <a:r>
              <a:rPr lang="en-US" b="1" dirty="0" smtClean="0">
                <a:ln w="50800"/>
                <a:solidFill>
                  <a:srgbClr val="FF0000"/>
                </a:solidFill>
                <a:latin typeface="DilleniaUPC" pitchFamily="18" charset="-34"/>
                <a:cs typeface="DilleniaUPC" pitchFamily="18" charset="-34"/>
              </a:rPr>
              <a:t>2030</a:t>
            </a:r>
            <a:endParaRPr lang="en-US" b="1" dirty="0">
              <a:ln w="50800"/>
              <a:solidFill>
                <a:srgbClr val="FF0000"/>
              </a:solidFill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95" name="TextBox 194"/>
          <p:cNvSpPr txBox="1"/>
          <p:nvPr/>
        </p:nvSpPr>
        <p:spPr>
          <a:xfrm rot="5400000">
            <a:off x="-664542" y="5587015"/>
            <a:ext cx="1813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   </a:t>
            </a:r>
            <a:r>
              <a:rPr lang="en-US" sz="1600" dirty="0" smtClean="0">
                <a:solidFill>
                  <a:srgbClr val="FF0000"/>
                </a:solidFill>
              </a:rPr>
              <a:t>2015 </a:t>
            </a:r>
            <a:r>
              <a:rPr lang="en-US" sz="1600" dirty="0">
                <a:solidFill>
                  <a:srgbClr val="FF3300"/>
                </a:solidFill>
              </a:rPr>
              <a:t>–</a:t>
            </a:r>
            <a:r>
              <a:rPr lang="en-US" sz="1600" dirty="0" smtClean="0">
                <a:solidFill>
                  <a:srgbClr val="FF0000"/>
                </a:solidFill>
              </a:rPr>
              <a:t> 2030</a:t>
            </a:r>
          </a:p>
          <a:p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     </a:t>
            </a:r>
            <a:r>
              <a:rPr lang="en-US" sz="1600" dirty="0" smtClean="0">
                <a:solidFill>
                  <a:srgbClr val="0070C0"/>
                </a:solidFill>
              </a:rPr>
              <a:t>2558 </a:t>
            </a:r>
            <a:r>
              <a:rPr lang="en-US" sz="1600" dirty="0">
                <a:solidFill>
                  <a:srgbClr val="0070C0"/>
                </a:solidFill>
              </a:rPr>
              <a:t>– </a:t>
            </a:r>
            <a:r>
              <a:rPr lang="en-US" sz="1600" dirty="0" smtClean="0">
                <a:solidFill>
                  <a:srgbClr val="0070C0"/>
                </a:solidFill>
              </a:rPr>
              <a:t>2573</a:t>
            </a:r>
            <a:endParaRPr lang="th-TH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79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/>
      <p:bldP spid="281" grpId="1" animBg="1"/>
      <p:bldP spid="282" grpId="0" animBg="1"/>
      <p:bldP spid="282" grpId="1" animBg="1"/>
      <p:bldP spid="283" grpId="0" animBg="1"/>
      <p:bldP spid="284" grpId="0" animBg="1"/>
      <p:bldP spid="284" grpId="1" animBg="1"/>
      <p:bldP spid="442" grpId="0"/>
      <p:bldP spid="443" grpId="0"/>
      <p:bldP spid="444" grpId="0"/>
      <p:bldP spid="445" grpId="0"/>
      <p:bldP spid="2" grpId="0"/>
      <p:bldP spid="193" grpId="0"/>
      <p:bldP spid="7" grpId="0"/>
      <p:bldP spid="19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 l="4366" t="11081" r="6299" b="9517"/>
          <a:stretch>
            <a:fillRect/>
          </a:stretch>
        </p:blipFill>
        <p:spPr bwMode="auto">
          <a:xfrm>
            <a:off x="5362575" y="0"/>
            <a:ext cx="3781425" cy="15414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 l="11833" t="17738" r="16815" b="18625"/>
          <a:stretch>
            <a:fillRect/>
          </a:stretch>
        </p:blipFill>
        <p:spPr bwMode="auto">
          <a:xfrm>
            <a:off x="304800" y="350838"/>
            <a:ext cx="3397250" cy="10636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 cstate="print"/>
          <a:srcRect l="4385" t="15533" r="4543" b="22006"/>
          <a:stretch>
            <a:fillRect/>
          </a:stretch>
        </p:blipFill>
        <p:spPr bwMode="auto">
          <a:xfrm>
            <a:off x="203200" y="2887663"/>
            <a:ext cx="8788400" cy="7286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864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 l="4366" t="11081" r="6299" b="9517"/>
          <a:stretch>
            <a:fillRect/>
          </a:stretch>
        </p:blipFill>
        <p:spPr bwMode="auto">
          <a:xfrm>
            <a:off x="5362575" y="0"/>
            <a:ext cx="3781425" cy="15414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46575" cy="18780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/>
          <a:srcRect l="3352" r="3369"/>
          <a:stretch>
            <a:fillRect/>
          </a:stretch>
        </p:blipFill>
        <p:spPr bwMode="auto">
          <a:xfrm>
            <a:off x="165100" y="2187575"/>
            <a:ext cx="8724900" cy="23669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1377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 l="4366" t="11081" r="6299" b="9517"/>
          <a:stretch>
            <a:fillRect/>
          </a:stretch>
        </p:blipFill>
        <p:spPr bwMode="auto">
          <a:xfrm>
            <a:off x="5362575" y="0"/>
            <a:ext cx="3781425" cy="15414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 l="14993" t="23668" r="15695" b="16484"/>
          <a:stretch>
            <a:fillRect/>
          </a:stretch>
        </p:blipFill>
        <p:spPr bwMode="auto">
          <a:xfrm>
            <a:off x="457200" y="317500"/>
            <a:ext cx="2708275" cy="12128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 cstate="print"/>
          <a:srcRect l="3027" t="4416" r="3290"/>
          <a:stretch>
            <a:fillRect/>
          </a:stretch>
        </p:blipFill>
        <p:spPr bwMode="auto">
          <a:xfrm>
            <a:off x="25400" y="2087563"/>
            <a:ext cx="9040813" cy="30241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2038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Elbow Connector 86"/>
          <p:cNvCxnSpPr>
            <a:stCxn id="135" idx="4"/>
            <a:endCxn id="95317" idx="0"/>
          </p:cNvCxnSpPr>
          <p:nvPr/>
        </p:nvCxnSpPr>
        <p:spPr>
          <a:xfrm rot="5400000">
            <a:off x="163513" y="4124325"/>
            <a:ext cx="1903412" cy="738188"/>
          </a:xfrm>
          <a:prstGeom prst="bentConnector3">
            <a:avLst>
              <a:gd name="adj1" fmla="val 71355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5" name="Elbow Connector 86"/>
          <p:cNvCxnSpPr/>
          <p:nvPr/>
        </p:nvCxnSpPr>
        <p:spPr>
          <a:xfrm>
            <a:off x="3709988" y="4902200"/>
            <a:ext cx="2605087" cy="542925"/>
          </a:xfrm>
          <a:prstGeom prst="bentConnector3">
            <a:avLst>
              <a:gd name="adj1" fmla="val 100138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 rot="5400000">
            <a:off x="5545138" y="3662363"/>
            <a:ext cx="5632450" cy="133350"/>
            <a:chOff x="0" y="1896"/>
            <a:chExt cx="5760" cy="120"/>
          </a:xfrm>
        </p:grpSpPr>
        <p:sp>
          <p:nvSpPr>
            <p:cNvPr id="95320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5321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44488" y="6183313"/>
            <a:ext cx="8440737" cy="122237"/>
            <a:chOff x="217" y="2340"/>
            <a:chExt cx="5317" cy="77"/>
          </a:xfrm>
        </p:grpSpPr>
        <p:sp>
          <p:nvSpPr>
            <p:cNvPr id="95318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5319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grpSp>
        <p:nvGrpSpPr>
          <p:cNvPr id="4" name="Group 108"/>
          <p:cNvGrpSpPr>
            <a:grpSpLocks/>
          </p:cNvGrpSpPr>
          <p:nvPr/>
        </p:nvGrpSpPr>
        <p:grpSpPr bwMode="auto">
          <a:xfrm>
            <a:off x="0" y="4800600"/>
            <a:ext cx="7385050" cy="2019300"/>
            <a:chOff x="0" y="4799761"/>
            <a:chExt cx="9847349" cy="2020775"/>
          </a:xfrm>
        </p:grpSpPr>
        <p:grpSp>
          <p:nvGrpSpPr>
            <p:cNvPr id="5" name="Group 59"/>
            <p:cNvGrpSpPr>
              <a:grpSpLocks/>
            </p:cNvGrpSpPr>
            <p:nvPr/>
          </p:nvGrpSpPr>
          <p:grpSpPr bwMode="auto">
            <a:xfrm>
              <a:off x="0" y="5428870"/>
              <a:ext cx="1980331" cy="1391666"/>
              <a:chOff x="39" y="3570"/>
              <a:chExt cx="754" cy="726"/>
            </a:xfrm>
          </p:grpSpPr>
          <p:sp>
            <p:nvSpPr>
              <p:cNvPr id="95314" name="AutoShape 60"/>
              <p:cNvSpPr>
                <a:spLocks noChangeArrowheads="1"/>
              </p:cNvSpPr>
              <p:nvPr/>
            </p:nvSpPr>
            <p:spPr bwMode="gray">
              <a:xfrm>
                <a:off x="39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15" name="AutoShape 61"/>
              <p:cNvSpPr>
                <a:spLocks noChangeArrowheads="1"/>
              </p:cNvSpPr>
              <p:nvPr/>
            </p:nvSpPr>
            <p:spPr bwMode="gray">
              <a:xfrm>
                <a:off x="51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16" name="AutoShape 62"/>
              <p:cNvSpPr>
                <a:spLocks noChangeArrowheads="1"/>
              </p:cNvSpPr>
              <p:nvPr/>
            </p:nvSpPr>
            <p:spPr bwMode="gray">
              <a:xfrm>
                <a:off x="57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17" name="AutoShape 63"/>
              <p:cNvSpPr>
                <a:spLocks noChangeArrowheads="1"/>
              </p:cNvSpPr>
              <p:nvPr/>
            </p:nvSpPr>
            <p:spPr bwMode="gray">
              <a:xfrm>
                <a:off x="57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6" name="Group 64"/>
            <p:cNvGrpSpPr>
              <a:grpSpLocks/>
            </p:cNvGrpSpPr>
            <p:nvPr/>
          </p:nvGrpSpPr>
          <p:grpSpPr bwMode="auto">
            <a:xfrm>
              <a:off x="1973362" y="5428870"/>
              <a:ext cx="1980331" cy="1391666"/>
              <a:chOff x="730" y="3570"/>
              <a:chExt cx="754" cy="726"/>
            </a:xfrm>
          </p:grpSpPr>
          <p:sp>
            <p:nvSpPr>
              <p:cNvPr id="95310" name="AutoShape 65"/>
              <p:cNvSpPr>
                <a:spLocks noChangeArrowheads="1"/>
              </p:cNvSpPr>
              <p:nvPr/>
            </p:nvSpPr>
            <p:spPr bwMode="gray">
              <a:xfrm>
                <a:off x="73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11" name="AutoShape 66"/>
              <p:cNvSpPr>
                <a:spLocks noChangeArrowheads="1"/>
              </p:cNvSpPr>
              <p:nvPr/>
            </p:nvSpPr>
            <p:spPr bwMode="gray">
              <a:xfrm>
                <a:off x="74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12" name="AutoShape 67"/>
              <p:cNvSpPr>
                <a:spLocks noChangeArrowheads="1"/>
              </p:cNvSpPr>
              <p:nvPr/>
            </p:nvSpPr>
            <p:spPr bwMode="gray">
              <a:xfrm>
                <a:off x="74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13" name="AutoShape 68"/>
              <p:cNvSpPr>
                <a:spLocks noChangeArrowheads="1"/>
              </p:cNvSpPr>
              <p:nvPr/>
            </p:nvSpPr>
            <p:spPr bwMode="gray">
              <a:xfrm>
                <a:off x="74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7" name="Group 69"/>
            <p:cNvGrpSpPr>
              <a:grpSpLocks/>
            </p:cNvGrpSpPr>
            <p:nvPr/>
          </p:nvGrpSpPr>
          <p:grpSpPr bwMode="auto">
            <a:xfrm>
              <a:off x="3952528" y="5428870"/>
              <a:ext cx="1980331" cy="1391666"/>
              <a:chOff x="1400" y="3570"/>
              <a:chExt cx="754" cy="726"/>
            </a:xfrm>
          </p:grpSpPr>
          <p:sp>
            <p:nvSpPr>
              <p:cNvPr id="95306" name="AutoShape 70"/>
              <p:cNvSpPr>
                <a:spLocks noChangeArrowheads="1"/>
              </p:cNvSpPr>
              <p:nvPr/>
            </p:nvSpPr>
            <p:spPr bwMode="gray">
              <a:xfrm>
                <a:off x="140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7" name="AutoShape 71"/>
              <p:cNvSpPr>
                <a:spLocks noChangeArrowheads="1"/>
              </p:cNvSpPr>
              <p:nvPr/>
            </p:nvSpPr>
            <p:spPr bwMode="gray">
              <a:xfrm>
                <a:off x="141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8" name="AutoShape 72"/>
              <p:cNvSpPr>
                <a:spLocks noChangeArrowheads="1"/>
              </p:cNvSpPr>
              <p:nvPr/>
            </p:nvSpPr>
            <p:spPr bwMode="gray">
              <a:xfrm>
                <a:off x="141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9" name="AutoShape 73"/>
              <p:cNvSpPr>
                <a:spLocks noChangeArrowheads="1"/>
              </p:cNvSpPr>
              <p:nvPr/>
            </p:nvSpPr>
            <p:spPr bwMode="gray">
              <a:xfrm>
                <a:off x="141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8" name="Group 74"/>
            <p:cNvGrpSpPr>
              <a:grpSpLocks/>
            </p:cNvGrpSpPr>
            <p:nvPr/>
          </p:nvGrpSpPr>
          <p:grpSpPr bwMode="auto">
            <a:xfrm>
              <a:off x="5941843" y="5409701"/>
              <a:ext cx="3905506" cy="1410835"/>
              <a:chOff x="2111" y="3560"/>
              <a:chExt cx="1487" cy="736"/>
            </a:xfrm>
          </p:grpSpPr>
          <p:sp>
            <p:nvSpPr>
              <p:cNvPr id="95300" name="AutoShape 75"/>
              <p:cNvSpPr>
                <a:spLocks noChangeArrowheads="1"/>
              </p:cNvSpPr>
              <p:nvPr/>
            </p:nvSpPr>
            <p:spPr bwMode="gray">
              <a:xfrm>
                <a:off x="2111" y="3570"/>
                <a:ext cx="755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1" name="AutoShape 76"/>
              <p:cNvSpPr>
                <a:spLocks noChangeArrowheads="1"/>
              </p:cNvSpPr>
              <p:nvPr/>
            </p:nvSpPr>
            <p:spPr bwMode="gray">
              <a:xfrm>
                <a:off x="2123" y="3572"/>
                <a:ext cx="732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2" name="AutoShape 77"/>
              <p:cNvSpPr>
                <a:spLocks noChangeArrowheads="1"/>
              </p:cNvSpPr>
              <p:nvPr/>
            </p:nvSpPr>
            <p:spPr bwMode="gray">
              <a:xfrm>
                <a:off x="2129" y="4096"/>
                <a:ext cx="722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3" name="AutoShape 78"/>
              <p:cNvSpPr>
                <a:spLocks noChangeArrowheads="1"/>
              </p:cNvSpPr>
              <p:nvPr/>
            </p:nvSpPr>
            <p:spPr bwMode="gray">
              <a:xfrm>
                <a:off x="2129" y="3578"/>
                <a:ext cx="722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4" name="AutoShape 76"/>
              <p:cNvSpPr>
                <a:spLocks noChangeArrowheads="1"/>
              </p:cNvSpPr>
              <p:nvPr/>
            </p:nvSpPr>
            <p:spPr bwMode="gray">
              <a:xfrm>
                <a:off x="2866" y="3560"/>
                <a:ext cx="732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305" name="AutoShape 78"/>
              <p:cNvSpPr>
                <a:spLocks noChangeArrowheads="1"/>
              </p:cNvSpPr>
              <p:nvPr/>
            </p:nvSpPr>
            <p:spPr bwMode="gray">
              <a:xfrm>
                <a:off x="2866" y="3560"/>
                <a:ext cx="722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sp>
          <p:nvSpPr>
            <p:cNvPr id="2256975" name="Rectangle 79"/>
            <p:cNvSpPr>
              <a:spLocks noChangeArrowheads="1"/>
            </p:cNvSpPr>
            <p:nvPr/>
          </p:nvSpPr>
          <p:spPr bwMode="auto">
            <a:xfrm>
              <a:off x="0" y="4799761"/>
              <a:ext cx="1574898" cy="6098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80000"/>
                </a:lnSpc>
                <a:defRPr/>
              </a:pPr>
              <a:r>
                <a:rPr lang="en-US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  <a:cs typeface="Arial" pitchFamily="34" charset="0"/>
                </a:rPr>
                <a:t>S</a:t>
              </a:r>
              <a:r>
                <a:rPr lang="en-US" sz="24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  <a:cs typeface="Arial" pitchFamily="34" charset="0"/>
                </a:rPr>
                <a:t>trengths</a:t>
              </a:r>
            </a:p>
            <a:p>
              <a:pPr eaLnBrk="0" hangingPunct="0">
                <a:lnSpc>
                  <a:spcPct val="80000"/>
                </a:lnSpc>
                <a:defRPr/>
              </a:pPr>
              <a:r>
                <a:rPr lang="en-US" sz="1400" b="1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ngsana New" pitchFamily="18" charset="-34"/>
                  <a:cs typeface="Arial" pitchFamily="34" charset="0"/>
                </a:rPr>
                <a:t>MAX</a:t>
              </a:r>
            </a:p>
          </p:txBody>
        </p:sp>
      </p:grpSp>
      <p:sp>
        <p:nvSpPr>
          <p:cNvPr id="2256979" name="Rectangle 83"/>
          <p:cNvSpPr>
            <a:spLocks noChangeArrowheads="1"/>
          </p:cNvSpPr>
          <p:nvPr/>
        </p:nvSpPr>
        <p:spPr bwMode="auto">
          <a:xfrm>
            <a:off x="8485188" y="5403850"/>
            <a:ext cx="460375" cy="263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sz="16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MIN</a:t>
            </a:r>
          </a:p>
        </p:txBody>
      </p:sp>
      <p:sp>
        <p:nvSpPr>
          <p:cNvPr id="95240" name="WordArt 91"/>
          <p:cNvSpPr>
            <a:spLocks noChangeArrowheads="1" noChangeShapeType="1" noTextEdit="1"/>
          </p:cNvSpPr>
          <p:nvPr/>
        </p:nvSpPr>
        <p:spPr bwMode="auto">
          <a:xfrm>
            <a:off x="0" y="671513"/>
            <a:ext cx="1379538" cy="503237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r>
              <a:rPr lang="th-TH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CCFF"/>
                    </a:gs>
                    <a:gs pos="50000">
                      <a:srgbClr val="FFFF00"/>
                    </a:gs>
                    <a:gs pos="100000">
                      <a:srgbClr val="CCCC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00354E"/>
                  </a:outerShdw>
                </a:effectLst>
                <a:latin typeface="Angsana New"/>
                <a:cs typeface="Angsana New"/>
              </a:rPr>
              <a:t>       </a:t>
            </a: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0" y="12700"/>
            <a:ext cx="3048000" cy="6985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5400" b="1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-12700" y="61913"/>
            <a:ext cx="3213100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กลยุทธ์เชิงรุก </a:t>
            </a: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(Aggressive) </a:t>
            </a:r>
          </a:p>
          <a:p>
            <a:pPr>
              <a:defRPr/>
            </a:pP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grpSp>
        <p:nvGrpSpPr>
          <p:cNvPr id="9" name="Group 92"/>
          <p:cNvGrpSpPr>
            <a:grpSpLocks/>
          </p:cNvGrpSpPr>
          <p:nvPr/>
        </p:nvGrpSpPr>
        <p:grpSpPr bwMode="auto">
          <a:xfrm>
            <a:off x="6027738" y="-63500"/>
            <a:ext cx="2963862" cy="5473700"/>
            <a:chOff x="-1515340" y="-63563"/>
            <a:chExt cx="2963140" cy="5473763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12700" y="39688"/>
              <a:ext cx="1426006" cy="1094398"/>
              <a:chOff x="1126" y="966"/>
              <a:chExt cx="691" cy="726"/>
            </a:xfrm>
          </p:grpSpPr>
          <p:sp>
            <p:nvSpPr>
              <p:cNvPr id="95291" name="AutoShape 1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92" name="AutoShape 1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ts val="2000"/>
                  </a:lnSpc>
                </a:pPr>
                <a:r>
                  <a:rPr lang="th-TH" sz="2000">
                    <a:solidFill>
                      <a:srgbClr val="00354E"/>
                    </a:solidFill>
                    <a:latin typeface="Browallia New" pitchFamily="34" charset="-34"/>
                    <a:cs typeface="Browallia New" pitchFamily="34" charset="-34"/>
                  </a:rPr>
                  <a:t>กระแสพลังงานทดแทนน้ำมันมีสูงขึ้น</a:t>
                </a:r>
                <a:endParaRPr lang="en-US" sz="2000">
                  <a:solidFill>
                    <a:srgbClr val="00354E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93" name="AutoShape 1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94" name="AutoShape 1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14579" y="1103937"/>
              <a:ext cx="1426006" cy="1094398"/>
              <a:chOff x="1126" y="966"/>
              <a:chExt cx="691" cy="726"/>
            </a:xfrm>
          </p:grpSpPr>
          <p:sp>
            <p:nvSpPr>
              <p:cNvPr id="95287" name="AutoShape 16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8" name="AutoShape 17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9" name="AutoShape 18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90" name="AutoShape 19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14579" y="2172709"/>
              <a:ext cx="1426006" cy="1094398"/>
              <a:chOff x="1126" y="966"/>
              <a:chExt cx="691" cy="726"/>
            </a:xfrm>
          </p:grpSpPr>
          <p:sp>
            <p:nvSpPr>
              <p:cNvPr id="95283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4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5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6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21794" y="3249002"/>
              <a:ext cx="1426006" cy="1094398"/>
              <a:chOff x="1126" y="966"/>
              <a:chExt cx="691" cy="726"/>
            </a:xfrm>
          </p:grpSpPr>
          <p:sp>
            <p:nvSpPr>
              <p:cNvPr id="95279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0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1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82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4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sp>
          <p:nvSpPr>
            <p:cNvPr id="95273" name="Rectangle 81"/>
            <p:cNvSpPr>
              <a:spLocks noChangeArrowheads="1"/>
            </p:cNvSpPr>
            <p:nvPr/>
          </p:nvSpPr>
          <p:spPr bwMode="auto">
            <a:xfrm>
              <a:off x="-1515340" y="-63563"/>
              <a:ext cx="1629965" cy="803306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>
                <a:lnSpc>
                  <a:spcPct val="8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Angsana New" pitchFamily="18" charset="-34"/>
                </a:rPr>
                <a:t>Opportunities</a:t>
              </a:r>
              <a:endParaRPr lang="en-US" dirty="0">
                <a:solidFill>
                  <a:srgbClr val="FFFFFF"/>
                </a:solidFill>
                <a:latin typeface="Angsana New" pitchFamily="18" charset="-34"/>
              </a:endParaRPr>
            </a:p>
            <a:p>
              <a:pPr algn="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Angsana New" pitchFamily="18" charset="-34"/>
                </a:rPr>
                <a:t>MAX</a:t>
              </a:r>
              <a:r>
                <a:rPr lang="en-US" dirty="0">
                  <a:solidFill>
                    <a:srgbClr val="FFFFFF"/>
                  </a:solidFill>
                  <a:latin typeface="Angsana New" pitchFamily="18" charset="-34"/>
                </a:rPr>
                <a:t> </a:t>
              </a:r>
            </a:p>
          </p:txBody>
        </p: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0" y="4315802"/>
              <a:ext cx="1426006" cy="1094398"/>
              <a:chOff x="1126" y="966"/>
              <a:chExt cx="691" cy="726"/>
            </a:xfrm>
          </p:grpSpPr>
          <p:sp>
            <p:nvSpPr>
              <p:cNvPr id="95275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76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77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5278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</p:grpSp>
      <p:sp>
        <p:nvSpPr>
          <p:cNvPr id="95244" name="Rectangle 125"/>
          <p:cNvSpPr>
            <a:spLocks noChangeArrowheads="1"/>
          </p:cNvSpPr>
          <p:nvPr/>
        </p:nvSpPr>
        <p:spPr bwMode="auto">
          <a:xfrm>
            <a:off x="7543800" y="1209675"/>
            <a:ext cx="14478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ตลาดของคนหนุ่มสาวเติบโตเพิ่มขึ้น</a:t>
            </a:r>
            <a:endParaRPr lang="en-US" sz="2000" b="1">
              <a:solidFill>
                <a:srgbClr val="00354E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45" name="Rectangle 126"/>
          <p:cNvSpPr>
            <a:spLocks noChangeArrowheads="1"/>
          </p:cNvSpPr>
          <p:nvPr/>
        </p:nvSpPr>
        <p:spPr bwMode="auto">
          <a:xfrm>
            <a:off x="7543800" y="2286000"/>
            <a:ext cx="14478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กระแสโลกที่เน้นการรักษา</a:t>
            </a:r>
          </a:p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สิ่งแวดล้อม</a:t>
            </a:r>
            <a:endParaRPr lang="en-US" sz="20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46" name="Rectangle 127"/>
          <p:cNvSpPr>
            <a:spLocks noChangeArrowheads="1"/>
          </p:cNvSpPr>
          <p:nvPr/>
        </p:nvSpPr>
        <p:spPr bwMode="auto">
          <a:xfrm>
            <a:off x="7478713" y="3249613"/>
            <a:ext cx="1600200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ความต้องการของสังคมที่เน้นคุณภาพที่เหมาะกับราคา</a:t>
            </a:r>
            <a:endParaRPr lang="en-US" sz="20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47" name="Rectangle 128"/>
          <p:cNvSpPr>
            <a:spLocks noChangeArrowheads="1"/>
          </p:cNvSpPr>
          <p:nvPr/>
        </p:nvSpPr>
        <p:spPr bwMode="auto">
          <a:xfrm>
            <a:off x="7543800" y="4392613"/>
            <a:ext cx="144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การขยายตัวของตลาดในจีน อินเดีย รัสเซีย</a:t>
            </a:r>
            <a:endParaRPr lang="en-US" sz="20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48" name="AutoShape 77"/>
          <p:cNvSpPr>
            <a:spLocks noChangeArrowheads="1"/>
          </p:cNvSpPr>
          <p:nvPr/>
        </p:nvSpPr>
        <p:spPr bwMode="gray">
          <a:xfrm>
            <a:off x="5943600" y="6400800"/>
            <a:ext cx="1422400" cy="3460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alpha val="0"/>
                </a:srgbClr>
              </a:gs>
              <a:gs pos="100000">
                <a:srgbClr val="9BCFF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35" name="Oval 69"/>
          <p:cNvSpPr>
            <a:spLocks noChangeArrowheads="1"/>
          </p:cNvSpPr>
          <p:nvPr/>
        </p:nvSpPr>
        <p:spPr bwMode="auto">
          <a:xfrm>
            <a:off x="654050" y="1833563"/>
            <a:ext cx="1660525" cy="1708150"/>
          </a:xfrm>
          <a:prstGeom prst="ellipse">
            <a:avLst/>
          </a:prstGeom>
          <a:gradFill rotWithShape="1">
            <a:gsLst>
              <a:gs pos="0">
                <a:schemeClr val="bg1">
                  <a:lumMod val="60000"/>
                  <a:lumOff val="40000"/>
                </a:scheme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พัฒนาสินค้า/บริการ</a:t>
            </a:r>
          </a:p>
          <a:p>
            <a:pPr algn="ctr"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ตลาด/ช่องทางการจำหน่าย</a:t>
            </a:r>
          </a:p>
          <a:p>
            <a:pPr algn="ctr"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ให้มี</a:t>
            </a: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คุณภาพมาตรฐาน</a:t>
            </a:r>
          </a:p>
          <a:p>
            <a:pPr algn="ctr"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ตรงความต้องการลูกค้า</a:t>
            </a:r>
          </a:p>
        </p:txBody>
      </p:sp>
      <p:sp>
        <p:nvSpPr>
          <p:cNvPr id="95250" name="Rectangle 136"/>
          <p:cNvSpPr>
            <a:spLocks noChangeArrowheads="1"/>
          </p:cNvSpPr>
          <p:nvPr/>
        </p:nvSpPr>
        <p:spPr bwMode="auto">
          <a:xfrm>
            <a:off x="0" y="5768975"/>
            <a:ext cx="1447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เป็นองค์กร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ระดับโลก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51" name="Rectangle 137"/>
          <p:cNvSpPr>
            <a:spLocks noChangeArrowheads="1"/>
          </p:cNvSpPr>
          <p:nvPr/>
        </p:nvSpPr>
        <p:spPr bwMode="auto">
          <a:xfrm>
            <a:off x="4419600" y="5715000"/>
            <a:ext cx="160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มีความเข้มแข็ง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ทางด้านการเงิน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52" name="Rectangle 138"/>
          <p:cNvSpPr>
            <a:spLocks noChangeArrowheads="1"/>
          </p:cNvSpPr>
          <p:nvPr/>
        </p:nvSpPr>
        <p:spPr bwMode="auto">
          <a:xfrm>
            <a:off x="5867400" y="5581650"/>
            <a:ext cx="16002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มีชื่อเสียง</a:t>
            </a:r>
          </a:p>
          <a:p>
            <a:pPr algn="ctr">
              <a:lnSpc>
                <a:spcPts val="2400"/>
              </a:lnSpc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มีจุดเด่นด้านคุณภาพ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53" name="Rectangle 139"/>
          <p:cNvSpPr>
            <a:spLocks noChangeArrowheads="1"/>
          </p:cNvSpPr>
          <p:nvPr/>
        </p:nvSpPr>
        <p:spPr bwMode="auto">
          <a:xfrm>
            <a:off x="2693988" y="5686425"/>
            <a:ext cx="199231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เป็นผู้นำด้าน</a:t>
            </a:r>
          </a:p>
          <a:p>
            <a:pPr algn="ctr">
              <a:lnSpc>
                <a:spcPts val="2400"/>
              </a:lnSpc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การผลิต</a:t>
            </a:r>
          </a:p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FFFFFF"/>
                </a:solidFill>
                <a:latin typeface="Angsana New" pitchFamily="18" charset="-34"/>
              </a:rPr>
              <a:t>( Lean, JIT) 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5254" name="Rectangle 140"/>
          <p:cNvSpPr>
            <a:spLocks noChangeArrowheads="1"/>
          </p:cNvSpPr>
          <p:nvPr/>
        </p:nvSpPr>
        <p:spPr bwMode="auto">
          <a:xfrm>
            <a:off x="1524000" y="5562600"/>
            <a:ext cx="144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มีตลาดหลักใน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latin typeface="Angsana New" pitchFamily="18" charset="-34"/>
              </a:rPr>
              <a:t>US, China, EMEA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cxnSp>
        <p:nvCxnSpPr>
          <p:cNvPr id="83" name="Elbow Connector 82"/>
          <p:cNvCxnSpPr>
            <a:stCxn id="97" idx="6"/>
            <a:endCxn id="95244" idx="1"/>
          </p:cNvCxnSpPr>
          <p:nvPr/>
        </p:nvCxnSpPr>
        <p:spPr>
          <a:xfrm flipV="1">
            <a:off x="4416425" y="1646238"/>
            <a:ext cx="3127375" cy="1587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Elbow Connector 86"/>
          <p:cNvCxnSpPr/>
          <p:nvPr/>
        </p:nvCxnSpPr>
        <p:spPr>
          <a:xfrm>
            <a:off x="1479550" y="3814763"/>
            <a:ext cx="6119813" cy="1587"/>
          </a:xfrm>
          <a:prstGeom prst="bentConnector3">
            <a:avLst>
              <a:gd name="adj1" fmla="val 50000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2" name="Elbow Connector 86"/>
          <p:cNvCxnSpPr>
            <a:stCxn id="135" idx="4"/>
            <a:endCxn id="95309" idx="0"/>
          </p:cNvCxnSpPr>
          <p:nvPr/>
        </p:nvCxnSpPr>
        <p:spPr>
          <a:xfrm rot="16200000" flipH="1">
            <a:off x="1645445" y="3380581"/>
            <a:ext cx="1903412" cy="2225675"/>
          </a:xfrm>
          <a:prstGeom prst="bentConnector3">
            <a:avLst>
              <a:gd name="adj1" fmla="val 71354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0382" name="Picture 2"/>
          <p:cNvPicPr>
            <a:picLocks noChangeAspect="1" noChangeArrowheads="1"/>
          </p:cNvPicPr>
          <p:nvPr/>
        </p:nvPicPr>
        <p:blipFill>
          <a:blip r:embed="rId4" cstate="print"/>
          <a:srcRect l="4366" t="11081" r="6299" b="9517"/>
          <a:stretch>
            <a:fillRect/>
          </a:stretch>
        </p:blipFill>
        <p:spPr bwMode="auto">
          <a:xfrm>
            <a:off x="3048000" y="33338"/>
            <a:ext cx="1600200" cy="6524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97" name="Oval 69"/>
          <p:cNvSpPr>
            <a:spLocks noChangeArrowheads="1"/>
          </p:cNvSpPr>
          <p:nvPr/>
        </p:nvSpPr>
        <p:spPr bwMode="auto">
          <a:xfrm>
            <a:off x="3175000" y="1009650"/>
            <a:ext cx="1241425" cy="1276350"/>
          </a:xfrm>
          <a:prstGeom prst="ellipse">
            <a:avLst/>
          </a:prstGeom>
          <a:gradFill rotWithShape="1">
            <a:gsLst>
              <a:gs pos="0">
                <a:schemeClr val="bg1">
                  <a:lumMod val="60000"/>
                  <a:lumOff val="40000"/>
                </a:scheme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ขยายการเติบโต</a:t>
            </a:r>
          </a:p>
          <a:p>
            <a:pPr algn="ctr"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สินค้าและบริการ</a:t>
            </a:r>
          </a:p>
          <a:p>
            <a:pPr algn="ctr"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ของโตโยต้าลี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สซิ่ง</a:t>
            </a:r>
          </a:p>
          <a:p>
            <a:pPr algn="ctr">
              <a:defRPr/>
            </a:pP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เพื่อขยายฐานลูกค้า</a:t>
            </a:r>
            <a:endParaRPr lang="th-TH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  <p:cxnSp>
        <p:nvCxnSpPr>
          <p:cNvPr id="106" name="Elbow Connector 105"/>
          <p:cNvCxnSpPr>
            <a:endCxn id="95303" idx="0"/>
          </p:cNvCxnSpPr>
          <p:nvPr/>
        </p:nvCxnSpPr>
        <p:spPr>
          <a:xfrm rot="5400000">
            <a:off x="3306763" y="3549650"/>
            <a:ext cx="3790950" cy="0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5" name="Oval 69"/>
          <p:cNvSpPr>
            <a:spLocks noChangeArrowheads="1"/>
          </p:cNvSpPr>
          <p:nvPr/>
        </p:nvSpPr>
        <p:spPr bwMode="auto">
          <a:xfrm>
            <a:off x="5013325" y="107950"/>
            <a:ext cx="1408113" cy="1449388"/>
          </a:xfrm>
          <a:prstGeom prst="ellipse">
            <a:avLst/>
          </a:prstGeom>
          <a:gradFill rotWithShape="1">
            <a:gsLst>
              <a:gs pos="0">
                <a:schemeClr val="bg1">
                  <a:lumMod val="60000"/>
                  <a:lumOff val="40000"/>
                </a:scheme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lnSpc>
                <a:spcPts val="2400"/>
              </a:lnSpc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จัดตั้ง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Toyota </a:t>
            </a:r>
          </a:p>
          <a:p>
            <a:pPr algn="ctr">
              <a:lnSpc>
                <a:spcPts val="2400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Technical Center </a:t>
            </a:r>
            <a:endParaRPr lang="th-TH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 algn="ctr">
              <a:lnSpc>
                <a:spcPts val="2400"/>
              </a:lnSpc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ในทุกภูมิภาค</a:t>
            </a:r>
          </a:p>
          <a:p>
            <a:pPr algn="ctr">
              <a:lnSpc>
                <a:spcPts val="2400"/>
              </a:lnSpc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รองรับ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R&amp;D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</a:t>
            </a:r>
            <a:endParaRPr lang="th-TH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  <p:cxnSp>
        <p:nvCxnSpPr>
          <p:cNvPr id="116" name="Elbow Connector 115"/>
          <p:cNvCxnSpPr>
            <a:endCxn id="95245" idx="1"/>
          </p:cNvCxnSpPr>
          <p:nvPr/>
        </p:nvCxnSpPr>
        <p:spPr>
          <a:xfrm>
            <a:off x="6654800" y="2722563"/>
            <a:ext cx="889000" cy="158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Elbow Connector 118"/>
          <p:cNvCxnSpPr>
            <a:endCxn id="95305" idx="0"/>
          </p:cNvCxnSpPr>
          <p:nvPr/>
        </p:nvCxnSpPr>
        <p:spPr>
          <a:xfrm rot="5400000">
            <a:off x="4365625" y="3121025"/>
            <a:ext cx="4578350" cy="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Elbow Connector 86"/>
          <p:cNvCxnSpPr>
            <a:endCxn id="115" idx="6"/>
          </p:cNvCxnSpPr>
          <p:nvPr/>
        </p:nvCxnSpPr>
        <p:spPr>
          <a:xfrm rot="10800000">
            <a:off x="6421438" y="831850"/>
            <a:ext cx="1177925" cy="158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Elbow Connector 161"/>
          <p:cNvCxnSpPr>
            <a:endCxn id="95247" idx="1"/>
          </p:cNvCxnSpPr>
          <p:nvPr/>
        </p:nvCxnSpPr>
        <p:spPr>
          <a:xfrm rot="16200000" flipH="1">
            <a:off x="6763544" y="4120357"/>
            <a:ext cx="1085850" cy="474662"/>
          </a:xfrm>
          <a:prstGeom prst="bentConnector2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7" name="Elbow Connector 196"/>
          <p:cNvCxnSpPr/>
          <p:nvPr/>
        </p:nvCxnSpPr>
        <p:spPr>
          <a:xfrm>
            <a:off x="6677025" y="3541713"/>
            <a:ext cx="889000" cy="158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8" name="Elbow Connector 86"/>
          <p:cNvCxnSpPr/>
          <p:nvPr/>
        </p:nvCxnSpPr>
        <p:spPr>
          <a:xfrm rot="10800000" flipV="1">
            <a:off x="3821113" y="4395788"/>
            <a:ext cx="2855912" cy="1008062"/>
          </a:xfrm>
          <a:prstGeom prst="bentConnector3">
            <a:avLst>
              <a:gd name="adj1" fmla="val 10031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9" name="Elbow Connector 161"/>
          <p:cNvCxnSpPr/>
          <p:nvPr/>
        </p:nvCxnSpPr>
        <p:spPr>
          <a:xfrm rot="5400000" flipH="1" flipV="1">
            <a:off x="6114256" y="2885282"/>
            <a:ext cx="2384425" cy="474662"/>
          </a:xfrm>
          <a:prstGeom prst="bentConnector3">
            <a:avLst>
              <a:gd name="adj1" fmla="val 99907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8608" y="748040"/>
            <a:ext cx="303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kern="0" dirty="0" smtClean="0">
                <a:solidFill>
                  <a:srgbClr val="FFFFFF"/>
                </a:solidFill>
                <a:latin typeface="AngsanaUPC" pitchFamily="18" charset="-34"/>
                <a:cs typeface="Browallia New"/>
              </a:rPr>
              <a:t>ครองส่วนแบ่งตลาดอันดับหนึ่ง</a:t>
            </a:r>
            <a:endParaRPr lang="en-US" sz="2400" b="1" kern="0" dirty="0">
              <a:solidFill>
                <a:srgbClr val="FFFFFF"/>
              </a:solidFill>
              <a:latin typeface="AngsanaUPC" pitchFamily="18" charset="-34"/>
              <a:cs typeface="Browallia New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-21648" y="1310343"/>
            <a:ext cx="3078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kern="0" dirty="0" smtClean="0">
                <a:solidFill>
                  <a:srgbClr val="FFFFFF"/>
                </a:solidFill>
                <a:latin typeface="AngsanaUPC" pitchFamily="18" charset="-34"/>
                <a:cs typeface="Browallia New"/>
              </a:rPr>
              <a:t>ยอดขายเทียบกับบริษัทในเครือ</a:t>
            </a:r>
            <a:endParaRPr lang="en-US" sz="2400" b="1" kern="0" dirty="0">
              <a:solidFill>
                <a:srgbClr val="FFFFFF"/>
              </a:solidFill>
              <a:latin typeface="AngsanaUPC" pitchFamily="18" charset="-34"/>
              <a:cs typeface="Browallia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709457"/>
      </p:ext>
    </p:extLst>
  </p:cSld>
  <p:clrMapOvr>
    <a:masterClrMapping/>
  </p:clrMapOvr>
  <p:transition advClick="0" advTm="39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97" grpId="0" animBg="1"/>
      <p:bldP spid="1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3063" y="6084888"/>
            <a:ext cx="5980112" cy="174625"/>
            <a:chOff x="217" y="2340"/>
            <a:chExt cx="5317" cy="77"/>
          </a:xfrm>
        </p:grpSpPr>
        <p:sp>
          <p:nvSpPr>
            <p:cNvPr id="96365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6366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708150" y="5537200"/>
            <a:ext cx="6618288" cy="1241425"/>
            <a:chOff x="628" y="582"/>
            <a:chExt cx="2392" cy="712"/>
          </a:xfrm>
        </p:grpSpPr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628" y="582"/>
              <a:ext cx="731" cy="712"/>
              <a:chOff x="1564" y="2470"/>
              <a:chExt cx="731" cy="712"/>
            </a:xfrm>
          </p:grpSpPr>
          <p:sp>
            <p:nvSpPr>
              <p:cNvPr id="96362" name="AutoShape 43"/>
              <p:cNvSpPr>
                <a:spLocks noChangeArrowheads="1"/>
              </p:cNvSpPr>
              <p:nvPr/>
            </p:nvSpPr>
            <p:spPr bwMode="gray">
              <a:xfrm>
                <a:off x="156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000" b="1" dirty="0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ปริมาณและคุณภาพ</a:t>
                </a:r>
              </a:p>
              <a:p>
                <a:pPr algn="ctr"/>
                <a:r>
                  <a:rPr lang="th-TH" sz="2000" b="1" dirty="0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บุคลากรไม่สอดคล้อง</a:t>
                </a:r>
              </a:p>
              <a:p>
                <a:pPr algn="ctr"/>
                <a:r>
                  <a:rPr lang="th-TH" sz="2000" b="1" dirty="0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กับแผนการผลิตรถยนต์</a:t>
                </a:r>
              </a:p>
            </p:txBody>
          </p:sp>
          <p:sp>
            <p:nvSpPr>
              <p:cNvPr id="2256940" name="AutoShape 44"/>
              <p:cNvSpPr>
                <a:spLocks noChangeArrowheads="1"/>
              </p:cNvSpPr>
              <p:nvPr/>
            </p:nvSpPr>
            <p:spPr bwMode="gray">
              <a:xfrm>
                <a:off x="1565" y="3001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2256941" name="AutoShape 45"/>
              <p:cNvSpPr>
                <a:spLocks noChangeArrowheads="1"/>
              </p:cNvSpPr>
              <p:nvPr/>
            </p:nvSpPr>
            <p:spPr bwMode="gray">
              <a:xfrm rot="10800000">
                <a:off x="1564" y="2475"/>
                <a:ext cx="718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1471" y="582"/>
              <a:ext cx="731" cy="712"/>
              <a:chOff x="1674" y="2470"/>
              <a:chExt cx="731" cy="712"/>
            </a:xfrm>
          </p:grpSpPr>
          <p:sp>
            <p:nvSpPr>
              <p:cNvPr id="96359" name="AutoShape 47"/>
              <p:cNvSpPr>
                <a:spLocks noChangeArrowheads="1"/>
              </p:cNvSpPr>
              <p:nvPr/>
            </p:nvSpPr>
            <p:spPr bwMode="gray">
              <a:xfrm>
                <a:off x="1677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1800" b="1" dirty="0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ข้อร้องเรียนและปัญหาจาก</a:t>
                </a:r>
              </a:p>
              <a:p>
                <a:pPr algn="ctr"/>
                <a:r>
                  <a:rPr lang="th-TH" sz="1800" b="1" dirty="0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การผลิตจำนวนมาก</a:t>
                </a:r>
              </a:p>
              <a:p>
                <a:pPr algn="ctr"/>
                <a:r>
                  <a:rPr lang="th-TH" sz="1800" b="1" dirty="0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คุณภาพไม่เหมาะสมกับราคา</a:t>
                </a:r>
                <a:endParaRPr lang="en-US" sz="700" b="1" dirty="0">
                  <a:solidFill>
                    <a:srgbClr val="006699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2256944" name="AutoShape 48"/>
              <p:cNvSpPr>
                <a:spLocks noChangeArrowheads="1"/>
              </p:cNvSpPr>
              <p:nvPr/>
            </p:nvSpPr>
            <p:spPr bwMode="gray">
              <a:xfrm>
                <a:off x="1675" y="3001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2256945" name="AutoShape 49"/>
              <p:cNvSpPr>
                <a:spLocks noChangeArrowheads="1"/>
              </p:cNvSpPr>
              <p:nvPr/>
            </p:nvSpPr>
            <p:spPr bwMode="gray">
              <a:xfrm rot="10800000">
                <a:off x="1674" y="2475"/>
                <a:ext cx="719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2289" y="582"/>
              <a:ext cx="731" cy="712"/>
              <a:chOff x="1758" y="2470"/>
              <a:chExt cx="731" cy="712"/>
            </a:xfrm>
          </p:grpSpPr>
          <p:sp>
            <p:nvSpPr>
              <p:cNvPr id="96356" name="AutoShape 51"/>
              <p:cNvSpPr>
                <a:spLocks noChangeArrowheads="1"/>
              </p:cNvSpPr>
              <p:nvPr/>
            </p:nvSpPr>
            <p:spPr bwMode="gray">
              <a:xfrm>
                <a:off x="1761" y="2470"/>
                <a:ext cx="728" cy="712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th-TH" sz="2000" b="1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กำลังการผลิตใน</a:t>
                </a:r>
              </a:p>
              <a:p>
                <a:pPr algn="ctr"/>
                <a:r>
                  <a:rPr lang="th-TH" sz="2000" b="1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อเมริกาและญี่ปุ่น</a:t>
                </a:r>
              </a:p>
              <a:p>
                <a:pPr algn="ctr"/>
                <a:r>
                  <a:rPr lang="th-TH" sz="2000" b="1">
                    <a:solidFill>
                      <a:srgbClr val="006699"/>
                    </a:solidFill>
                    <a:latin typeface="Browallia New" pitchFamily="34" charset="-34"/>
                    <a:cs typeface="Browallia New" pitchFamily="34" charset="-34"/>
                  </a:rPr>
                  <a:t>เสียเปรียบคู่แข่ง</a:t>
                </a:r>
              </a:p>
            </p:txBody>
          </p:sp>
          <p:sp>
            <p:nvSpPr>
              <p:cNvPr id="2256948" name="AutoShape 52"/>
              <p:cNvSpPr>
                <a:spLocks noChangeArrowheads="1"/>
              </p:cNvSpPr>
              <p:nvPr/>
            </p:nvSpPr>
            <p:spPr bwMode="gray">
              <a:xfrm>
                <a:off x="1759" y="3001"/>
                <a:ext cx="719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2256949" name="AutoShape 53"/>
              <p:cNvSpPr>
                <a:spLocks noChangeArrowheads="1"/>
              </p:cNvSpPr>
              <p:nvPr/>
            </p:nvSpPr>
            <p:spPr bwMode="gray">
              <a:xfrm rot="10800000">
                <a:off x="1758" y="2475"/>
                <a:ext cx="718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</p:grpSp>
      <p:sp>
        <p:nvSpPr>
          <p:cNvPr id="2256976" name="Rectangle 80"/>
          <p:cNvSpPr>
            <a:spLocks noChangeArrowheads="1"/>
          </p:cNvSpPr>
          <p:nvPr/>
        </p:nvSpPr>
        <p:spPr bwMode="auto">
          <a:xfrm>
            <a:off x="7759700" y="6370638"/>
            <a:ext cx="1354138" cy="4587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W</a:t>
            </a:r>
            <a:r>
              <a:rPr lang="en-US" sz="24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eaknesses</a:t>
            </a:r>
          </a:p>
        </p:txBody>
      </p:sp>
      <p:sp>
        <p:nvSpPr>
          <p:cNvPr id="74" name="Oval 69"/>
          <p:cNvSpPr>
            <a:spLocks noChangeArrowheads="1"/>
          </p:cNvSpPr>
          <p:nvPr/>
        </p:nvSpPr>
        <p:spPr bwMode="auto">
          <a:xfrm>
            <a:off x="6535738" y="2066925"/>
            <a:ext cx="1514475" cy="1557338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lnSpc>
                <a:spcPts val="18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Toyota</a:t>
            </a:r>
          </a:p>
          <a:p>
            <a:pPr algn="ctr">
              <a:lnSpc>
                <a:spcPts val="18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Production</a:t>
            </a:r>
          </a:p>
          <a:p>
            <a:pPr algn="ctr">
              <a:lnSpc>
                <a:spcPts val="18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System</a:t>
            </a:r>
          </a:p>
          <a:p>
            <a:pPr algn="ctr">
              <a:lnSpc>
                <a:spcPts val="22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เพื่อลดต้นทุน</a:t>
            </a:r>
          </a:p>
          <a:p>
            <a:pPr algn="ctr">
              <a:lnSpc>
                <a:spcPts val="22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การผลิต</a:t>
            </a:r>
          </a:p>
        </p:txBody>
      </p:sp>
      <p:sp>
        <p:nvSpPr>
          <p:cNvPr id="75" name="Oval 69"/>
          <p:cNvSpPr>
            <a:spLocks noChangeArrowheads="1"/>
          </p:cNvSpPr>
          <p:nvPr/>
        </p:nvSpPr>
        <p:spPr bwMode="auto">
          <a:xfrm>
            <a:off x="5934075" y="3149600"/>
            <a:ext cx="1066800" cy="1096963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lnSpc>
                <a:spcPts val="20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ปรับปรุง</a:t>
            </a:r>
          </a:p>
          <a:p>
            <a:pPr algn="ctr">
              <a:lnSpc>
                <a:spcPts val="20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กระบวนการ</a:t>
            </a:r>
          </a:p>
          <a:p>
            <a:pPr algn="ctr">
              <a:lnSpc>
                <a:spcPts val="20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อย่างต่อเนื่อง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488238" y="1633538"/>
            <a:ext cx="1427162" cy="533400"/>
          </a:xfrm>
          <a:prstGeom prst="roundRect">
            <a:avLst/>
          </a:prstGeom>
          <a:solidFill>
            <a:srgbClr val="92D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Just-In-Time</a:t>
            </a:r>
            <a:endParaRPr lang="th-TH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5514975" y="1604963"/>
            <a:ext cx="1676400" cy="533400"/>
          </a:xfrm>
          <a:prstGeom prst="roundRect">
            <a:avLst/>
          </a:prstGeom>
          <a:solidFill>
            <a:srgbClr val="92D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Lean</a:t>
            </a: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Thinking </a:t>
            </a:r>
            <a:endParaRPr lang="th-TH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470275" y="2728913"/>
            <a:ext cx="995363" cy="568325"/>
          </a:xfrm>
          <a:prstGeom prst="roundRect">
            <a:avLst/>
          </a:prstGeom>
          <a:solidFill>
            <a:schemeClr val="accent2">
              <a:lumMod val="75000"/>
              <a:alpha val="62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Respect</a:t>
            </a:r>
            <a:endParaRPr lang="th-TH" sz="2000" b="1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317875" y="2151063"/>
            <a:ext cx="1333500" cy="420687"/>
          </a:xfrm>
          <a:prstGeom prst="roundRect">
            <a:avLst/>
          </a:prstGeom>
          <a:solidFill>
            <a:schemeClr val="accent2">
              <a:lumMod val="75000"/>
              <a:alpha val="62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Teamwork</a:t>
            </a:r>
            <a:endParaRPr lang="th-TH" sz="2000" b="1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801938" y="3413125"/>
            <a:ext cx="1335087" cy="593725"/>
          </a:xfrm>
          <a:prstGeom prst="roundRect">
            <a:avLst/>
          </a:prstGeom>
          <a:solidFill>
            <a:schemeClr val="accent2">
              <a:lumMod val="75000"/>
              <a:alpha val="62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ส่งเสริมผู้นำ</a:t>
            </a:r>
          </a:p>
          <a:p>
            <a:pPr algn="ctr">
              <a:lnSpc>
                <a:spcPts val="20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ซึมซับปรัชญา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793875" y="1201738"/>
            <a:ext cx="1676400" cy="906462"/>
          </a:xfrm>
          <a:prstGeom prst="roundRect">
            <a:avLst/>
          </a:prstGeom>
          <a:solidFill>
            <a:schemeClr val="accent2">
              <a:lumMod val="75000"/>
              <a:alpha val="62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เชื่อมโยงบุคลากรที่เกษียณสู่การสร้าง</a:t>
            </a:r>
          </a:p>
          <a:p>
            <a:pPr algn="ctr"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SRM &amp; PRM</a:t>
            </a:r>
            <a:endParaRPr lang="th-TH" sz="2000" b="1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5035550" y="2616200"/>
            <a:ext cx="1384300" cy="533400"/>
          </a:xfrm>
          <a:prstGeom prst="roundRect">
            <a:avLst/>
          </a:prstGeom>
          <a:solidFill>
            <a:srgbClr val="00B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ระบบ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Online</a:t>
            </a:r>
            <a:endParaRPr lang="th-TH" sz="2400" b="1" dirty="0" err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1411" name="Picture 2"/>
          <p:cNvPicPr>
            <a:picLocks noChangeAspect="1" noChangeArrowheads="1"/>
          </p:cNvPicPr>
          <p:nvPr/>
        </p:nvPicPr>
        <p:blipFill>
          <a:blip r:embed="rId4" cstate="print"/>
          <a:srcRect l="4366" t="11081" r="6299" b="9517"/>
          <a:stretch>
            <a:fillRect/>
          </a:stretch>
        </p:blipFill>
        <p:spPr bwMode="auto">
          <a:xfrm>
            <a:off x="-49663" y="0"/>
            <a:ext cx="1600200" cy="6524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9" name="Rounded Rectangle 118"/>
          <p:cNvSpPr/>
          <p:nvPr/>
        </p:nvSpPr>
        <p:spPr>
          <a:xfrm>
            <a:off x="4906963" y="3413125"/>
            <a:ext cx="987425" cy="533400"/>
          </a:xfrm>
          <a:prstGeom prst="roundRect">
            <a:avLst/>
          </a:prstGeom>
          <a:solidFill>
            <a:srgbClr val="00B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Kaizen</a:t>
            </a:r>
            <a:endParaRPr lang="th-TH" sz="2400" b="1" dirty="0" err="1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 rot="5400000">
            <a:off x="-2006600" y="3946525"/>
            <a:ext cx="5632450" cy="133350"/>
            <a:chOff x="0" y="1896"/>
            <a:chExt cx="5760" cy="120"/>
          </a:xfrm>
        </p:grpSpPr>
        <p:sp>
          <p:nvSpPr>
            <p:cNvPr id="96351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6352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sp>
        <p:nvSpPr>
          <p:cNvPr id="100" name="Rectangle 83"/>
          <p:cNvSpPr>
            <a:spLocks noChangeArrowheads="1"/>
          </p:cNvSpPr>
          <p:nvPr/>
        </p:nvSpPr>
        <p:spPr bwMode="auto">
          <a:xfrm>
            <a:off x="49213" y="6021388"/>
            <a:ext cx="460375" cy="263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sz="16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rial" pitchFamily="34" charset="0"/>
              </a:rPr>
              <a:t>MIN</a:t>
            </a:r>
          </a:p>
        </p:txBody>
      </p:sp>
      <p:grpSp>
        <p:nvGrpSpPr>
          <p:cNvPr id="8" name="Group 92"/>
          <p:cNvGrpSpPr>
            <a:grpSpLocks/>
          </p:cNvGrpSpPr>
          <p:nvPr/>
        </p:nvGrpSpPr>
        <p:grpSpPr bwMode="auto">
          <a:xfrm>
            <a:off x="49213" y="319088"/>
            <a:ext cx="1447800" cy="5651500"/>
            <a:chOff x="0" y="-240642"/>
            <a:chExt cx="1447800" cy="5650842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2700" y="39688"/>
              <a:ext cx="1426006" cy="1094398"/>
              <a:chOff x="1126" y="966"/>
              <a:chExt cx="691" cy="726"/>
            </a:xfrm>
          </p:grpSpPr>
          <p:sp>
            <p:nvSpPr>
              <p:cNvPr id="96347" name="AutoShape 1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8" name="AutoShape 1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lnSpc>
                    <a:spcPts val="2000"/>
                  </a:lnSpc>
                </a:pPr>
                <a:r>
                  <a:rPr lang="th-TH" sz="2000">
                    <a:solidFill>
                      <a:srgbClr val="00354E"/>
                    </a:solidFill>
                    <a:latin typeface="Browallia New" pitchFamily="34" charset="-34"/>
                    <a:cs typeface="Browallia New" pitchFamily="34" charset="-34"/>
                  </a:rPr>
                  <a:t>กระแสพลังงานทดแทนน้ำมันมีสูงขึ้น</a:t>
                </a:r>
                <a:endParaRPr lang="en-US" sz="2000">
                  <a:solidFill>
                    <a:srgbClr val="00354E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9" name="AutoShape 1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50" name="AutoShape 1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14579" y="1103937"/>
              <a:ext cx="1426006" cy="1094398"/>
              <a:chOff x="1126" y="966"/>
              <a:chExt cx="691" cy="726"/>
            </a:xfrm>
          </p:grpSpPr>
          <p:sp>
            <p:nvSpPr>
              <p:cNvPr id="96343" name="AutoShape 16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4" name="AutoShape 17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5" name="AutoShape 18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6" name="AutoShape 19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14579" y="2172709"/>
              <a:ext cx="1426006" cy="1094398"/>
              <a:chOff x="1126" y="966"/>
              <a:chExt cx="691" cy="726"/>
            </a:xfrm>
          </p:grpSpPr>
          <p:sp>
            <p:nvSpPr>
              <p:cNvPr id="96339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0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1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42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794" y="3249002"/>
              <a:ext cx="1426006" cy="1094398"/>
              <a:chOff x="1126" y="966"/>
              <a:chExt cx="691" cy="726"/>
            </a:xfrm>
          </p:grpSpPr>
          <p:sp>
            <p:nvSpPr>
              <p:cNvPr id="96335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36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37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38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4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sp>
          <p:nvSpPr>
            <p:cNvPr id="96329" name="Rectangle 81"/>
            <p:cNvSpPr>
              <a:spLocks noChangeArrowheads="1"/>
            </p:cNvSpPr>
            <p:nvPr/>
          </p:nvSpPr>
          <p:spPr bwMode="auto">
            <a:xfrm>
              <a:off x="0" y="-240642"/>
              <a:ext cx="1308100" cy="584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400">
                  <a:solidFill>
                    <a:srgbClr val="FFFFFF"/>
                  </a:solidFill>
                  <a:latin typeface="Angsana New" pitchFamily="18" charset="-34"/>
                </a:rPr>
                <a:t>O</a:t>
              </a:r>
              <a:r>
                <a:rPr lang="en-US" sz="1600">
                  <a:solidFill>
                    <a:srgbClr val="FFFFFF"/>
                  </a:solidFill>
                  <a:latin typeface="Angsana New" pitchFamily="18" charset="-34"/>
                </a:rPr>
                <a:t>pportunities </a:t>
              </a:r>
            </a:p>
            <a:p>
              <a:pPr algn="r" eaLnBrk="0" hangingPunct="0">
                <a:lnSpc>
                  <a:spcPct val="80000"/>
                </a:lnSpc>
              </a:pPr>
              <a:r>
                <a:rPr lang="en-US" sz="1200">
                  <a:solidFill>
                    <a:srgbClr val="FFFFFF"/>
                  </a:solidFill>
                  <a:latin typeface="Angsana New" pitchFamily="18" charset="-34"/>
                </a:rPr>
                <a:t>MAX</a:t>
              </a:r>
              <a:r>
                <a:rPr lang="en-US" sz="1600">
                  <a:solidFill>
                    <a:srgbClr val="FFFFFF"/>
                  </a:solidFill>
                  <a:latin typeface="Angsana New" pitchFamily="18" charset="-34"/>
                </a:rPr>
                <a:t> </a:t>
              </a:r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0" y="4315802"/>
              <a:ext cx="1426006" cy="1094398"/>
              <a:chOff x="1126" y="966"/>
              <a:chExt cx="691" cy="726"/>
            </a:xfrm>
          </p:grpSpPr>
          <p:sp>
            <p:nvSpPr>
              <p:cNvPr id="96331" name="AutoShape 21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32" name="AutoShape 22"/>
              <p:cNvSpPr>
                <a:spLocks noChangeArrowheads="1"/>
              </p:cNvSpPr>
              <p:nvPr/>
            </p:nvSpPr>
            <p:spPr bwMode="gray">
              <a:xfrm>
                <a:off x="1137" y="968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33" name="AutoShape 23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6334" name="AutoShape 24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2000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</p:grpSp>
      <p:sp>
        <p:nvSpPr>
          <p:cNvPr id="96275" name="Rectangle 125"/>
          <p:cNvSpPr>
            <a:spLocks noChangeArrowheads="1"/>
          </p:cNvSpPr>
          <p:nvPr/>
        </p:nvSpPr>
        <p:spPr bwMode="auto">
          <a:xfrm>
            <a:off x="49213" y="1770063"/>
            <a:ext cx="14478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ตลาดของคนหนุ่มสาวเติบโตเพิ่มขึ้น</a:t>
            </a:r>
            <a:endParaRPr lang="en-US" sz="2000" b="1">
              <a:solidFill>
                <a:srgbClr val="00354E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6276" name="Rectangle 126"/>
          <p:cNvSpPr>
            <a:spLocks noChangeArrowheads="1"/>
          </p:cNvSpPr>
          <p:nvPr/>
        </p:nvSpPr>
        <p:spPr bwMode="auto">
          <a:xfrm>
            <a:off x="49213" y="2846388"/>
            <a:ext cx="14478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กระแสโลกที่เน้นการรักษา</a:t>
            </a:r>
          </a:p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สิ่งแวดล้อม</a:t>
            </a:r>
            <a:endParaRPr lang="en-US" sz="20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6277" name="Rectangle 127"/>
          <p:cNvSpPr>
            <a:spLocks noChangeArrowheads="1"/>
          </p:cNvSpPr>
          <p:nvPr/>
        </p:nvSpPr>
        <p:spPr bwMode="auto">
          <a:xfrm>
            <a:off x="-14288" y="3810000"/>
            <a:ext cx="1600201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ความต้องการของสังคมที่เน้นคุณภาพที่เหมาะกับราคา</a:t>
            </a:r>
            <a:endParaRPr lang="en-US" sz="20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6278" name="Rectangle 128"/>
          <p:cNvSpPr>
            <a:spLocks noChangeArrowheads="1"/>
          </p:cNvSpPr>
          <p:nvPr/>
        </p:nvSpPr>
        <p:spPr bwMode="auto">
          <a:xfrm>
            <a:off x="49213" y="4953000"/>
            <a:ext cx="14478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rPr>
              <a:t>การขยายตัวของตลาดในจีน อินเดีย รัสเซีย</a:t>
            </a:r>
            <a:endParaRPr lang="en-US" sz="20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3" name="Oval 69"/>
          <p:cNvSpPr>
            <a:spLocks noChangeArrowheads="1"/>
          </p:cNvSpPr>
          <p:nvPr/>
        </p:nvSpPr>
        <p:spPr bwMode="auto">
          <a:xfrm>
            <a:off x="2087563" y="2151063"/>
            <a:ext cx="1230312" cy="1265237"/>
          </a:xfrm>
          <a:prstGeom prst="ellipse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lnSpc>
                <a:spcPts val="22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พัฒนาบุคลากร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</a:t>
            </a: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สู่</a:t>
            </a:r>
          </a:p>
          <a:p>
            <a:pPr algn="ctr">
              <a:lnSpc>
                <a:spcPts val="2200"/>
              </a:lnSpc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Fundamental DNA</a:t>
            </a:r>
            <a:endParaRPr lang="th-TH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  <a:p>
            <a:pPr algn="ctr">
              <a:lnSpc>
                <a:spcPts val="22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และสร้างพันธมิตร</a:t>
            </a:r>
          </a:p>
        </p:txBody>
      </p:sp>
      <p:sp>
        <p:nvSpPr>
          <p:cNvPr id="126" name="Rounded Rectangle 125"/>
          <p:cNvSpPr/>
          <p:nvPr/>
        </p:nvSpPr>
        <p:spPr bwMode="auto">
          <a:xfrm>
            <a:off x="4763" y="6249988"/>
            <a:ext cx="1730375" cy="608012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-14288" y="6297613"/>
            <a:ext cx="1722438" cy="633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กลยุทธ์เชิงรับ </a:t>
            </a:r>
          </a:p>
          <a:p>
            <a:pPr algn="ctr">
              <a:lnSpc>
                <a:spcPts val="20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Turnaround</a:t>
            </a: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grpSp>
        <p:nvGrpSpPr>
          <p:cNvPr id="14" name="Group 230"/>
          <p:cNvGrpSpPr>
            <a:grpSpLocks/>
          </p:cNvGrpSpPr>
          <p:nvPr/>
        </p:nvGrpSpPr>
        <p:grpSpPr bwMode="auto">
          <a:xfrm>
            <a:off x="1550988" y="34925"/>
            <a:ext cx="7670800" cy="1254125"/>
            <a:chOff x="1550537" y="35419"/>
            <a:chExt cx="7670615" cy="1253628"/>
          </a:xfrm>
        </p:grpSpPr>
        <p:grpSp>
          <p:nvGrpSpPr>
            <p:cNvPr id="15" name="Group 108"/>
            <p:cNvGrpSpPr>
              <a:grpSpLocks/>
            </p:cNvGrpSpPr>
            <p:nvPr/>
          </p:nvGrpSpPr>
          <p:grpSpPr bwMode="auto">
            <a:xfrm>
              <a:off x="1550537" y="35419"/>
              <a:ext cx="7670615" cy="1253628"/>
              <a:chOff x="0" y="5409701"/>
              <a:chExt cx="10228127" cy="1707341"/>
            </a:xfrm>
          </p:grpSpPr>
          <p:grpSp>
            <p:nvGrpSpPr>
              <p:cNvPr id="16" name="Group 59"/>
              <p:cNvGrpSpPr>
                <a:grpSpLocks/>
              </p:cNvGrpSpPr>
              <p:nvPr/>
            </p:nvGrpSpPr>
            <p:grpSpPr bwMode="auto">
              <a:xfrm>
                <a:off x="0" y="5428870"/>
                <a:ext cx="1980331" cy="1391666"/>
                <a:chOff x="39" y="3570"/>
                <a:chExt cx="754" cy="726"/>
              </a:xfrm>
            </p:grpSpPr>
            <p:sp>
              <p:nvSpPr>
                <p:cNvPr id="96321" name="AutoShape 60"/>
                <p:cNvSpPr>
                  <a:spLocks noChangeArrowheads="1"/>
                </p:cNvSpPr>
                <p:nvPr/>
              </p:nvSpPr>
              <p:spPr bwMode="gray">
                <a:xfrm>
                  <a:off x="39" y="3570"/>
                  <a:ext cx="754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22" name="AutoShape 61"/>
                <p:cNvSpPr>
                  <a:spLocks noChangeArrowheads="1"/>
                </p:cNvSpPr>
                <p:nvPr/>
              </p:nvSpPr>
              <p:spPr bwMode="gray">
                <a:xfrm>
                  <a:off x="51" y="3572"/>
                  <a:ext cx="731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23" name="AutoShape 62"/>
                <p:cNvSpPr>
                  <a:spLocks noChangeArrowheads="1"/>
                </p:cNvSpPr>
                <p:nvPr/>
              </p:nvSpPr>
              <p:spPr bwMode="gray">
                <a:xfrm>
                  <a:off x="57" y="4096"/>
                  <a:ext cx="72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3CA1E6">
                        <a:alpha val="0"/>
                      </a:srgbClr>
                    </a:gs>
                    <a:gs pos="100000">
                      <a:srgbClr val="9BCFF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24" name="AutoShape 63"/>
                <p:cNvSpPr>
                  <a:spLocks noChangeArrowheads="1"/>
                </p:cNvSpPr>
                <p:nvPr/>
              </p:nvSpPr>
              <p:spPr bwMode="gray">
                <a:xfrm>
                  <a:off x="57" y="3578"/>
                  <a:ext cx="72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EE0F7"/>
                    </a:gs>
                    <a:gs pos="100000">
                      <a:srgbClr val="3CA1E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grpSp>
            <p:nvGrpSpPr>
              <p:cNvPr id="17" name="Group 64"/>
              <p:cNvGrpSpPr>
                <a:grpSpLocks/>
              </p:cNvGrpSpPr>
              <p:nvPr/>
            </p:nvGrpSpPr>
            <p:grpSpPr bwMode="auto">
              <a:xfrm>
                <a:off x="1973362" y="5428870"/>
                <a:ext cx="1980331" cy="1391666"/>
                <a:chOff x="730" y="3570"/>
                <a:chExt cx="754" cy="726"/>
              </a:xfrm>
            </p:grpSpPr>
            <p:sp>
              <p:nvSpPr>
                <p:cNvPr id="96317" name="AutoShape 65"/>
                <p:cNvSpPr>
                  <a:spLocks noChangeArrowheads="1"/>
                </p:cNvSpPr>
                <p:nvPr/>
              </p:nvSpPr>
              <p:spPr bwMode="gray">
                <a:xfrm>
                  <a:off x="730" y="3570"/>
                  <a:ext cx="754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8" name="AutoShape 66"/>
                <p:cNvSpPr>
                  <a:spLocks noChangeArrowheads="1"/>
                </p:cNvSpPr>
                <p:nvPr/>
              </p:nvSpPr>
              <p:spPr bwMode="gray">
                <a:xfrm>
                  <a:off x="742" y="3572"/>
                  <a:ext cx="731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9" name="AutoShape 67"/>
                <p:cNvSpPr>
                  <a:spLocks noChangeArrowheads="1"/>
                </p:cNvSpPr>
                <p:nvPr/>
              </p:nvSpPr>
              <p:spPr bwMode="gray">
                <a:xfrm>
                  <a:off x="748" y="4096"/>
                  <a:ext cx="72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3CA1E6">
                        <a:alpha val="0"/>
                      </a:srgbClr>
                    </a:gs>
                    <a:gs pos="100000">
                      <a:srgbClr val="9BCFF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20" name="AutoShape 68"/>
                <p:cNvSpPr>
                  <a:spLocks noChangeArrowheads="1"/>
                </p:cNvSpPr>
                <p:nvPr/>
              </p:nvSpPr>
              <p:spPr bwMode="gray">
                <a:xfrm>
                  <a:off x="748" y="3578"/>
                  <a:ext cx="72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EE0F7"/>
                    </a:gs>
                    <a:gs pos="100000">
                      <a:srgbClr val="3CA1E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grpSp>
            <p:nvGrpSpPr>
              <p:cNvPr id="18" name="Group 69"/>
              <p:cNvGrpSpPr>
                <a:grpSpLocks/>
              </p:cNvGrpSpPr>
              <p:nvPr/>
            </p:nvGrpSpPr>
            <p:grpSpPr bwMode="auto">
              <a:xfrm>
                <a:off x="3952528" y="5428870"/>
                <a:ext cx="1980331" cy="1391666"/>
                <a:chOff x="1400" y="3570"/>
                <a:chExt cx="754" cy="726"/>
              </a:xfrm>
            </p:grpSpPr>
            <p:sp>
              <p:nvSpPr>
                <p:cNvPr id="96313" name="AutoShape 70"/>
                <p:cNvSpPr>
                  <a:spLocks noChangeArrowheads="1"/>
                </p:cNvSpPr>
                <p:nvPr/>
              </p:nvSpPr>
              <p:spPr bwMode="gray">
                <a:xfrm>
                  <a:off x="1400" y="3570"/>
                  <a:ext cx="754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4" name="AutoShape 71"/>
                <p:cNvSpPr>
                  <a:spLocks noChangeArrowheads="1"/>
                </p:cNvSpPr>
                <p:nvPr/>
              </p:nvSpPr>
              <p:spPr bwMode="gray">
                <a:xfrm>
                  <a:off x="1412" y="3572"/>
                  <a:ext cx="731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5" name="AutoShape 72"/>
                <p:cNvSpPr>
                  <a:spLocks noChangeArrowheads="1"/>
                </p:cNvSpPr>
                <p:nvPr/>
              </p:nvSpPr>
              <p:spPr bwMode="gray">
                <a:xfrm>
                  <a:off x="1418" y="4096"/>
                  <a:ext cx="72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3CA1E6">
                        <a:alpha val="0"/>
                      </a:srgbClr>
                    </a:gs>
                    <a:gs pos="100000">
                      <a:srgbClr val="9BCFF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6" name="AutoShape 73"/>
                <p:cNvSpPr>
                  <a:spLocks noChangeArrowheads="1"/>
                </p:cNvSpPr>
                <p:nvPr/>
              </p:nvSpPr>
              <p:spPr bwMode="gray">
                <a:xfrm>
                  <a:off x="1418" y="3578"/>
                  <a:ext cx="72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EE0F7"/>
                    </a:gs>
                    <a:gs pos="100000">
                      <a:srgbClr val="3CA1E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grpSp>
            <p:nvGrpSpPr>
              <p:cNvPr id="19" name="Group 74"/>
              <p:cNvGrpSpPr>
                <a:grpSpLocks/>
              </p:cNvGrpSpPr>
              <p:nvPr/>
            </p:nvGrpSpPr>
            <p:grpSpPr bwMode="auto">
              <a:xfrm>
                <a:off x="5941843" y="5409701"/>
                <a:ext cx="3905506" cy="1410835"/>
                <a:chOff x="2111" y="3560"/>
                <a:chExt cx="1487" cy="736"/>
              </a:xfrm>
            </p:grpSpPr>
            <p:sp>
              <p:nvSpPr>
                <p:cNvPr id="96307" name="AutoShape 75"/>
                <p:cNvSpPr>
                  <a:spLocks noChangeArrowheads="1"/>
                </p:cNvSpPr>
                <p:nvPr/>
              </p:nvSpPr>
              <p:spPr bwMode="gray">
                <a:xfrm>
                  <a:off x="2111" y="3570"/>
                  <a:ext cx="755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08" name="AutoShape 76"/>
                <p:cNvSpPr>
                  <a:spLocks noChangeArrowheads="1"/>
                </p:cNvSpPr>
                <p:nvPr/>
              </p:nvSpPr>
              <p:spPr bwMode="gray">
                <a:xfrm>
                  <a:off x="2123" y="3572"/>
                  <a:ext cx="732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09" name="AutoShape 77"/>
                <p:cNvSpPr>
                  <a:spLocks noChangeArrowheads="1"/>
                </p:cNvSpPr>
                <p:nvPr/>
              </p:nvSpPr>
              <p:spPr bwMode="gray">
                <a:xfrm>
                  <a:off x="2129" y="4096"/>
                  <a:ext cx="722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3CA1E6">
                        <a:alpha val="0"/>
                      </a:srgbClr>
                    </a:gs>
                    <a:gs pos="100000">
                      <a:srgbClr val="9BCFF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0" name="AutoShape 78"/>
                <p:cNvSpPr>
                  <a:spLocks noChangeArrowheads="1"/>
                </p:cNvSpPr>
                <p:nvPr/>
              </p:nvSpPr>
              <p:spPr bwMode="gray">
                <a:xfrm>
                  <a:off x="2129" y="3578"/>
                  <a:ext cx="722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EE0F7"/>
                    </a:gs>
                    <a:gs pos="100000">
                      <a:srgbClr val="3CA1E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1" name="AutoShape 76"/>
                <p:cNvSpPr>
                  <a:spLocks noChangeArrowheads="1"/>
                </p:cNvSpPr>
                <p:nvPr/>
              </p:nvSpPr>
              <p:spPr bwMode="gray">
                <a:xfrm>
                  <a:off x="2866" y="3560"/>
                  <a:ext cx="732" cy="73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6312" name="AutoShape 78"/>
                <p:cNvSpPr>
                  <a:spLocks noChangeArrowheads="1"/>
                </p:cNvSpPr>
                <p:nvPr/>
              </p:nvSpPr>
              <p:spPr bwMode="gray">
                <a:xfrm>
                  <a:off x="2866" y="3560"/>
                  <a:ext cx="722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EE0F7"/>
                    </a:gs>
                    <a:gs pos="100000">
                      <a:srgbClr val="3CA1E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sp>
            <p:nvSpPr>
              <p:cNvPr id="150" name="Rectangle 79"/>
              <p:cNvSpPr>
                <a:spLocks noChangeArrowheads="1"/>
              </p:cNvSpPr>
              <p:nvPr/>
            </p:nvSpPr>
            <p:spPr bwMode="auto">
              <a:xfrm>
                <a:off x="8886109" y="6563777"/>
                <a:ext cx="1342018" cy="553265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en-US" sz="2400" b="1" dirty="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ngsana New" pitchFamily="18" charset="-34"/>
                    <a:cs typeface="Arial" pitchFamily="34" charset="0"/>
                  </a:rPr>
                  <a:t>S</a:t>
                </a:r>
                <a:r>
                  <a:rPr lang="en-US" sz="2000" b="1" dirty="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ngsana New" pitchFamily="18" charset="-34"/>
                    <a:cs typeface="Arial" pitchFamily="34" charset="0"/>
                  </a:rPr>
                  <a:t>trengths</a:t>
                </a:r>
              </a:p>
            </p:txBody>
          </p:sp>
        </p:grpSp>
        <p:sp>
          <p:nvSpPr>
            <p:cNvPr id="96296" name="AutoShape 77"/>
            <p:cNvSpPr>
              <a:spLocks noChangeArrowheads="1"/>
            </p:cNvSpPr>
            <p:nvPr/>
          </p:nvSpPr>
          <p:spPr bwMode="gray">
            <a:xfrm>
              <a:off x="7508651" y="710295"/>
              <a:ext cx="1422400" cy="3460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6297" name="Rectangle 136"/>
            <p:cNvSpPr>
              <a:spLocks noChangeArrowheads="1"/>
            </p:cNvSpPr>
            <p:nvPr/>
          </p:nvSpPr>
          <p:spPr bwMode="auto">
            <a:xfrm>
              <a:off x="1550537" y="165554"/>
              <a:ext cx="1447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เป็นองค์กร</a:t>
              </a:r>
            </a:p>
            <a:p>
              <a:pPr algn="ctr"/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ระดับโลก</a:t>
              </a:r>
              <a:endParaRPr lang="en-US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6298" name="Rectangle 137"/>
            <p:cNvSpPr>
              <a:spLocks noChangeArrowheads="1"/>
            </p:cNvSpPr>
            <p:nvPr/>
          </p:nvSpPr>
          <p:spPr bwMode="auto">
            <a:xfrm>
              <a:off x="5970137" y="213177"/>
              <a:ext cx="1600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มีความเข้มแข็ง</a:t>
              </a:r>
            </a:p>
            <a:p>
              <a:pPr algn="ctr"/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ทางด้านการเงิน</a:t>
              </a:r>
              <a:endParaRPr lang="en-US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6299" name="Rectangle 138"/>
            <p:cNvSpPr>
              <a:spLocks noChangeArrowheads="1"/>
            </p:cNvSpPr>
            <p:nvPr/>
          </p:nvSpPr>
          <p:spPr bwMode="auto">
            <a:xfrm>
              <a:off x="7388909" y="166911"/>
              <a:ext cx="1600200" cy="8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มีชื่อเสียง</a:t>
              </a:r>
            </a:p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มีจุดเด่นด้านคุณภาพ</a:t>
              </a:r>
              <a:endParaRPr lang="en-US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6300" name="Rectangle 139"/>
            <p:cNvSpPr>
              <a:spLocks noChangeArrowheads="1"/>
            </p:cNvSpPr>
            <p:nvPr/>
          </p:nvSpPr>
          <p:spPr bwMode="auto">
            <a:xfrm>
              <a:off x="4550203" y="126820"/>
              <a:ext cx="1419934" cy="8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เป็นผู้นำด้าน</a:t>
              </a:r>
            </a:p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การผลิต</a:t>
              </a:r>
            </a:p>
            <a:p>
              <a:pPr algn="ctr">
                <a:lnSpc>
                  <a:spcPts val="2000"/>
                </a:lnSpc>
              </a:pPr>
              <a:r>
                <a:rPr lang="en-US" sz="2000" b="1">
                  <a:solidFill>
                    <a:srgbClr val="FFFFFF"/>
                  </a:solidFill>
                  <a:latin typeface="Angsana New" pitchFamily="18" charset="-34"/>
                </a:rPr>
                <a:t>( Lean, JIT) </a:t>
              </a:r>
              <a:endParaRPr lang="en-US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6301" name="Rectangle 140"/>
            <p:cNvSpPr>
              <a:spLocks noChangeArrowheads="1"/>
            </p:cNvSpPr>
            <p:nvPr/>
          </p:nvSpPr>
          <p:spPr bwMode="auto">
            <a:xfrm>
              <a:off x="3074537" y="147861"/>
              <a:ext cx="1447800" cy="8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FFFFFF"/>
                  </a:solidFill>
                  <a:latin typeface="Angsana New" pitchFamily="18" charset="-34"/>
                </a:rPr>
                <a:t>มีตลาดหลักใน</a:t>
              </a:r>
            </a:p>
            <a:p>
              <a:pPr algn="ctr">
                <a:lnSpc>
                  <a:spcPts val="2000"/>
                </a:lnSpc>
              </a:pPr>
              <a:r>
                <a:rPr lang="en-US" sz="2000" b="1">
                  <a:solidFill>
                    <a:srgbClr val="FFFFFF"/>
                  </a:solidFill>
                  <a:latin typeface="Angsana New" pitchFamily="18" charset="-34"/>
                </a:rPr>
                <a:t>US, China, EMEA</a:t>
              </a:r>
              <a:endParaRPr lang="en-US" sz="2000">
                <a:solidFill>
                  <a:srgbClr val="FFFFFF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cxnSp>
        <p:nvCxnSpPr>
          <p:cNvPr id="176" name="Elbow Connector 161"/>
          <p:cNvCxnSpPr>
            <a:stCxn id="96311" idx="2"/>
            <a:endCxn id="74" idx="0"/>
          </p:cNvCxnSpPr>
          <p:nvPr/>
        </p:nvCxnSpPr>
        <p:spPr>
          <a:xfrm rot="5400000">
            <a:off x="7256463" y="1108075"/>
            <a:ext cx="995362" cy="922338"/>
          </a:xfrm>
          <a:prstGeom prst="bentConnector3">
            <a:avLst>
              <a:gd name="adj1" fmla="val 48541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8" name="Elbow Connector 86"/>
          <p:cNvCxnSpPr>
            <a:endCxn id="2256945" idx="2"/>
          </p:cNvCxnSpPr>
          <p:nvPr/>
        </p:nvCxnSpPr>
        <p:spPr>
          <a:xfrm rot="10800000" flipV="1">
            <a:off x="5035550" y="5159375"/>
            <a:ext cx="2257425" cy="387350"/>
          </a:xfrm>
          <a:prstGeom prst="bentConnector2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9" name="Elbow Connector 86"/>
          <p:cNvCxnSpPr/>
          <p:nvPr/>
        </p:nvCxnSpPr>
        <p:spPr>
          <a:xfrm rot="16200000" flipH="1">
            <a:off x="6334919" y="4525169"/>
            <a:ext cx="1920875" cy="4763"/>
          </a:xfrm>
          <a:prstGeom prst="bentConnector3">
            <a:avLst>
              <a:gd name="adj1" fmla="val 102125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7" name="Elbow Connector 86"/>
          <p:cNvCxnSpPr>
            <a:endCxn id="96315" idx="2"/>
          </p:cNvCxnSpPr>
          <p:nvPr/>
        </p:nvCxnSpPr>
        <p:spPr>
          <a:xfrm rot="10800000">
            <a:off x="5260975" y="1044575"/>
            <a:ext cx="2036763" cy="519113"/>
          </a:xfrm>
          <a:prstGeom prst="bentConnector2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3" name="Rounded Rectangle 202"/>
          <p:cNvSpPr/>
          <p:nvPr/>
        </p:nvSpPr>
        <p:spPr>
          <a:xfrm>
            <a:off x="8050213" y="2376488"/>
            <a:ext cx="1063625" cy="533400"/>
          </a:xfrm>
          <a:prstGeom prst="roundRect">
            <a:avLst/>
          </a:prstGeom>
          <a:solidFill>
            <a:srgbClr val="92D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Jidoka</a:t>
            </a:r>
            <a:endParaRPr lang="th-TH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7858125" y="3192463"/>
            <a:ext cx="1255713" cy="533400"/>
          </a:xfrm>
          <a:prstGeom prst="roundRect">
            <a:avLst/>
          </a:prstGeom>
          <a:solidFill>
            <a:srgbClr val="92D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Idea Suggestion</a:t>
            </a:r>
            <a:endParaRPr lang="th-TH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7351713" y="3916363"/>
            <a:ext cx="1782762" cy="533400"/>
          </a:xfrm>
          <a:prstGeom prst="roundRect">
            <a:avLst/>
          </a:prstGeom>
          <a:solidFill>
            <a:srgbClr val="92D05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Reduce</a:t>
            </a:r>
          </a:p>
          <a:p>
            <a:pPr algn="ctr">
              <a:lnSpc>
                <a:spcPts val="2200"/>
              </a:lnSpc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MUDA-MURI-MURA</a:t>
            </a:r>
            <a:endParaRPr lang="th-TH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5386388" y="4291013"/>
            <a:ext cx="1804987" cy="533400"/>
          </a:xfrm>
          <a:prstGeom prst="roundRect">
            <a:avLst/>
          </a:prstGeom>
          <a:solidFill>
            <a:srgbClr val="00CC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en-US" sz="2400" b="1" dirty="0" err="1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Genchi</a:t>
            </a:r>
            <a:r>
              <a:rPr lang="en-US" sz="24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en-US" sz="2400" b="1" dirty="0" err="1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Genbutsu</a:t>
            </a:r>
            <a:endParaRPr lang="en-US" sz="2400" b="1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  <a:p>
            <a:pPr algn="ctr">
              <a:lnSpc>
                <a:spcPts val="2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(Go and See)</a:t>
            </a:r>
            <a:endParaRPr lang="th-TH" sz="2400" b="1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207" name="Elbow Connector 86"/>
          <p:cNvCxnSpPr/>
          <p:nvPr/>
        </p:nvCxnSpPr>
        <p:spPr>
          <a:xfrm rot="10800000">
            <a:off x="1455738" y="5159375"/>
            <a:ext cx="3579812" cy="0"/>
          </a:xfrm>
          <a:prstGeom prst="bentConnector3">
            <a:avLst>
              <a:gd name="adj1" fmla="val 50000"/>
            </a:avLst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1" name="Elbow Connector 161"/>
          <p:cNvCxnSpPr/>
          <p:nvPr/>
        </p:nvCxnSpPr>
        <p:spPr>
          <a:xfrm>
            <a:off x="1484313" y="4375150"/>
            <a:ext cx="309562" cy="784225"/>
          </a:xfrm>
          <a:prstGeom prst="bentConnector2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4" name="Elbow Connector 213"/>
          <p:cNvCxnSpPr>
            <a:stCxn id="73" idx="4"/>
            <a:endCxn id="2256941" idx="2"/>
          </p:cNvCxnSpPr>
          <p:nvPr/>
        </p:nvCxnSpPr>
        <p:spPr>
          <a:xfrm rot="5400000">
            <a:off x="1636712" y="4481513"/>
            <a:ext cx="2130425" cy="0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9" name="Elbow Connector 218"/>
          <p:cNvCxnSpPr/>
          <p:nvPr/>
        </p:nvCxnSpPr>
        <p:spPr>
          <a:xfrm>
            <a:off x="1468438" y="4092575"/>
            <a:ext cx="3081337" cy="1444625"/>
          </a:xfrm>
          <a:prstGeom prst="bentConnector3">
            <a:avLst>
              <a:gd name="adj1" fmla="val 100386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609977" y="4056278"/>
            <a:ext cx="3018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FFFF"/>
                </a:solidFill>
                <a:latin typeface="AngsanaUPC" pitchFamily="18" charset="-34"/>
                <a:cs typeface="Browallia New"/>
              </a:rPr>
              <a:t>พัฒนาบุคลากรและทีม</a:t>
            </a:r>
          </a:p>
          <a:p>
            <a:pPr algn="ctr"/>
            <a:r>
              <a:rPr lang="th-TH" sz="2400" b="1" dirty="0" smtClean="0">
                <a:solidFill>
                  <a:srgbClr val="FFFFFF"/>
                </a:solidFill>
                <a:latin typeface="AngsanaUPC" pitchFamily="18" charset="-34"/>
                <a:cs typeface="Browallia New"/>
              </a:rPr>
              <a:t>ภายใต้การเคารพและให้เกียรติ</a:t>
            </a:r>
            <a:endParaRPr lang="en-US" sz="2400" b="1" dirty="0">
              <a:solidFill>
                <a:srgbClr val="FFFFFF"/>
              </a:solidFill>
              <a:latin typeface="AngsanaUPC" pitchFamily="18" charset="-34"/>
              <a:cs typeface="Browallia New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070482" y="1042494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FFFF"/>
                </a:solidFill>
                <a:latin typeface="AngsanaUPC" pitchFamily="18" charset="-34"/>
                <a:cs typeface="Browallia New"/>
              </a:rPr>
              <a:t>พัฒนาคุณภาพภายใต้การลดต้นทุน</a:t>
            </a:r>
            <a:endParaRPr lang="en-US" sz="2400" b="1" dirty="0">
              <a:solidFill>
                <a:srgbClr val="FFFFFF"/>
              </a:solidFill>
              <a:latin typeface="AngsanaUPC" pitchFamily="18" charset="-34"/>
              <a:cs typeface="Browallia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302656"/>
      </p:ext>
    </p:extLst>
  </p:cSld>
  <p:clrMapOvr>
    <a:masterClrMapping/>
  </p:clrMapOvr>
  <p:transition advClick="0" advTm="39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7" grpId="0" animBg="1"/>
      <p:bldP spid="119" grpId="0" animBg="1"/>
      <p:bldP spid="73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Elbow Connector 74"/>
          <p:cNvCxnSpPr/>
          <p:nvPr/>
        </p:nvCxnSpPr>
        <p:spPr>
          <a:xfrm rot="5400000" flipH="1" flipV="1">
            <a:off x="5482432" y="3253581"/>
            <a:ext cx="3328988" cy="282575"/>
          </a:xfrm>
          <a:prstGeom prst="bentConnector3">
            <a:avLst>
              <a:gd name="adj1" fmla="val 100559"/>
            </a:avLst>
          </a:prstGeom>
          <a:ln>
            <a:solidFill>
              <a:srgbClr val="FF99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 rot="5400000">
            <a:off x="5238750" y="2954338"/>
            <a:ext cx="5632450" cy="133350"/>
            <a:chOff x="0" y="1896"/>
            <a:chExt cx="5760" cy="120"/>
          </a:xfrm>
        </p:grpSpPr>
        <p:sp>
          <p:nvSpPr>
            <p:cNvPr id="97403" name="Rectangle 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7404" name="Rectangle 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20700" y="693738"/>
            <a:ext cx="8440738" cy="122237"/>
            <a:chOff x="217" y="2340"/>
            <a:chExt cx="5317" cy="77"/>
          </a:xfrm>
        </p:grpSpPr>
        <p:sp>
          <p:nvSpPr>
            <p:cNvPr id="97401" name="Rectangle 7"/>
            <p:cNvSpPr>
              <a:spLocks noChangeArrowheads="1"/>
            </p:cNvSpPr>
            <p:nvPr/>
          </p:nvSpPr>
          <p:spPr bwMode="gray">
            <a:xfrm>
              <a:off x="217" y="2340"/>
              <a:ext cx="5317" cy="3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7402" name="Rectangle 8"/>
            <p:cNvSpPr>
              <a:spLocks noChangeArrowheads="1"/>
            </p:cNvSpPr>
            <p:nvPr/>
          </p:nvSpPr>
          <p:spPr bwMode="gray">
            <a:xfrm>
              <a:off x="217" y="2370"/>
              <a:ext cx="5317" cy="47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7239000" y="1371600"/>
            <a:ext cx="1905000" cy="5456238"/>
            <a:chOff x="2535" y="2178"/>
            <a:chExt cx="759" cy="4984"/>
          </a:xfrm>
        </p:grpSpPr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2535" y="2178"/>
              <a:ext cx="759" cy="726"/>
              <a:chOff x="1126" y="966"/>
              <a:chExt cx="691" cy="726"/>
            </a:xfrm>
          </p:grpSpPr>
          <p:sp>
            <p:nvSpPr>
              <p:cNvPr id="102475" name="AutoShape 27"/>
              <p:cNvSpPr>
                <a:spLocks noChangeArrowheads="1"/>
              </p:cNvSpPr>
              <p:nvPr/>
            </p:nvSpPr>
            <p:spPr bwMode="gray">
              <a:xfrm>
                <a:off x="1126" y="966"/>
                <a:ext cx="691" cy="727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76" name="AutoShape 28"/>
              <p:cNvSpPr>
                <a:spLocks noChangeArrowheads="1"/>
              </p:cNvSpPr>
              <p:nvPr/>
            </p:nvSpPr>
            <p:spPr bwMode="gray">
              <a:xfrm>
                <a:off x="1137" y="967"/>
                <a:ext cx="670" cy="713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77" name="AutoShape 2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78" name="AutoShape 30"/>
              <p:cNvSpPr>
                <a:spLocks noChangeArrowheads="1"/>
              </p:cNvSpPr>
              <p:nvPr/>
            </p:nvSpPr>
            <p:spPr bwMode="gray">
              <a:xfrm rot="10800000">
                <a:off x="1142" y="975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2535" y="2892"/>
              <a:ext cx="759" cy="726"/>
              <a:chOff x="1126" y="966"/>
              <a:chExt cx="691" cy="726"/>
            </a:xfrm>
          </p:grpSpPr>
          <p:sp>
            <p:nvSpPr>
              <p:cNvPr id="102471" name="AutoShape 32"/>
              <p:cNvSpPr>
                <a:spLocks noChangeArrowheads="1"/>
              </p:cNvSpPr>
              <p:nvPr/>
            </p:nvSpPr>
            <p:spPr bwMode="gray">
              <a:xfrm>
                <a:off x="1126" y="965"/>
                <a:ext cx="691" cy="727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72" name="AutoShape 33"/>
              <p:cNvSpPr>
                <a:spLocks noChangeArrowheads="1"/>
              </p:cNvSpPr>
              <p:nvPr/>
            </p:nvSpPr>
            <p:spPr bwMode="gray">
              <a:xfrm>
                <a:off x="1137" y="967"/>
                <a:ext cx="670" cy="713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73" name="AutoShape 34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74" name="AutoShape 35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2535" y="3594"/>
              <a:ext cx="759" cy="3568"/>
              <a:chOff x="1126" y="966"/>
              <a:chExt cx="691" cy="3568"/>
            </a:xfrm>
          </p:grpSpPr>
          <p:sp>
            <p:nvSpPr>
              <p:cNvPr id="102459" name="AutoShape 37"/>
              <p:cNvSpPr>
                <a:spLocks noChangeArrowheads="1"/>
              </p:cNvSpPr>
              <p:nvPr/>
            </p:nvSpPr>
            <p:spPr bwMode="gray">
              <a:xfrm>
                <a:off x="1126" y="965"/>
                <a:ext cx="691" cy="727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0" name="AutoShape 38"/>
              <p:cNvSpPr>
                <a:spLocks noChangeArrowheads="1"/>
              </p:cNvSpPr>
              <p:nvPr/>
            </p:nvSpPr>
            <p:spPr bwMode="gray">
              <a:xfrm>
                <a:off x="1137" y="967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1" name="AutoShape 39"/>
              <p:cNvSpPr>
                <a:spLocks noChangeArrowheads="1"/>
              </p:cNvSpPr>
              <p:nvPr/>
            </p:nvSpPr>
            <p:spPr bwMode="gray">
              <a:xfrm>
                <a:off x="1142" y="1492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2" name="AutoShape 40"/>
              <p:cNvSpPr>
                <a:spLocks noChangeArrowheads="1"/>
              </p:cNvSpPr>
              <p:nvPr/>
            </p:nvSpPr>
            <p:spPr bwMode="gray">
              <a:xfrm rot="10800000">
                <a:off x="1142" y="974"/>
                <a:ext cx="66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3" name="AutoShape 38"/>
              <p:cNvSpPr>
                <a:spLocks noChangeArrowheads="1"/>
              </p:cNvSpPr>
              <p:nvPr/>
            </p:nvSpPr>
            <p:spPr bwMode="gray">
              <a:xfrm>
                <a:off x="1135" y="1692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4" name="AutoShape 38"/>
              <p:cNvSpPr>
                <a:spLocks noChangeArrowheads="1"/>
              </p:cNvSpPr>
              <p:nvPr/>
            </p:nvSpPr>
            <p:spPr bwMode="gray">
              <a:xfrm>
                <a:off x="1135" y="2404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5" name="AutoShape 38"/>
              <p:cNvSpPr>
                <a:spLocks noChangeArrowheads="1"/>
              </p:cNvSpPr>
              <p:nvPr/>
            </p:nvSpPr>
            <p:spPr bwMode="gray">
              <a:xfrm>
                <a:off x="1135" y="3100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6" name="AutoShape 38"/>
              <p:cNvSpPr>
                <a:spLocks noChangeArrowheads="1"/>
              </p:cNvSpPr>
              <p:nvPr/>
            </p:nvSpPr>
            <p:spPr bwMode="gray">
              <a:xfrm>
                <a:off x="1135" y="3796"/>
                <a:ext cx="670" cy="712"/>
              </a:xfrm>
              <a:prstGeom prst="roundRect">
                <a:avLst>
                  <a:gd name="adj" fmla="val 16667"/>
                </a:avLst>
              </a:prstGeom>
              <a:solidFill>
                <a:srgbClr val="FF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7" name="AutoShape 39"/>
              <p:cNvSpPr>
                <a:spLocks noChangeArrowheads="1"/>
              </p:cNvSpPr>
              <p:nvPr/>
            </p:nvSpPr>
            <p:spPr bwMode="gray">
              <a:xfrm>
                <a:off x="1144" y="2223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8" name="AutoShape 39"/>
              <p:cNvSpPr>
                <a:spLocks noChangeArrowheads="1"/>
              </p:cNvSpPr>
              <p:nvPr/>
            </p:nvSpPr>
            <p:spPr bwMode="gray">
              <a:xfrm>
                <a:off x="1144" y="2919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69" name="AutoShape 39"/>
              <p:cNvSpPr>
                <a:spLocks noChangeArrowheads="1"/>
              </p:cNvSpPr>
              <p:nvPr/>
            </p:nvSpPr>
            <p:spPr bwMode="gray">
              <a:xfrm>
                <a:off x="1144" y="3615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102470" name="AutoShape 39"/>
              <p:cNvSpPr>
                <a:spLocks noChangeArrowheads="1"/>
              </p:cNvSpPr>
              <p:nvPr/>
            </p:nvSpPr>
            <p:spPr bwMode="gray">
              <a:xfrm>
                <a:off x="1144" y="4353"/>
                <a:ext cx="66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FF00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ts val="1800"/>
                  </a:lnSpc>
                  <a:defRPr/>
                </a:pPr>
                <a:endParaRPr lang="en-US" sz="2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</p:grpSp>
      <p:sp>
        <p:nvSpPr>
          <p:cNvPr id="97286" name="Rectangle 82"/>
          <p:cNvSpPr>
            <a:spLocks noChangeArrowheads="1"/>
          </p:cNvSpPr>
          <p:nvPr/>
        </p:nvSpPr>
        <p:spPr bwMode="auto">
          <a:xfrm>
            <a:off x="6357938" y="6383338"/>
            <a:ext cx="930275" cy="4873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3200" b="1">
                <a:solidFill>
                  <a:srgbClr val="FFFFFF"/>
                </a:solidFill>
                <a:latin typeface="Angsana New" pitchFamily="18" charset="-34"/>
              </a:rPr>
              <a:t>T</a:t>
            </a:r>
            <a:r>
              <a:rPr lang="en-US" sz="2000" b="1">
                <a:solidFill>
                  <a:srgbClr val="FFFFFF"/>
                </a:solidFill>
                <a:latin typeface="Angsana New" pitchFamily="18" charset="-34"/>
              </a:rPr>
              <a:t>hreats</a:t>
            </a:r>
            <a:endParaRPr lang="en-US" sz="1600" b="1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121" name="Rounded Rectangle 120"/>
          <p:cNvSpPr/>
          <p:nvPr/>
        </p:nvSpPr>
        <p:spPr bwMode="auto">
          <a:xfrm>
            <a:off x="414338" y="693738"/>
            <a:ext cx="3429000" cy="6985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pSp>
        <p:nvGrpSpPr>
          <p:cNvPr id="8" name="Group 108"/>
          <p:cNvGrpSpPr>
            <a:grpSpLocks/>
          </p:cNvGrpSpPr>
          <p:nvPr/>
        </p:nvGrpSpPr>
        <p:grpSpPr bwMode="auto">
          <a:xfrm>
            <a:off x="395288" y="76200"/>
            <a:ext cx="7385050" cy="1409700"/>
            <a:chOff x="0" y="5409701"/>
            <a:chExt cx="9847349" cy="1410835"/>
          </a:xfrm>
        </p:grpSpPr>
        <p:grpSp>
          <p:nvGrpSpPr>
            <p:cNvPr id="9" name="Group 59"/>
            <p:cNvGrpSpPr>
              <a:grpSpLocks/>
            </p:cNvGrpSpPr>
            <p:nvPr/>
          </p:nvGrpSpPr>
          <p:grpSpPr bwMode="auto">
            <a:xfrm>
              <a:off x="0" y="5428870"/>
              <a:ext cx="1980331" cy="1391666"/>
              <a:chOff x="39" y="3570"/>
              <a:chExt cx="754" cy="726"/>
            </a:xfrm>
          </p:grpSpPr>
          <p:sp>
            <p:nvSpPr>
              <p:cNvPr id="97374" name="AutoShape 60"/>
              <p:cNvSpPr>
                <a:spLocks noChangeArrowheads="1"/>
              </p:cNvSpPr>
              <p:nvPr/>
            </p:nvSpPr>
            <p:spPr bwMode="gray">
              <a:xfrm>
                <a:off x="39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75" name="AutoShape 61"/>
              <p:cNvSpPr>
                <a:spLocks noChangeArrowheads="1"/>
              </p:cNvSpPr>
              <p:nvPr/>
            </p:nvSpPr>
            <p:spPr bwMode="gray">
              <a:xfrm>
                <a:off x="51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76" name="AutoShape 62"/>
              <p:cNvSpPr>
                <a:spLocks noChangeArrowheads="1"/>
              </p:cNvSpPr>
              <p:nvPr/>
            </p:nvSpPr>
            <p:spPr bwMode="gray">
              <a:xfrm>
                <a:off x="57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77" name="AutoShape 63"/>
              <p:cNvSpPr>
                <a:spLocks noChangeArrowheads="1"/>
              </p:cNvSpPr>
              <p:nvPr/>
            </p:nvSpPr>
            <p:spPr bwMode="gray">
              <a:xfrm>
                <a:off x="57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>
              <a:off x="1973362" y="5428870"/>
              <a:ext cx="1980331" cy="1391666"/>
              <a:chOff x="730" y="3570"/>
              <a:chExt cx="754" cy="726"/>
            </a:xfrm>
          </p:grpSpPr>
          <p:sp>
            <p:nvSpPr>
              <p:cNvPr id="97370" name="AutoShape 65"/>
              <p:cNvSpPr>
                <a:spLocks noChangeArrowheads="1"/>
              </p:cNvSpPr>
              <p:nvPr/>
            </p:nvSpPr>
            <p:spPr bwMode="gray">
              <a:xfrm>
                <a:off x="73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71" name="AutoShape 66"/>
              <p:cNvSpPr>
                <a:spLocks noChangeArrowheads="1"/>
              </p:cNvSpPr>
              <p:nvPr/>
            </p:nvSpPr>
            <p:spPr bwMode="gray">
              <a:xfrm>
                <a:off x="74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72" name="AutoShape 67"/>
              <p:cNvSpPr>
                <a:spLocks noChangeArrowheads="1"/>
              </p:cNvSpPr>
              <p:nvPr/>
            </p:nvSpPr>
            <p:spPr bwMode="gray">
              <a:xfrm>
                <a:off x="74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73" name="AutoShape 68"/>
              <p:cNvSpPr>
                <a:spLocks noChangeArrowheads="1"/>
              </p:cNvSpPr>
              <p:nvPr/>
            </p:nvSpPr>
            <p:spPr bwMode="gray">
              <a:xfrm>
                <a:off x="74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1" name="Group 69"/>
            <p:cNvGrpSpPr>
              <a:grpSpLocks/>
            </p:cNvGrpSpPr>
            <p:nvPr/>
          </p:nvGrpSpPr>
          <p:grpSpPr bwMode="auto">
            <a:xfrm>
              <a:off x="3952528" y="5428870"/>
              <a:ext cx="1980331" cy="1391666"/>
              <a:chOff x="1400" y="3570"/>
              <a:chExt cx="754" cy="726"/>
            </a:xfrm>
          </p:grpSpPr>
          <p:sp>
            <p:nvSpPr>
              <p:cNvPr id="97366" name="AutoShape 70"/>
              <p:cNvSpPr>
                <a:spLocks noChangeArrowheads="1"/>
              </p:cNvSpPr>
              <p:nvPr/>
            </p:nvSpPr>
            <p:spPr bwMode="gray">
              <a:xfrm>
                <a:off x="1400" y="3570"/>
                <a:ext cx="754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7" name="AutoShape 71"/>
              <p:cNvSpPr>
                <a:spLocks noChangeArrowheads="1"/>
              </p:cNvSpPr>
              <p:nvPr/>
            </p:nvSpPr>
            <p:spPr bwMode="gray">
              <a:xfrm>
                <a:off x="1412" y="3572"/>
                <a:ext cx="731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8" name="AutoShape 72"/>
              <p:cNvSpPr>
                <a:spLocks noChangeArrowheads="1"/>
              </p:cNvSpPr>
              <p:nvPr/>
            </p:nvSpPr>
            <p:spPr bwMode="gray">
              <a:xfrm>
                <a:off x="1418" y="4096"/>
                <a:ext cx="721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9" name="AutoShape 73"/>
              <p:cNvSpPr>
                <a:spLocks noChangeArrowheads="1"/>
              </p:cNvSpPr>
              <p:nvPr/>
            </p:nvSpPr>
            <p:spPr bwMode="gray">
              <a:xfrm>
                <a:off x="1418" y="3578"/>
                <a:ext cx="721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  <p:grpSp>
          <p:nvGrpSpPr>
            <p:cNvPr id="12" name="Group 74"/>
            <p:cNvGrpSpPr>
              <a:grpSpLocks/>
            </p:cNvGrpSpPr>
            <p:nvPr/>
          </p:nvGrpSpPr>
          <p:grpSpPr bwMode="auto">
            <a:xfrm>
              <a:off x="5941843" y="5409701"/>
              <a:ext cx="3905506" cy="1410835"/>
              <a:chOff x="2111" y="3560"/>
              <a:chExt cx="1487" cy="736"/>
            </a:xfrm>
          </p:grpSpPr>
          <p:sp>
            <p:nvSpPr>
              <p:cNvPr id="97360" name="AutoShape 75"/>
              <p:cNvSpPr>
                <a:spLocks noChangeArrowheads="1"/>
              </p:cNvSpPr>
              <p:nvPr/>
            </p:nvSpPr>
            <p:spPr bwMode="gray">
              <a:xfrm>
                <a:off x="2111" y="3570"/>
                <a:ext cx="755" cy="726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1" name="AutoShape 76"/>
              <p:cNvSpPr>
                <a:spLocks noChangeArrowheads="1"/>
              </p:cNvSpPr>
              <p:nvPr/>
            </p:nvSpPr>
            <p:spPr bwMode="gray">
              <a:xfrm>
                <a:off x="2123" y="3572"/>
                <a:ext cx="732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2" name="AutoShape 77"/>
              <p:cNvSpPr>
                <a:spLocks noChangeArrowheads="1"/>
              </p:cNvSpPr>
              <p:nvPr/>
            </p:nvSpPr>
            <p:spPr bwMode="gray">
              <a:xfrm>
                <a:off x="2129" y="4096"/>
                <a:ext cx="722" cy="1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3" name="AutoShape 78"/>
              <p:cNvSpPr>
                <a:spLocks noChangeArrowheads="1"/>
              </p:cNvSpPr>
              <p:nvPr/>
            </p:nvSpPr>
            <p:spPr bwMode="gray">
              <a:xfrm>
                <a:off x="2129" y="3578"/>
                <a:ext cx="722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4" name="AutoShape 76"/>
              <p:cNvSpPr>
                <a:spLocks noChangeArrowheads="1"/>
              </p:cNvSpPr>
              <p:nvPr/>
            </p:nvSpPr>
            <p:spPr bwMode="gray">
              <a:xfrm>
                <a:off x="2866" y="3560"/>
                <a:ext cx="732" cy="7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  <p:sp>
            <p:nvSpPr>
              <p:cNvPr id="97365" name="AutoShape 78"/>
              <p:cNvSpPr>
                <a:spLocks noChangeArrowheads="1"/>
              </p:cNvSpPr>
              <p:nvPr/>
            </p:nvSpPr>
            <p:spPr bwMode="gray">
              <a:xfrm>
                <a:off x="2866" y="3560"/>
                <a:ext cx="722" cy="1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AEAEA"/>
                  </a:solidFill>
                  <a:latin typeface="Browallia New" pitchFamily="34" charset="-34"/>
                  <a:cs typeface="Browallia New" pitchFamily="34" charset="-34"/>
                </a:endParaRPr>
              </a:p>
            </p:txBody>
          </p:sp>
        </p:grpSp>
      </p:grpSp>
      <p:sp>
        <p:nvSpPr>
          <p:cNvPr id="97289" name="AutoShape 77"/>
          <p:cNvSpPr>
            <a:spLocks noChangeArrowheads="1"/>
          </p:cNvSpPr>
          <p:nvPr/>
        </p:nvSpPr>
        <p:spPr bwMode="gray">
          <a:xfrm>
            <a:off x="6281738" y="1066800"/>
            <a:ext cx="1422400" cy="3460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alpha val="0"/>
                </a:srgbClr>
              </a:gs>
              <a:gs pos="100000">
                <a:srgbClr val="9BCFF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7290" name="Rectangle 109"/>
          <p:cNvSpPr>
            <a:spLocks noChangeArrowheads="1"/>
          </p:cNvSpPr>
          <p:nvPr/>
        </p:nvSpPr>
        <p:spPr bwMode="auto">
          <a:xfrm>
            <a:off x="454025" y="627063"/>
            <a:ext cx="14478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เป็นองค์กร</a:t>
            </a:r>
          </a:p>
          <a:p>
            <a:pPr algn="ctr">
              <a:lnSpc>
                <a:spcPts val="2400"/>
              </a:lnSpc>
            </a:pPr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ระดับโลก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7291" name="Rectangle 110"/>
          <p:cNvSpPr>
            <a:spLocks noChangeArrowheads="1"/>
          </p:cNvSpPr>
          <p:nvPr/>
        </p:nvSpPr>
        <p:spPr bwMode="auto">
          <a:xfrm>
            <a:off x="4757738" y="381000"/>
            <a:ext cx="160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มีความเข้มแข็ง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ทางด้านการเงิน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7292" name="Rectangle 111"/>
          <p:cNvSpPr>
            <a:spLocks noChangeArrowheads="1"/>
          </p:cNvSpPr>
          <p:nvPr/>
        </p:nvSpPr>
        <p:spPr bwMode="auto">
          <a:xfrm>
            <a:off x="6205538" y="2476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มีชื่อเสียง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มีจุดเด่นด้านคุณภาพ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7293" name="Rectangle 112"/>
          <p:cNvSpPr>
            <a:spLocks noChangeArrowheads="1"/>
          </p:cNvSpPr>
          <p:nvPr/>
        </p:nvSpPr>
        <p:spPr bwMode="auto">
          <a:xfrm>
            <a:off x="3309938" y="457200"/>
            <a:ext cx="160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 b="1">
                <a:solidFill>
                  <a:srgbClr val="FFFFFF"/>
                </a:solidFill>
                <a:latin typeface="Angsana New" pitchFamily="18" charset="-34"/>
              </a:rPr>
              <a:t>เป็นผู้นำด้านการผลิต </a:t>
            </a:r>
            <a:r>
              <a:rPr lang="en-US" sz="2000" b="1">
                <a:solidFill>
                  <a:srgbClr val="FFFFFF"/>
                </a:solidFill>
                <a:latin typeface="Angsana New" pitchFamily="18" charset="-34"/>
              </a:rPr>
              <a:t>( Lean, JIT) </a:t>
            </a:r>
            <a:endParaRPr lang="en-US" sz="20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7294" name="Rectangle 113"/>
          <p:cNvSpPr>
            <a:spLocks noChangeArrowheads="1"/>
          </p:cNvSpPr>
          <p:nvPr/>
        </p:nvSpPr>
        <p:spPr bwMode="auto">
          <a:xfrm>
            <a:off x="1862138" y="228600"/>
            <a:ext cx="144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มีตลาดหลักใน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latin typeface="Angsana New" pitchFamily="18" charset="-34"/>
              </a:rPr>
              <a:t>US, China, EMEA</a:t>
            </a:r>
            <a:endParaRPr lang="en-US" sz="2400">
              <a:solidFill>
                <a:srgbClr val="FFFF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6" name="Oval 69"/>
          <p:cNvSpPr>
            <a:spLocks noChangeArrowheads="1"/>
          </p:cNvSpPr>
          <p:nvPr/>
        </p:nvSpPr>
        <p:spPr bwMode="auto">
          <a:xfrm>
            <a:off x="1887538" y="2754313"/>
            <a:ext cx="1473200" cy="1514475"/>
          </a:xfrm>
          <a:prstGeom prst="ellipse">
            <a:avLst/>
          </a:prstGeom>
          <a:gradFill rotWithShape="1">
            <a:gsLst>
              <a:gs pos="0">
                <a:srgbClr val="C00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รักษาส่วนแบ่ง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การตลาดเดิม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อย่างมั่นคง</a:t>
            </a:r>
          </a:p>
        </p:txBody>
      </p:sp>
      <p:sp>
        <p:nvSpPr>
          <p:cNvPr id="117" name="Oval 69"/>
          <p:cNvSpPr>
            <a:spLocks noChangeArrowheads="1"/>
          </p:cNvSpPr>
          <p:nvPr/>
        </p:nvSpPr>
        <p:spPr bwMode="auto">
          <a:xfrm>
            <a:off x="4875213" y="2620963"/>
            <a:ext cx="1438275" cy="1384300"/>
          </a:xfrm>
          <a:prstGeom prst="ellipse">
            <a:avLst/>
          </a:prstGeom>
          <a:gradFill rotWithShape="1">
            <a:gsLst>
              <a:gs pos="0">
                <a:srgbClr val="C00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เพิ่มศักยภาพ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การทำตลาดใน</a:t>
            </a:r>
          </a:p>
          <a:p>
            <a:pPr algn="ctr"/>
            <a:r>
              <a:rPr lang="th-TH" sz="2400" b="1">
                <a:solidFill>
                  <a:srgbClr val="FFFFFF"/>
                </a:solidFill>
                <a:latin typeface="Angsana New" pitchFamily="18" charset="-34"/>
              </a:rPr>
              <a:t>ประเทศต่างๆ</a:t>
            </a:r>
          </a:p>
        </p:txBody>
      </p:sp>
      <p:sp>
        <p:nvSpPr>
          <p:cNvPr id="102418" name="Rectangle 132"/>
          <p:cNvSpPr>
            <a:spLocks noChangeArrowheads="1"/>
          </p:cNvSpPr>
          <p:nvPr/>
        </p:nvSpPr>
        <p:spPr bwMode="auto">
          <a:xfrm>
            <a:off x="7239000" y="6284913"/>
            <a:ext cx="18732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จำนวนคู่แข่งมากขึ้น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02419" name="Rectangle 133"/>
          <p:cNvSpPr>
            <a:spLocks noChangeArrowheads="1"/>
          </p:cNvSpPr>
          <p:nvPr/>
        </p:nvSpPr>
        <p:spPr bwMode="auto">
          <a:xfrm>
            <a:off x="7239000" y="2230438"/>
            <a:ext cx="1873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การเปลี่ยนแปล</a:t>
            </a: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งของอัตราแลกเปลี่ยนและต้นทุน</a:t>
            </a:r>
            <a:endParaRPr lang="th-TH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102420" name="Rectangle 134"/>
          <p:cNvSpPr>
            <a:spLocks noChangeArrowheads="1"/>
          </p:cNvSpPr>
          <p:nvPr/>
        </p:nvSpPr>
        <p:spPr bwMode="auto">
          <a:xfrm>
            <a:off x="7239000" y="4611688"/>
            <a:ext cx="18732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ความผันผวนของภาวะเศรษฐกิจ</a:t>
            </a:r>
          </a:p>
        </p:txBody>
      </p:sp>
      <p:sp>
        <p:nvSpPr>
          <p:cNvPr id="102421" name="Rectangle 135"/>
          <p:cNvSpPr>
            <a:spLocks noChangeArrowheads="1"/>
          </p:cNvSpPr>
          <p:nvPr/>
        </p:nvSpPr>
        <p:spPr bwMode="auto">
          <a:xfrm>
            <a:off x="7239000" y="3838575"/>
            <a:ext cx="18732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การเปลี่ยนแปลง</a:t>
            </a:r>
          </a:p>
          <a:p>
            <a:pPr algn="ctr">
              <a:lnSpc>
                <a:spcPts val="18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ประชากรศาสตร์</a:t>
            </a:r>
          </a:p>
        </p:txBody>
      </p:sp>
      <p:sp>
        <p:nvSpPr>
          <p:cNvPr id="102422" name="Rectangle 136"/>
          <p:cNvSpPr>
            <a:spLocks noChangeArrowheads="1"/>
          </p:cNvSpPr>
          <p:nvPr/>
        </p:nvSpPr>
        <p:spPr bwMode="auto">
          <a:xfrm>
            <a:off x="7239000" y="3059113"/>
            <a:ext cx="187325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การเปลี่ยนแปลง</a:t>
            </a:r>
          </a:p>
          <a:p>
            <a:pPr algn="ctr">
              <a:lnSpc>
                <a:spcPts val="18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ความต้องการใช้รถยนต์</a:t>
            </a:r>
          </a:p>
        </p:txBody>
      </p:sp>
      <p:sp>
        <p:nvSpPr>
          <p:cNvPr id="102423" name="Rectangle 137"/>
          <p:cNvSpPr>
            <a:spLocks noChangeArrowheads="1"/>
          </p:cNvSpPr>
          <p:nvPr/>
        </p:nvSpPr>
        <p:spPr bwMode="auto">
          <a:xfrm>
            <a:off x="7281863" y="1611313"/>
            <a:ext cx="18732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th-TH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ราคาน้ำมันสูงขี้น</a:t>
            </a:r>
          </a:p>
        </p:txBody>
      </p:sp>
      <p:sp>
        <p:nvSpPr>
          <p:cNvPr id="102424" name="Rectangle 138"/>
          <p:cNvSpPr>
            <a:spLocks noChangeArrowheads="1"/>
          </p:cNvSpPr>
          <p:nvPr/>
        </p:nvSpPr>
        <p:spPr bwMode="auto">
          <a:xfrm>
            <a:off x="7108825" y="5373688"/>
            <a:ext cx="212248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ตลาดหลักในประเทศต่างๆชะลอตัว</a:t>
            </a:r>
          </a:p>
        </p:txBody>
      </p:sp>
      <p:cxnSp>
        <p:nvCxnSpPr>
          <p:cNvPr id="75" name="Elbow Connector 74"/>
          <p:cNvCxnSpPr>
            <a:stCxn id="117" idx="6"/>
            <a:endCxn id="102460" idx="1"/>
          </p:cNvCxnSpPr>
          <p:nvPr/>
        </p:nvCxnSpPr>
        <p:spPr>
          <a:xfrm>
            <a:off x="6313488" y="3313113"/>
            <a:ext cx="955675" cy="0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Elbow Connector 74"/>
          <p:cNvCxnSpPr>
            <a:stCxn id="116" idx="4"/>
            <a:endCxn id="102420" idx="1"/>
          </p:cNvCxnSpPr>
          <p:nvPr/>
        </p:nvCxnSpPr>
        <p:spPr>
          <a:xfrm rot="16200000" flipH="1">
            <a:off x="4612481" y="2280445"/>
            <a:ext cx="638175" cy="4614862"/>
          </a:xfrm>
          <a:prstGeom prst="bentConnector2">
            <a:avLst/>
          </a:prstGeom>
          <a:ln>
            <a:solidFill>
              <a:srgbClr val="FF99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Elbow Connector 74"/>
          <p:cNvCxnSpPr>
            <a:endCxn id="102465" idx="1"/>
          </p:cNvCxnSpPr>
          <p:nvPr/>
        </p:nvCxnSpPr>
        <p:spPr>
          <a:xfrm rot="16200000" flipH="1">
            <a:off x="6273007" y="4656931"/>
            <a:ext cx="1504950" cy="477837"/>
          </a:xfrm>
          <a:prstGeom prst="bentConnector2">
            <a:avLst/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Elbow Connector 74"/>
          <p:cNvCxnSpPr>
            <a:endCxn id="102466" idx="1"/>
          </p:cNvCxnSpPr>
          <p:nvPr/>
        </p:nvCxnSpPr>
        <p:spPr>
          <a:xfrm rot="16200000" flipH="1">
            <a:off x="6383338" y="5529263"/>
            <a:ext cx="1503362" cy="258762"/>
          </a:xfrm>
          <a:prstGeom prst="bentConnector2">
            <a:avLst/>
          </a:prstGeom>
          <a:ln>
            <a:solidFill>
              <a:srgbClr val="FF99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Elbow Connector 74"/>
          <p:cNvCxnSpPr>
            <a:stCxn id="117" idx="6"/>
            <a:endCxn id="102421" idx="1"/>
          </p:cNvCxnSpPr>
          <p:nvPr/>
        </p:nvCxnSpPr>
        <p:spPr>
          <a:xfrm>
            <a:off x="6313488" y="3313113"/>
            <a:ext cx="925512" cy="820737"/>
          </a:xfrm>
          <a:prstGeom prst="bentConnector3">
            <a:avLst>
              <a:gd name="adj1" fmla="val 51569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Elbow Connector 74"/>
          <p:cNvCxnSpPr>
            <a:stCxn id="117" idx="0"/>
            <a:endCxn id="97362" idx="2"/>
          </p:cNvCxnSpPr>
          <p:nvPr/>
        </p:nvCxnSpPr>
        <p:spPr>
          <a:xfrm rot="5400000" flipH="1" flipV="1">
            <a:off x="5010150" y="2033588"/>
            <a:ext cx="1171575" cy="3175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432" name="Picture 2"/>
          <p:cNvPicPr>
            <a:picLocks noChangeAspect="1" noChangeArrowheads="1"/>
          </p:cNvPicPr>
          <p:nvPr/>
        </p:nvPicPr>
        <p:blipFill>
          <a:blip r:embed="rId4" cstate="print"/>
          <a:srcRect l="4366" t="11081" r="6299" b="9517"/>
          <a:stretch>
            <a:fillRect/>
          </a:stretch>
        </p:blipFill>
        <p:spPr bwMode="auto">
          <a:xfrm>
            <a:off x="0" y="0"/>
            <a:ext cx="1600200" cy="6524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5" name="Rounded Rectangle 114"/>
          <p:cNvSpPr/>
          <p:nvPr/>
        </p:nvSpPr>
        <p:spPr bwMode="auto">
          <a:xfrm>
            <a:off x="7805738" y="104775"/>
            <a:ext cx="1349375" cy="1133475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EAEAEA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907338" y="139700"/>
            <a:ext cx="10858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กลยุทธ์เชิง</a:t>
            </a:r>
          </a:p>
          <a:p>
            <a:pPr algn="ctr">
              <a:lnSpc>
                <a:spcPts val="2400"/>
              </a:lnSpc>
              <a:defRPr/>
            </a:pPr>
            <a:r>
              <a:rPr lang="th-TH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ป้อนกัน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>
              <a:lnSpc>
                <a:spcPts val="2400"/>
              </a:lnSpc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(Defensive)</a:t>
            </a:r>
          </a:p>
        </p:txBody>
      </p:sp>
      <p:grpSp>
        <p:nvGrpSpPr>
          <p:cNvPr id="13" name="Group 169"/>
          <p:cNvGrpSpPr>
            <a:grpSpLocks/>
          </p:cNvGrpSpPr>
          <p:nvPr/>
        </p:nvGrpSpPr>
        <p:grpSpPr bwMode="auto">
          <a:xfrm>
            <a:off x="-73025" y="1371600"/>
            <a:ext cx="1600200" cy="5627688"/>
            <a:chOff x="-72571" y="1372235"/>
            <a:chExt cx="1600201" cy="5627405"/>
          </a:xfrm>
        </p:grpSpPr>
        <p:grpSp>
          <p:nvGrpSpPr>
            <p:cNvPr id="14" name="Group 92"/>
            <p:cNvGrpSpPr>
              <a:grpSpLocks/>
            </p:cNvGrpSpPr>
            <p:nvPr/>
          </p:nvGrpSpPr>
          <p:grpSpPr bwMode="auto">
            <a:xfrm>
              <a:off x="-8175" y="1372235"/>
              <a:ext cx="1447800" cy="5627405"/>
              <a:chOff x="0" y="39688"/>
              <a:chExt cx="1447800" cy="5627405"/>
            </a:xfrm>
          </p:grpSpPr>
          <p:grpSp>
            <p:nvGrpSpPr>
              <p:cNvPr id="15" name="Group 10"/>
              <p:cNvGrpSpPr>
                <a:grpSpLocks/>
              </p:cNvGrpSpPr>
              <p:nvPr/>
            </p:nvGrpSpPr>
            <p:grpSpPr bwMode="auto">
              <a:xfrm>
                <a:off x="12700" y="39688"/>
                <a:ext cx="1426006" cy="1094398"/>
                <a:chOff x="1126" y="966"/>
                <a:chExt cx="691" cy="726"/>
              </a:xfrm>
            </p:grpSpPr>
            <p:sp>
              <p:nvSpPr>
                <p:cNvPr id="97352" name="AutoShape 11"/>
                <p:cNvSpPr>
                  <a:spLocks noChangeArrowheads="1"/>
                </p:cNvSpPr>
                <p:nvPr/>
              </p:nvSpPr>
              <p:spPr bwMode="gray">
                <a:xfrm>
                  <a:off x="1126" y="966"/>
                  <a:ext cx="691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53" name="AutoShape 12"/>
                <p:cNvSpPr>
                  <a:spLocks noChangeArrowheads="1"/>
                </p:cNvSpPr>
                <p:nvPr/>
              </p:nvSpPr>
              <p:spPr bwMode="gray">
                <a:xfrm>
                  <a:off x="1137" y="968"/>
                  <a:ext cx="670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th-TH" sz="2000">
                      <a:solidFill>
                        <a:srgbClr val="00354E"/>
                      </a:solidFill>
                      <a:latin typeface="Browallia New" pitchFamily="34" charset="-34"/>
                      <a:cs typeface="Browallia New" pitchFamily="34" charset="-34"/>
                    </a:rPr>
                    <a:t>กระแสพลังงานทดแทนน้ำมันมีสูงขึ้น</a:t>
                  </a:r>
                  <a:endParaRPr lang="en-US" sz="2000">
                    <a:solidFill>
                      <a:srgbClr val="00354E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54" name="AutoShape 13"/>
                <p:cNvSpPr>
                  <a:spLocks noChangeArrowheads="1"/>
                </p:cNvSpPr>
                <p:nvPr/>
              </p:nvSpPr>
              <p:spPr bwMode="gray">
                <a:xfrm>
                  <a:off x="1142" y="1492"/>
                  <a:ext cx="66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55" name="AutoShape 14"/>
                <p:cNvSpPr>
                  <a:spLocks noChangeArrowheads="1"/>
                </p:cNvSpPr>
                <p:nvPr/>
              </p:nvSpPr>
              <p:spPr bwMode="gray">
                <a:xfrm rot="10800000">
                  <a:off x="1142" y="974"/>
                  <a:ext cx="66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14579" y="1103937"/>
                <a:ext cx="1426006" cy="1094398"/>
                <a:chOff x="1126" y="966"/>
                <a:chExt cx="691" cy="726"/>
              </a:xfrm>
            </p:grpSpPr>
            <p:sp>
              <p:nvSpPr>
                <p:cNvPr id="97348" name="AutoShape 16"/>
                <p:cNvSpPr>
                  <a:spLocks noChangeArrowheads="1"/>
                </p:cNvSpPr>
                <p:nvPr/>
              </p:nvSpPr>
              <p:spPr bwMode="gray">
                <a:xfrm>
                  <a:off x="1126" y="966"/>
                  <a:ext cx="691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49" name="AutoShape 17"/>
                <p:cNvSpPr>
                  <a:spLocks noChangeArrowheads="1"/>
                </p:cNvSpPr>
                <p:nvPr/>
              </p:nvSpPr>
              <p:spPr bwMode="gray">
                <a:xfrm>
                  <a:off x="1137" y="968"/>
                  <a:ext cx="670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50" name="AutoShape 18"/>
                <p:cNvSpPr>
                  <a:spLocks noChangeArrowheads="1"/>
                </p:cNvSpPr>
                <p:nvPr/>
              </p:nvSpPr>
              <p:spPr bwMode="gray">
                <a:xfrm>
                  <a:off x="1142" y="1492"/>
                  <a:ext cx="66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51" name="AutoShape 19"/>
                <p:cNvSpPr>
                  <a:spLocks noChangeArrowheads="1"/>
                </p:cNvSpPr>
                <p:nvPr/>
              </p:nvSpPr>
              <p:spPr bwMode="gray">
                <a:xfrm rot="10800000">
                  <a:off x="1142" y="974"/>
                  <a:ext cx="66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14579" y="2172709"/>
                <a:ext cx="1426006" cy="1094398"/>
                <a:chOff x="1126" y="966"/>
                <a:chExt cx="691" cy="726"/>
              </a:xfrm>
            </p:grpSpPr>
            <p:sp>
              <p:nvSpPr>
                <p:cNvPr id="97344" name="AutoShape 21"/>
                <p:cNvSpPr>
                  <a:spLocks noChangeArrowheads="1"/>
                </p:cNvSpPr>
                <p:nvPr/>
              </p:nvSpPr>
              <p:spPr bwMode="gray">
                <a:xfrm>
                  <a:off x="1126" y="966"/>
                  <a:ext cx="691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45" name="AutoShape 22"/>
                <p:cNvSpPr>
                  <a:spLocks noChangeArrowheads="1"/>
                </p:cNvSpPr>
                <p:nvPr/>
              </p:nvSpPr>
              <p:spPr bwMode="gray">
                <a:xfrm>
                  <a:off x="1137" y="968"/>
                  <a:ext cx="670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46" name="AutoShape 23"/>
                <p:cNvSpPr>
                  <a:spLocks noChangeArrowheads="1"/>
                </p:cNvSpPr>
                <p:nvPr/>
              </p:nvSpPr>
              <p:spPr bwMode="gray">
                <a:xfrm>
                  <a:off x="1142" y="1492"/>
                  <a:ext cx="66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47" name="AutoShape 24"/>
                <p:cNvSpPr>
                  <a:spLocks noChangeArrowheads="1"/>
                </p:cNvSpPr>
                <p:nvPr/>
              </p:nvSpPr>
              <p:spPr bwMode="gray">
                <a:xfrm rot="10800000">
                  <a:off x="1142" y="974"/>
                  <a:ext cx="66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grpSp>
            <p:nvGrpSpPr>
              <p:cNvPr id="18" name="Group 20"/>
              <p:cNvGrpSpPr>
                <a:grpSpLocks/>
              </p:cNvGrpSpPr>
              <p:nvPr/>
            </p:nvGrpSpPr>
            <p:grpSpPr bwMode="auto">
              <a:xfrm>
                <a:off x="21794" y="3249002"/>
                <a:ext cx="1426006" cy="1094398"/>
                <a:chOff x="1126" y="966"/>
                <a:chExt cx="691" cy="726"/>
              </a:xfrm>
            </p:grpSpPr>
            <p:sp>
              <p:nvSpPr>
                <p:cNvPr id="97340" name="AutoShape 21"/>
                <p:cNvSpPr>
                  <a:spLocks noChangeArrowheads="1"/>
                </p:cNvSpPr>
                <p:nvPr/>
              </p:nvSpPr>
              <p:spPr bwMode="gray">
                <a:xfrm>
                  <a:off x="1126" y="966"/>
                  <a:ext cx="691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41" name="AutoShape 22"/>
                <p:cNvSpPr>
                  <a:spLocks noChangeArrowheads="1"/>
                </p:cNvSpPr>
                <p:nvPr/>
              </p:nvSpPr>
              <p:spPr bwMode="gray">
                <a:xfrm>
                  <a:off x="1137" y="968"/>
                  <a:ext cx="670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42" name="AutoShape 23"/>
                <p:cNvSpPr>
                  <a:spLocks noChangeArrowheads="1"/>
                </p:cNvSpPr>
                <p:nvPr/>
              </p:nvSpPr>
              <p:spPr bwMode="gray">
                <a:xfrm>
                  <a:off x="1142" y="1492"/>
                  <a:ext cx="66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43" name="AutoShape 24"/>
                <p:cNvSpPr>
                  <a:spLocks noChangeArrowheads="1"/>
                </p:cNvSpPr>
                <p:nvPr/>
              </p:nvSpPr>
              <p:spPr bwMode="gray">
                <a:xfrm rot="10800000">
                  <a:off x="1142" y="974"/>
                  <a:ext cx="66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14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grpSp>
            <p:nvGrpSpPr>
              <p:cNvPr id="19" name="Group 20"/>
              <p:cNvGrpSpPr>
                <a:grpSpLocks/>
              </p:cNvGrpSpPr>
              <p:nvPr/>
            </p:nvGrpSpPr>
            <p:grpSpPr bwMode="auto">
              <a:xfrm>
                <a:off x="0" y="4315802"/>
                <a:ext cx="1426006" cy="1094398"/>
                <a:chOff x="1126" y="966"/>
                <a:chExt cx="691" cy="726"/>
              </a:xfrm>
            </p:grpSpPr>
            <p:sp>
              <p:nvSpPr>
                <p:cNvPr id="97336" name="AutoShape 21"/>
                <p:cNvSpPr>
                  <a:spLocks noChangeArrowheads="1"/>
                </p:cNvSpPr>
                <p:nvPr/>
              </p:nvSpPr>
              <p:spPr bwMode="gray">
                <a:xfrm>
                  <a:off x="1126" y="966"/>
                  <a:ext cx="691" cy="726"/>
                </a:xfrm>
                <a:prstGeom prst="roundRect">
                  <a:avLst>
                    <a:gd name="adj" fmla="val 17509"/>
                  </a:avLst>
                </a:prstGeom>
                <a:gradFill rotWithShape="1">
                  <a:gsLst>
                    <a:gs pos="0">
                      <a:srgbClr val="4E91D4"/>
                    </a:gs>
                    <a:gs pos="100000">
                      <a:srgbClr val="3477A4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37" name="AutoShape 22"/>
                <p:cNvSpPr>
                  <a:spLocks noChangeArrowheads="1"/>
                </p:cNvSpPr>
                <p:nvPr/>
              </p:nvSpPr>
              <p:spPr bwMode="gray">
                <a:xfrm>
                  <a:off x="1137" y="968"/>
                  <a:ext cx="670" cy="7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38" name="AutoShape 23"/>
                <p:cNvSpPr>
                  <a:spLocks noChangeArrowheads="1"/>
                </p:cNvSpPr>
                <p:nvPr/>
              </p:nvSpPr>
              <p:spPr bwMode="gray">
                <a:xfrm>
                  <a:off x="1142" y="1492"/>
                  <a:ext cx="661" cy="181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  <p:sp>
              <p:nvSpPr>
                <p:cNvPr id="97339" name="AutoShape 24"/>
                <p:cNvSpPr>
                  <a:spLocks noChangeArrowheads="1"/>
                </p:cNvSpPr>
                <p:nvPr/>
              </p:nvSpPr>
              <p:spPr bwMode="gray">
                <a:xfrm rot="10800000">
                  <a:off x="1142" y="974"/>
                  <a:ext cx="661" cy="18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00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 sz="2000">
                    <a:solidFill>
                      <a:srgbClr val="EAEAEA"/>
                    </a:solidFill>
                    <a:latin typeface="Browallia New" pitchFamily="34" charset="-34"/>
                    <a:cs typeface="Browallia New" pitchFamily="34" charset="-34"/>
                  </a:endParaRPr>
                </a:p>
              </p:txBody>
            </p:sp>
          </p:grpSp>
          <p:sp>
            <p:nvSpPr>
              <p:cNvPr id="97335" name="Rectangle 81"/>
              <p:cNvSpPr>
                <a:spLocks noChangeArrowheads="1"/>
              </p:cNvSpPr>
              <p:nvPr/>
            </p:nvSpPr>
            <p:spPr bwMode="auto">
              <a:xfrm>
                <a:off x="0" y="5208506"/>
                <a:ext cx="1328566" cy="458587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>
                    <a:solidFill>
                      <a:srgbClr val="FFFFFF"/>
                    </a:solidFill>
                    <a:latin typeface="Angsana New" pitchFamily="18" charset="-34"/>
                  </a:rPr>
                  <a:t>Opportunities </a:t>
                </a:r>
              </a:p>
            </p:txBody>
          </p:sp>
        </p:grpSp>
        <p:sp>
          <p:nvSpPr>
            <p:cNvPr id="97326" name="Rectangle 125"/>
            <p:cNvSpPr>
              <a:spLocks noChangeArrowheads="1"/>
            </p:cNvSpPr>
            <p:nvPr/>
          </p:nvSpPr>
          <p:spPr bwMode="auto">
            <a:xfrm>
              <a:off x="-22689" y="2513194"/>
              <a:ext cx="1447800" cy="8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00354E"/>
                  </a:solidFill>
                  <a:latin typeface="Browallia New" pitchFamily="34" charset="-34"/>
                  <a:cs typeface="Browallia New" pitchFamily="34" charset="-34"/>
                </a:rPr>
                <a:t>ตลาดของคนหนุ่มสาวเติบโตเพิ่มขึ้น</a:t>
              </a:r>
              <a:endParaRPr lang="en-US" sz="2000" b="1">
                <a:solidFill>
                  <a:srgbClr val="00354E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7327" name="Rectangle 126"/>
            <p:cNvSpPr>
              <a:spLocks noChangeArrowheads="1"/>
            </p:cNvSpPr>
            <p:nvPr/>
          </p:nvSpPr>
          <p:spPr bwMode="auto">
            <a:xfrm>
              <a:off x="-22689" y="3589519"/>
              <a:ext cx="1447800" cy="87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00354E"/>
                  </a:solidFill>
                  <a:latin typeface="Browallia New" pitchFamily="34" charset="-34"/>
                  <a:cs typeface="Browallia New" pitchFamily="34" charset="-34"/>
                </a:rPr>
                <a:t>กระแสโลกที่เน้นการรักษา</a:t>
              </a:r>
            </a:p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00354E"/>
                  </a:solidFill>
                  <a:latin typeface="Browallia New" pitchFamily="34" charset="-34"/>
                  <a:cs typeface="Browallia New" pitchFamily="34" charset="-34"/>
                </a:rPr>
                <a:t>สิ่งแวดล้อม</a:t>
              </a:r>
              <a:endParaRPr lang="en-US" sz="2000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7328" name="Rectangle 127"/>
            <p:cNvSpPr>
              <a:spLocks noChangeArrowheads="1"/>
            </p:cNvSpPr>
            <p:nvPr/>
          </p:nvSpPr>
          <p:spPr bwMode="auto">
            <a:xfrm>
              <a:off x="-72571" y="4625834"/>
              <a:ext cx="1600201" cy="113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th-TH" sz="2000" b="1">
                  <a:solidFill>
                    <a:srgbClr val="00354E"/>
                  </a:solidFill>
                  <a:latin typeface="Browallia New" pitchFamily="34" charset="-34"/>
                  <a:cs typeface="Browallia New" pitchFamily="34" charset="-34"/>
                </a:rPr>
                <a:t>ความต้องการของสังคมที่เน้นคุณภาพที่เหมาะกับราคา</a:t>
              </a:r>
              <a:endParaRPr lang="en-US" sz="2000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97329" name="Rectangle 128"/>
            <p:cNvSpPr>
              <a:spLocks noChangeArrowheads="1"/>
            </p:cNvSpPr>
            <p:nvPr/>
          </p:nvSpPr>
          <p:spPr bwMode="auto">
            <a:xfrm>
              <a:off x="-51717" y="5696287"/>
              <a:ext cx="14478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h-TH" sz="2000" b="1">
                  <a:solidFill>
                    <a:srgbClr val="00354E"/>
                  </a:solidFill>
                  <a:latin typeface="Browallia New" pitchFamily="34" charset="-34"/>
                  <a:cs typeface="Browallia New" pitchFamily="34" charset="-34"/>
                </a:rPr>
                <a:t>การขยายตัวของตลาดในจีน อินเดีย รัสเซีย</a:t>
              </a:r>
              <a:endParaRPr lang="en-US" sz="2000">
                <a:solidFill>
                  <a:srgbClr val="EAEAEA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</p:grpSp>
      <p:cxnSp>
        <p:nvCxnSpPr>
          <p:cNvPr id="172" name="Elbow Connector 74"/>
          <p:cNvCxnSpPr>
            <a:stCxn id="97372" idx="2"/>
            <a:endCxn id="116" idx="0"/>
          </p:cNvCxnSpPr>
          <p:nvPr/>
        </p:nvCxnSpPr>
        <p:spPr>
          <a:xfrm rot="16200000" flipH="1">
            <a:off x="1970088" y="2100263"/>
            <a:ext cx="1304925" cy="3175"/>
          </a:xfrm>
          <a:prstGeom prst="bentConnector3">
            <a:avLst>
              <a:gd name="adj1" fmla="val 50000"/>
            </a:avLst>
          </a:prstGeom>
          <a:ln>
            <a:solidFill>
              <a:srgbClr val="FF99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Elbow Connector 74"/>
          <p:cNvCxnSpPr/>
          <p:nvPr/>
        </p:nvCxnSpPr>
        <p:spPr>
          <a:xfrm rot="10800000" flipV="1">
            <a:off x="2624138" y="1428750"/>
            <a:ext cx="3948112" cy="555625"/>
          </a:xfrm>
          <a:prstGeom prst="bentConnector3">
            <a:avLst>
              <a:gd name="adj1" fmla="val 4"/>
            </a:avLst>
          </a:prstGeom>
          <a:ln>
            <a:solidFill>
              <a:srgbClr val="FF99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Rounded Rectangle 188"/>
          <p:cNvSpPr/>
          <p:nvPr/>
        </p:nvSpPr>
        <p:spPr>
          <a:xfrm>
            <a:off x="2714625" y="2200275"/>
            <a:ext cx="1303338" cy="533400"/>
          </a:xfrm>
          <a:prstGeom prst="roundRect">
            <a:avLst/>
          </a:prstGeom>
          <a:solidFill>
            <a:srgbClr val="FF3300">
              <a:alpha val="67000"/>
            </a:srgbClr>
          </a:solidFill>
          <a:ln>
            <a:solidFill>
              <a:srgbClr val="E78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Market</a:t>
            </a:r>
          </a:p>
          <a:p>
            <a:pPr algn="ctr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Penetration</a:t>
            </a:r>
            <a:endParaRPr lang="th-TH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208" name="Elbow Connector 74"/>
          <p:cNvCxnSpPr/>
          <p:nvPr/>
        </p:nvCxnSpPr>
        <p:spPr>
          <a:xfrm rot="10800000" flipV="1">
            <a:off x="5594350" y="1412875"/>
            <a:ext cx="1289050" cy="317500"/>
          </a:xfrm>
          <a:prstGeom prst="bentConnector3">
            <a:avLst>
              <a:gd name="adj1" fmla="val -680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Elbow Connector 74"/>
          <p:cNvCxnSpPr/>
          <p:nvPr/>
        </p:nvCxnSpPr>
        <p:spPr>
          <a:xfrm>
            <a:off x="2889250" y="1485900"/>
            <a:ext cx="2705100" cy="244475"/>
          </a:xfrm>
          <a:prstGeom prst="bentConnector3">
            <a:avLst>
              <a:gd name="adj1" fmla="val -959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Elbow Connector 74"/>
          <p:cNvCxnSpPr>
            <a:endCxn id="102419" idx="1"/>
          </p:cNvCxnSpPr>
          <p:nvPr/>
        </p:nvCxnSpPr>
        <p:spPr>
          <a:xfrm rot="5400000" flipH="1" flipV="1">
            <a:off x="6672263" y="2746375"/>
            <a:ext cx="681038" cy="452437"/>
          </a:xfrm>
          <a:prstGeom prst="bentConnector2">
            <a:avLst/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6" name="Rounded Rectangle 225"/>
          <p:cNvSpPr/>
          <p:nvPr/>
        </p:nvSpPr>
        <p:spPr>
          <a:xfrm>
            <a:off x="4618038" y="2076450"/>
            <a:ext cx="1663700" cy="533400"/>
          </a:xfrm>
          <a:prstGeom prst="roundRect">
            <a:avLst/>
          </a:prstGeom>
          <a:solidFill>
            <a:srgbClr val="FF3300">
              <a:alpha val="67000"/>
            </a:srgbClr>
          </a:solidFill>
          <a:ln>
            <a:solidFill>
              <a:srgbClr val="E78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Market</a:t>
            </a:r>
          </a:p>
          <a:p>
            <a:pPr algn="ctr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Development</a:t>
            </a:r>
            <a:endParaRPr lang="th-TH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4194175" y="4005263"/>
            <a:ext cx="1301750" cy="839787"/>
          </a:xfrm>
          <a:prstGeom prst="roundRect">
            <a:avLst/>
          </a:prstGeom>
          <a:solidFill>
            <a:srgbClr val="FF3300">
              <a:alpha val="67000"/>
            </a:srgbClr>
          </a:solidFill>
          <a:ln>
            <a:solidFill>
              <a:srgbClr val="E78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Promotion,</a:t>
            </a:r>
          </a:p>
          <a:p>
            <a:pPr algn="ctr">
              <a:lnSpc>
                <a:spcPts val="2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PR &amp; Advertising</a:t>
            </a:r>
            <a:endParaRPr lang="th-TH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228" name="Elbow Connector 74"/>
          <p:cNvCxnSpPr>
            <a:endCxn id="97329" idx="3"/>
          </p:cNvCxnSpPr>
          <p:nvPr/>
        </p:nvCxnSpPr>
        <p:spPr>
          <a:xfrm rot="10800000" flipV="1">
            <a:off x="1395413" y="4005263"/>
            <a:ext cx="4202112" cy="2198687"/>
          </a:xfrm>
          <a:prstGeom prst="bentConnector3">
            <a:avLst>
              <a:gd name="adj1" fmla="val -84"/>
            </a:avLst>
          </a:prstGeom>
          <a:ln>
            <a:solidFill>
              <a:srgbClr val="FFFF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2" name="Rounded Rectangle 231"/>
          <p:cNvSpPr/>
          <p:nvPr/>
        </p:nvSpPr>
        <p:spPr>
          <a:xfrm>
            <a:off x="1600200" y="2195513"/>
            <a:ext cx="962025" cy="533400"/>
          </a:xfrm>
          <a:prstGeom prst="roundRect">
            <a:avLst/>
          </a:prstGeom>
          <a:solidFill>
            <a:srgbClr val="FF3300">
              <a:alpha val="67000"/>
            </a:srgbClr>
          </a:solidFill>
          <a:ln>
            <a:solidFill>
              <a:srgbClr val="E78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CRM</a:t>
            </a:r>
            <a:endParaRPr lang="th-TH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1527175" y="4327525"/>
            <a:ext cx="962025" cy="533400"/>
          </a:xfrm>
          <a:prstGeom prst="roundRect">
            <a:avLst/>
          </a:prstGeom>
          <a:solidFill>
            <a:srgbClr val="FF3300">
              <a:alpha val="67000"/>
            </a:srgbClr>
          </a:solidFill>
          <a:ln>
            <a:solidFill>
              <a:srgbClr val="E78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CSR</a:t>
            </a:r>
            <a:endParaRPr lang="th-TH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455248" y="5563635"/>
            <a:ext cx="3555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FFFF"/>
                </a:solidFill>
                <a:latin typeface="AngsanaUPC" pitchFamily="18" charset="-34"/>
                <a:cs typeface="Browallia New"/>
              </a:rPr>
              <a:t>ยอดขายเทียบกับบริษัทในเครือ</a:t>
            </a:r>
            <a:endParaRPr lang="en-US" b="1" dirty="0">
              <a:solidFill>
                <a:srgbClr val="FFFFFF"/>
              </a:solidFill>
              <a:latin typeface="AngsanaUPC" pitchFamily="18" charset="-34"/>
              <a:cs typeface="Browallia New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337166" y="4849747"/>
            <a:ext cx="2895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FFFF"/>
                </a:solidFill>
                <a:latin typeface="AngsanaUPC" pitchFamily="18" charset="-34"/>
                <a:cs typeface="Browallia New"/>
              </a:rPr>
              <a:t>ความรับผิดชอบต่อสังคม</a:t>
            </a:r>
            <a:endParaRPr lang="en-US" b="1" dirty="0">
              <a:solidFill>
                <a:srgbClr val="FFFFFF"/>
              </a:solidFill>
              <a:latin typeface="AngsanaUPC" pitchFamily="18" charset="-34"/>
              <a:cs typeface="Browallia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618636"/>
      </p:ext>
    </p:extLst>
  </p:cSld>
  <p:clrMapOvr>
    <a:masterClrMapping/>
  </p:clrMapOvr>
  <p:transition advClick="0" advTm="39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89" grpId="0" animBg="1"/>
      <p:bldP spid="226" grpId="0" animBg="1"/>
      <p:bldP spid="227" grpId="0" animBg="1"/>
      <p:bldP spid="232" grpId="0" animBg="1"/>
      <p:bldP spid="23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Straight Connector 97"/>
          <p:cNvCxnSpPr/>
          <p:nvPr/>
        </p:nvCxnSpPr>
        <p:spPr>
          <a:xfrm flipV="1">
            <a:off x="27447" y="1845758"/>
            <a:ext cx="6644169" cy="89531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21084" y="1066481"/>
            <a:ext cx="3017020" cy="5742511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31959" y="3232588"/>
            <a:ext cx="1580182" cy="1237561"/>
          </a:xfrm>
          <a:prstGeom prst="rect">
            <a:avLst/>
          </a:prstGeom>
          <a:noFill/>
        </p:spPr>
        <p:txBody>
          <a:bodyPr wrap="none" rtlCol="0">
            <a:prstTxWarp prst="textButton">
              <a:avLst/>
            </a:prstTxWarp>
            <a:spAutoFit/>
          </a:bodyPr>
          <a:lstStyle/>
          <a:p>
            <a:pPr algn="ctr"/>
            <a:r>
              <a:rPr lang="th-TH" dirty="0" smtClean="0">
                <a:solidFill>
                  <a:prstClr val="white"/>
                </a:solidFill>
                <a:latin typeface="Arial"/>
              </a:rPr>
              <a:t>สิ่งใดสำคัญที่สุด</a:t>
            </a:r>
          </a:p>
          <a:p>
            <a:pPr algn="ctr"/>
            <a:r>
              <a:rPr lang="th-TH" dirty="0" smtClean="0">
                <a:solidFill>
                  <a:prstClr val="white"/>
                </a:solidFill>
                <a:latin typeface="Arial"/>
              </a:rPr>
              <a:t>ในการบริหาร</a:t>
            </a:r>
          </a:p>
          <a:p>
            <a:pPr algn="ctr"/>
            <a:r>
              <a:rPr lang="th-TH" dirty="0" smtClean="0">
                <a:solidFill>
                  <a:prstClr val="white"/>
                </a:solidFill>
                <a:latin typeface="Arial"/>
              </a:rPr>
              <a:t>องค์กร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rot="16200000" flipH="1">
            <a:off x="-666391" y="2499332"/>
            <a:ext cx="5895975" cy="30765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-186966" y="1823057"/>
            <a:ext cx="6858000" cy="9286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181460" y="2440594"/>
            <a:ext cx="5461000" cy="29495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260342" y="2134849"/>
            <a:ext cx="4528664" cy="2630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2697923" y="3011166"/>
            <a:ext cx="5161301" cy="27860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07883" y="1089451"/>
            <a:ext cx="7330952" cy="37075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65459" y="1865919"/>
            <a:ext cx="7624763" cy="384810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-186435" y="2752250"/>
            <a:ext cx="7572428" cy="38754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H="1">
            <a:off x="1372753" y="2595375"/>
            <a:ext cx="5514975" cy="293846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H="1">
            <a:off x="3189647" y="2432657"/>
            <a:ext cx="5443537" cy="29479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21084" y="3318482"/>
            <a:ext cx="6762750" cy="9175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210034" y="4836132"/>
            <a:ext cx="6929438" cy="9175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4" name="Group 19"/>
          <p:cNvGrpSpPr/>
          <p:nvPr/>
        </p:nvGrpSpPr>
        <p:grpSpPr>
          <a:xfrm>
            <a:off x="3335594" y="3130465"/>
            <a:ext cx="1337363" cy="1337364"/>
            <a:chOff x="2488348" y="1472348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65" name="Oval 64"/>
            <p:cNvSpPr/>
            <p:nvPr/>
          </p:nvSpPr>
          <p:spPr>
            <a:xfrm>
              <a:off x="2488348" y="1472348"/>
              <a:ext cx="1119303" cy="1119303"/>
            </a:xfrm>
            <a:prstGeom prst="ellipse">
              <a:avLst/>
            </a:prstGeom>
            <a:solidFill>
              <a:srgbClr val="FFC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Oval 4"/>
            <p:cNvSpPr/>
            <p:nvPr/>
          </p:nvSpPr>
          <p:spPr>
            <a:xfrm>
              <a:off x="2652266" y="1636266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31115" tIns="31115" rIns="31115" bIns="31115" spcCol="1270" anchor="ctr">
              <a:sp3d extrusionH="28000" prstMaterial="matte"/>
            </a:bodyPr>
            <a:lstStyle/>
            <a:p>
              <a:pPr algn="ctr" defTabSz="2178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6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คน</a:t>
              </a:r>
            </a:p>
          </p:txBody>
        </p:sp>
      </p:grpSp>
      <p:grpSp>
        <p:nvGrpSpPr>
          <p:cNvPr id="72" name="Group 23"/>
          <p:cNvGrpSpPr/>
          <p:nvPr/>
        </p:nvGrpSpPr>
        <p:grpSpPr>
          <a:xfrm>
            <a:off x="912387" y="1831231"/>
            <a:ext cx="1337362" cy="1337364"/>
            <a:chOff x="3946101" y="1472348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73" name="Oval 72"/>
            <p:cNvSpPr/>
            <p:nvPr/>
          </p:nvSpPr>
          <p:spPr>
            <a:xfrm>
              <a:off x="3946101" y="1472348"/>
              <a:ext cx="1119303" cy="1119303"/>
            </a:xfrm>
            <a:prstGeom prst="ellipse">
              <a:avLst/>
            </a:prstGeom>
            <a:solidFill>
              <a:srgbClr val="86A894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Oval 12"/>
            <p:cNvSpPr/>
            <p:nvPr/>
          </p:nvSpPr>
          <p:spPr>
            <a:xfrm>
              <a:off x="4110019" y="1636266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4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แผน</a:t>
              </a:r>
              <a:endParaRPr lang="th-TH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endParaRPr>
            </a:p>
          </p:txBody>
        </p:sp>
      </p:grpSp>
      <p:grpSp>
        <p:nvGrpSpPr>
          <p:cNvPr id="75" name="Group 23"/>
          <p:cNvGrpSpPr/>
          <p:nvPr/>
        </p:nvGrpSpPr>
        <p:grpSpPr>
          <a:xfrm>
            <a:off x="4265608" y="1399192"/>
            <a:ext cx="1337363" cy="1337364"/>
            <a:chOff x="3946101" y="1472348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77" name="Oval 76"/>
            <p:cNvSpPr/>
            <p:nvPr/>
          </p:nvSpPr>
          <p:spPr>
            <a:xfrm>
              <a:off x="3946101" y="1472348"/>
              <a:ext cx="1119303" cy="111930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Oval 12"/>
            <p:cNvSpPr/>
            <p:nvPr/>
          </p:nvSpPr>
          <p:spPr>
            <a:xfrm>
              <a:off x="4110019" y="1636266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ทรัพยากร</a:t>
              </a:r>
            </a:p>
          </p:txBody>
        </p:sp>
      </p:grpSp>
      <p:grpSp>
        <p:nvGrpSpPr>
          <p:cNvPr id="79" name="Group 23"/>
          <p:cNvGrpSpPr/>
          <p:nvPr/>
        </p:nvGrpSpPr>
        <p:grpSpPr>
          <a:xfrm>
            <a:off x="5875684" y="4315945"/>
            <a:ext cx="1337363" cy="1337364"/>
            <a:chOff x="3946101" y="1472348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80" name="Oval 79"/>
            <p:cNvSpPr/>
            <p:nvPr/>
          </p:nvSpPr>
          <p:spPr>
            <a:xfrm>
              <a:off x="3946101" y="1472348"/>
              <a:ext cx="1119303" cy="1119303"/>
            </a:xfrm>
            <a:prstGeom prst="ellipse">
              <a:avLst/>
            </a:prstGeom>
            <a:solidFill>
              <a:srgbClr val="666280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Oval 12"/>
            <p:cNvSpPr/>
            <p:nvPr/>
          </p:nvSpPr>
          <p:spPr>
            <a:xfrm>
              <a:off x="4110019" y="1636266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4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เงิน</a:t>
              </a:r>
            </a:p>
          </p:txBody>
        </p:sp>
      </p:grpSp>
      <p:grpSp>
        <p:nvGrpSpPr>
          <p:cNvPr id="86" name="Group 25"/>
          <p:cNvGrpSpPr/>
          <p:nvPr/>
        </p:nvGrpSpPr>
        <p:grpSpPr>
          <a:xfrm>
            <a:off x="4152542" y="4572824"/>
            <a:ext cx="1337363" cy="1337364"/>
            <a:chOff x="2488348" y="2930101"/>
            <a:chExt cx="1119303" cy="111930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87" name="Oval 86"/>
            <p:cNvSpPr/>
            <p:nvPr/>
          </p:nvSpPr>
          <p:spPr>
            <a:xfrm>
              <a:off x="2488348" y="2930101"/>
              <a:ext cx="1119303" cy="111930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Oval 16"/>
            <p:cNvSpPr/>
            <p:nvPr/>
          </p:nvSpPr>
          <p:spPr>
            <a:xfrm>
              <a:off x="2652266" y="3094019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4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ความรู้</a:t>
              </a:r>
            </a:p>
          </p:txBody>
        </p:sp>
      </p:grpSp>
      <p:grpSp>
        <p:nvGrpSpPr>
          <p:cNvPr id="89" name="Group 27"/>
          <p:cNvGrpSpPr/>
          <p:nvPr/>
        </p:nvGrpSpPr>
        <p:grpSpPr>
          <a:xfrm>
            <a:off x="1525953" y="3347220"/>
            <a:ext cx="1337363" cy="1337364"/>
            <a:chOff x="1030594" y="1472348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90" name="Oval 89"/>
            <p:cNvSpPr/>
            <p:nvPr/>
          </p:nvSpPr>
          <p:spPr>
            <a:xfrm>
              <a:off x="1030594" y="1472348"/>
              <a:ext cx="1119303" cy="1119303"/>
            </a:xfrm>
            <a:prstGeom prst="ellipse">
              <a:avLst/>
            </a:prstGeom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1" name="Oval 20"/>
            <p:cNvSpPr/>
            <p:nvPr/>
          </p:nvSpPr>
          <p:spPr>
            <a:xfrm>
              <a:off x="1194512" y="1636266"/>
              <a:ext cx="791467" cy="791467"/>
            </a:xfrm>
            <a:prstGeom prst="rect">
              <a:avLst/>
            </a:prstGeom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3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โครงสร้าง</a:t>
              </a:r>
              <a:endParaRPr lang="th-TH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itchFamily="34" charset="-34"/>
                <a:cs typeface="BrowalliaUPC" pitchFamily="34" charset="-34"/>
              </a:endParaRPr>
            </a:p>
          </p:txBody>
        </p:sp>
      </p:grpSp>
      <p:grpSp>
        <p:nvGrpSpPr>
          <p:cNvPr id="92" name="Group 23"/>
          <p:cNvGrpSpPr/>
          <p:nvPr/>
        </p:nvGrpSpPr>
        <p:grpSpPr>
          <a:xfrm>
            <a:off x="2450750" y="4802575"/>
            <a:ext cx="1337362" cy="1337363"/>
            <a:chOff x="3946101" y="1472348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93" name="Oval 92"/>
            <p:cNvSpPr/>
            <p:nvPr/>
          </p:nvSpPr>
          <p:spPr>
            <a:xfrm>
              <a:off x="3946101" y="1472348"/>
              <a:ext cx="1119303" cy="1119303"/>
            </a:xfrm>
            <a:prstGeom prst="ellipse">
              <a:avLst/>
            </a:prstGeom>
            <a:solidFill>
              <a:srgbClr val="6E974F"/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4" name="Oval 12"/>
            <p:cNvSpPr/>
            <p:nvPr/>
          </p:nvSpPr>
          <p:spPr>
            <a:xfrm>
              <a:off x="4110019" y="1636266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3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ระบบ</a:t>
              </a:r>
            </a:p>
          </p:txBody>
        </p:sp>
      </p:grpSp>
      <p:grpSp>
        <p:nvGrpSpPr>
          <p:cNvPr id="95" name="Group 21"/>
          <p:cNvGrpSpPr/>
          <p:nvPr/>
        </p:nvGrpSpPr>
        <p:grpSpPr>
          <a:xfrm>
            <a:off x="2596593" y="1670050"/>
            <a:ext cx="1337363" cy="1337364"/>
            <a:chOff x="2488348" y="14594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96" name="Oval 95"/>
            <p:cNvSpPr/>
            <p:nvPr/>
          </p:nvSpPr>
          <p:spPr>
            <a:xfrm>
              <a:off x="2488348" y="14594"/>
              <a:ext cx="1119303" cy="1119303"/>
            </a:xfrm>
            <a:prstGeom prst="ellipse">
              <a:avLst/>
            </a:prstGeom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7" name="Oval 8"/>
            <p:cNvSpPr/>
            <p:nvPr/>
          </p:nvSpPr>
          <p:spPr>
            <a:xfrm>
              <a:off x="2652266" y="178512"/>
              <a:ext cx="791467" cy="791467"/>
            </a:xfrm>
            <a:prstGeom prst="rect">
              <a:avLst/>
            </a:prstGeom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3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โครงการ</a:t>
              </a:r>
            </a:p>
          </p:txBody>
        </p:sp>
      </p:grpSp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6539572" y="1002066"/>
            <a:ext cx="250581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Quantity</a:t>
            </a:r>
          </a:p>
          <a:p>
            <a:pPr algn="ctr">
              <a:lnSpc>
                <a:spcPts val="3200"/>
              </a:lnSpc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Quality</a:t>
            </a:r>
          </a:p>
          <a:p>
            <a:pPr algn="ctr">
              <a:lnSpc>
                <a:spcPts val="3200"/>
              </a:lnSpc>
              <a:defRPr/>
            </a:pPr>
            <a:r>
              <a:rPr lang="en-US" sz="3200" b="1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Productivity</a:t>
            </a:r>
          </a:p>
          <a:p>
            <a:pPr algn="ctr">
              <a:lnSpc>
                <a:spcPts val="3200"/>
              </a:lnSpc>
              <a:defRPr/>
            </a:pPr>
            <a:r>
              <a:rPr lang="en-US" sz="3200" b="1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Good Governance</a:t>
            </a:r>
          </a:p>
          <a:p>
            <a:pPr algn="ctr">
              <a:lnSpc>
                <a:spcPts val="3200"/>
              </a:lnSpc>
              <a:defRPr/>
            </a:pPr>
            <a:r>
              <a:rPr lang="en-US" altLang="zh-CN" sz="3200" b="1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ea typeface="Times New Roman" pitchFamily="18" charset="0"/>
                <a:cs typeface="Browallia New" pitchFamily="34" charset="-34"/>
              </a:rPr>
              <a:t>Sustainability</a:t>
            </a:r>
            <a:endParaRPr lang="th-TH" altLang="zh-CN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  <p:grpSp>
        <p:nvGrpSpPr>
          <p:cNvPr id="101" name="Group 23"/>
          <p:cNvGrpSpPr/>
          <p:nvPr/>
        </p:nvGrpSpPr>
        <p:grpSpPr>
          <a:xfrm>
            <a:off x="5059854" y="2823628"/>
            <a:ext cx="1337363" cy="1337364"/>
            <a:chOff x="3946101" y="1472348"/>
            <a:chExt cx="1119303" cy="1119303"/>
          </a:xfrm>
          <a:scene3d>
            <a:camera prst="orthographicFront">
              <a:rot lat="19584211" lon="19752261" rev="1595378"/>
            </a:camera>
            <a:lightRig rig="threePt" dir="t"/>
          </a:scene3d>
        </p:grpSpPr>
        <p:sp>
          <p:nvSpPr>
            <p:cNvPr id="102" name="Oval 101"/>
            <p:cNvSpPr/>
            <p:nvPr/>
          </p:nvSpPr>
          <p:spPr>
            <a:xfrm>
              <a:off x="3946101" y="1472348"/>
              <a:ext cx="1119303" cy="111930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sp3d extrusionH="152250" prstMaterial="matte">
              <a:bevelT w="165100" prst="coolSlan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Oval 12"/>
            <p:cNvSpPr/>
            <p:nvPr/>
          </p:nvSpPr>
          <p:spPr>
            <a:xfrm>
              <a:off x="4110019" y="1636266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12700" tIns="12700" rIns="12700" bIns="12700" spcCol="1270" anchor="ctr">
              <a:sp3d extrusionH="28000" prstMaterial="matte"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h-TH" sz="3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walliaUPC" pitchFamily="34" charset="-34"/>
                  <a:cs typeface="BrowalliaUPC" pitchFamily="34" charset="-34"/>
                </a:rPr>
                <a:t>สารสนเทศ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807576" y="4074950"/>
            <a:ext cx="3002627" cy="1351419"/>
            <a:chOff x="3059832" y="3933056"/>
            <a:chExt cx="3002627" cy="1351419"/>
          </a:xfrm>
        </p:grpSpPr>
        <p:cxnSp>
          <p:nvCxnSpPr>
            <p:cNvPr id="105" name="Straight Arrow Connector 104"/>
            <p:cNvCxnSpPr/>
            <p:nvPr/>
          </p:nvCxnSpPr>
          <p:spPr>
            <a:xfrm>
              <a:off x="3059832" y="4149080"/>
              <a:ext cx="1430736" cy="7345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H="1">
              <a:off x="5271168" y="3933056"/>
              <a:ext cx="452960" cy="7884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4572456" y="4242445"/>
              <a:ext cx="211497" cy="4517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3940391" y="5229200"/>
              <a:ext cx="487593" cy="552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5652120" y="4995132"/>
              <a:ext cx="410339" cy="900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8" y="3197424"/>
            <a:ext cx="6450545" cy="247827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8644" y="37938"/>
            <a:ext cx="9106450" cy="60529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4000"/>
              </a:lnSpc>
              <a:defRPr/>
            </a:pPr>
            <a:r>
              <a:rPr lang="th-TH" sz="32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หลักสำคัญในการจัดการ</a:t>
            </a:r>
            <a:r>
              <a:rPr lang="th-TH" sz="3200" b="1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องค์กร - การ</a:t>
            </a:r>
            <a:r>
              <a:rPr lang="th-TH" sz="32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วัดความสำเร็จ</a:t>
            </a:r>
            <a:endParaRPr lang="th-TH" sz="3200" b="1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839829" y="2306013"/>
            <a:ext cx="2900902" cy="1390608"/>
            <a:chOff x="3161557" y="3933056"/>
            <a:chExt cx="2900902" cy="1390608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3161557" y="4242445"/>
              <a:ext cx="1266427" cy="6171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5297294" y="3933056"/>
              <a:ext cx="452960" cy="7884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4572456" y="4242445"/>
              <a:ext cx="211497" cy="4517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3940391" y="5268389"/>
              <a:ext cx="487593" cy="552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5652121" y="5040158"/>
              <a:ext cx="410338" cy="450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87705" y="2632679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มุ่งมั่นท้าทาย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312138" y="5168471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คุ้มค่า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8297" y="4122729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ยืดหยุ่น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44469" y="5655671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ประสิทธิภาพ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74387" y="2509603"/>
            <a:ext cx="121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สัมฤทธิผล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201833" y="2157939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ก่อเกิดประโยชน์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177891" y="3595760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ใช้ตัดสินใจ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106688" y="5424135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latin typeface="Arial"/>
              </a:rPr>
              <a:t>บทเรียนองค์กร</a:t>
            </a:r>
            <a:endParaRPr lang="th-TH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42" name="Picture 2" descr="http://motivationandchange.com/wp-content/uploads/2013/01/time-for-chan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2" y="765715"/>
            <a:ext cx="1672764" cy="111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3201773" y="3836862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ความคิดและจิตใจ</a:t>
            </a:r>
            <a:endParaRPr lang="th-TH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076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9" grpId="0"/>
      <p:bldP spid="3" grpId="0"/>
      <p:bldP spid="69" grpId="0"/>
      <p:bldP spid="70" grpId="0"/>
      <p:bldP spid="71" grpId="0"/>
      <p:bldP spid="76" grpId="0"/>
      <p:bldP spid="81" grpId="0"/>
      <p:bldP spid="82" grpId="0"/>
      <p:bldP spid="83" grpId="0"/>
      <p:bldP spid="8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58"/>
          <p:cNvSpPr>
            <a:spLocks noChangeArrowheads="1"/>
          </p:cNvSpPr>
          <p:nvPr/>
        </p:nvSpPr>
        <p:spPr bwMode="auto">
          <a:xfrm>
            <a:off x="0" y="0"/>
            <a:ext cx="9144000" cy="1039813"/>
          </a:xfrm>
          <a:prstGeom prst="rect">
            <a:avLst/>
          </a:prstGeom>
          <a:ln>
            <a:headEnd/>
            <a:tailEnd type="none" w="lg" len="lg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80" name="Rectangle 59"/>
          <p:cNvSpPr>
            <a:spLocks noChangeArrowheads="1"/>
          </p:cNvSpPr>
          <p:nvPr/>
        </p:nvSpPr>
        <p:spPr bwMode="auto">
          <a:xfrm>
            <a:off x="-142908" y="35068"/>
            <a:ext cx="9358346" cy="10895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CHANGE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การปรับตัวที่พร้อมรับการเปลี่ยนแปลง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ปัจจัยสำคัญแห่งความสำเร็จ</a:t>
            </a:r>
            <a:endParaRPr kumimoji="1" lang="th-TH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ngsana New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571" y="1124597"/>
            <a:ext cx="543740" cy="4975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C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H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A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N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G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E</a:t>
            </a:r>
            <a:endParaRPr kumimoji="1"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ngsana New" pitchFamily="18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37147" y="1124597"/>
            <a:ext cx="2954655" cy="4975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hallenge</a:t>
            </a:r>
            <a:endParaRPr lang="en-US" sz="3600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itchFamily="18" charset="-34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i</a:t>
            </a: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gh</a:t>
            </a:r>
            <a:r>
              <a:rPr kumimoji="1" lang="en-US" sz="36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 impact 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chievement</a:t>
            </a:r>
            <a:endParaRPr kumimoji="1" lang="en-US" sz="3600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ngsana New" pitchFamily="18" charset="-34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ew</a:t>
            </a:r>
            <a:r>
              <a:rPr kumimoji="1" lang="en-US" sz="36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 approach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overnance</a:t>
            </a:r>
            <a:endParaRPr kumimoji="1" lang="en-US" sz="3600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ngsana New" pitchFamily="18" charset="-34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xcellence</a:t>
            </a:r>
            <a:endParaRPr kumimoji="1" lang="en-US" sz="3600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ngsana New" pitchFamily="18" charset="-34"/>
            </a:endParaRPr>
          </a:p>
        </p:txBody>
      </p:sp>
      <p:grpSp>
        <p:nvGrpSpPr>
          <p:cNvPr id="6" name="Group 11"/>
          <p:cNvGrpSpPr/>
          <p:nvPr/>
        </p:nvGrpSpPr>
        <p:grpSpPr>
          <a:xfrm>
            <a:off x="1318362" y="1926318"/>
            <a:ext cx="2027123" cy="2027123"/>
            <a:chOff x="2486900" y="696"/>
            <a:chExt cx="2027123" cy="2027123"/>
          </a:xfrm>
          <a:scene3d>
            <a:camera prst="orthographicFront"/>
            <a:lightRig rig="flat" dir="t"/>
          </a:scene3d>
        </p:grpSpPr>
        <p:sp>
          <p:nvSpPr>
            <p:cNvPr id="7" name="Oval 6"/>
            <p:cNvSpPr/>
            <p:nvPr/>
          </p:nvSpPr>
          <p:spPr>
            <a:xfrm>
              <a:off x="2486900" y="696"/>
              <a:ext cx="2027123" cy="2027123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2783765" y="405745"/>
              <a:ext cx="1433393" cy="124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>
              <a:prstTxWarp prst="textArchUp">
                <a:avLst>
                  <a:gd name="adj" fmla="val 11057291"/>
                </a:avLst>
              </a:prstTxWarp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smtClean="0">
                  <a:solidFill>
                    <a:srgbClr val="D4D2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HEAD</a:t>
              </a:r>
              <a:endParaRPr lang="en-US" sz="3600" b="1" dirty="0">
                <a:solidFill>
                  <a:srgbClr val="D4D2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304800" y="3657600"/>
            <a:ext cx="2027123" cy="2034745"/>
            <a:chOff x="963407" y="2639463"/>
            <a:chExt cx="2027123" cy="2034745"/>
          </a:xfrm>
          <a:scene3d>
            <a:camera prst="orthographicFront"/>
            <a:lightRig rig="flat" dir="t"/>
          </a:scene3d>
        </p:grpSpPr>
        <p:sp>
          <p:nvSpPr>
            <p:cNvPr id="10" name="Oval 9"/>
            <p:cNvSpPr/>
            <p:nvPr/>
          </p:nvSpPr>
          <p:spPr>
            <a:xfrm>
              <a:off x="963407" y="2639463"/>
              <a:ext cx="2027123" cy="2027123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1329280"/>
                <a:satOff val="993"/>
                <a:lumOff val="4314"/>
                <a:alphaOff val="0"/>
              </a:schemeClr>
            </a:fillRef>
            <a:effectRef idx="2">
              <a:schemeClr val="accent4">
                <a:hueOff val="-1329280"/>
                <a:satOff val="993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6"/>
            <p:cNvSpPr/>
            <p:nvPr/>
          </p:nvSpPr>
          <p:spPr>
            <a:xfrm rot="3733454">
              <a:off x="850259" y="2983133"/>
              <a:ext cx="1877205" cy="15049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>
              <a:prstTxWarp prst="textArchDown">
                <a:avLst/>
              </a:prstTxWarp>
            </a:bodyPr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smtClean="0">
                  <a:solidFill>
                    <a:srgbClr val="D4D2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H  E A R  T</a:t>
              </a:r>
              <a:endParaRPr lang="en-US" sz="3600" b="1" dirty="0">
                <a:solidFill>
                  <a:srgbClr val="D4D2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2331923" y="3657600"/>
            <a:ext cx="2027123" cy="2208859"/>
            <a:chOff x="4010393" y="2639463"/>
            <a:chExt cx="2027123" cy="2208859"/>
          </a:xfrm>
          <a:scene3d>
            <a:camera prst="orthographicFront"/>
            <a:lightRig rig="flat" dir="t"/>
          </a:scene3d>
        </p:grpSpPr>
        <p:sp>
          <p:nvSpPr>
            <p:cNvPr id="13" name="Oval 12"/>
            <p:cNvSpPr/>
            <p:nvPr/>
          </p:nvSpPr>
          <p:spPr>
            <a:xfrm>
              <a:off x="4010393" y="2639463"/>
              <a:ext cx="2027123" cy="2027123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658560"/>
                <a:satOff val="1986"/>
                <a:lumOff val="8627"/>
                <a:alphaOff val="0"/>
              </a:schemeClr>
            </a:fillRef>
            <a:effectRef idx="2">
              <a:schemeClr val="accent4">
                <a:hueOff val="-2658560"/>
                <a:satOff val="1986"/>
                <a:lumOff val="862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8"/>
            <p:cNvSpPr/>
            <p:nvPr/>
          </p:nvSpPr>
          <p:spPr>
            <a:xfrm rot="18402575">
              <a:off x="4273448" y="3158266"/>
              <a:ext cx="1946719" cy="14333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>
              <a:prstTxWarp prst="textArchDown">
                <a:avLst/>
              </a:prstTxWarp>
            </a:bodyPr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smtClean="0">
                  <a:solidFill>
                    <a:srgbClr val="D4D2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H AN D S</a:t>
              </a:r>
              <a:endParaRPr lang="en-US" sz="3600" b="1" dirty="0">
                <a:solidFill>
                  <a:srgbClr val="D4D2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3600000">
            <a:off x="880334" y="2418641"/>
            <a:ext cx="2929762" cy="2929762"/>
            <a:chOff x="3111182" y="3702196"/>
            <a:chExt cx="2929762" cy="2929762"/>
          </a:xfrm>
        </p:grpSpPr>
        <p:grpSp>
          <p:nvGrpSpPr>
            <p:cNvPr id="16" name="Group 51"/>
            <p:cNvGrpSpPr/>
            <p:nvPr/>
          </p:nvGrpSpPr>
          <p:grpSpPr>
            <a:xfrm>
              <a:off x="3111182" y="3702196"/>
              <a:ext cx="2929762" cy="2929762"/>
              <a:chOff x="3111182" y="3702196"/>
              <a:chExt cx="2929762" cy="2929762"/>
            </a:xfrm>
          </p:grpSpPr>
          <p:grpSp>
            <p:nvGrpSpPr>
              <p:cNvPr id="18" name="Group 35"/>
              <p:cNvGrpSpPr/>
              <p:nvPr/>
            </p:nvGrpSpPr>
            <p:grpSpPr>
              <a:xfrm>
                <a:off x="3272782" y="3863581"/>
                <a:ext cx="2606992" cy="2606992"/>
                <a:chOff x="970483" y="201731"/>
                <a:chExt cx="2606992" cy="2606992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20" name="Pie 19"/>
                <p:cNvSpPr/>
                <p:nvPr/>
              </p:nvSpPr>
              <p:spPr>
                <a:xfrm>
                  <a:off x="970483" y="201731"/>
                  <a:ext cx="2606992" cy="2606992"/>
                </a:xfrm>
                <a:prstGeom prst="pie">
                  <a:avLst>
                    <a:gd name="adj1" fmla="val 9000000"/>
                    <a:gd name="adj2" fmla="val 16200000"/>
                  </a:avLst>
                </a:prstGeom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2">
                    <a:shade val="50000"/>
                    <a:hueOff val="-283301"/>
                    <a:satOff val="-30793"/>
                    <a:lumOff val="36007"/>
                    <a:alphaOff val="0"/>
                  </a:schemeClr>
                </a:fillRef>
                <a:effectRef idx="2">
                  <a:schemeClr val="accent2">
                    <a:shade val="50000"/>
                    <a:hueOff val="-283301"/>
                    <a:satOff val="-30793"/>
                    <a:lumOff val="36007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1" name="Pie 8"/>
                <p:cNvSpPr/>
                <p:nvPr/>
              </p:nvSpPr>
              <p:spPr>
                <a:xfrm>
                  <a:off x="1272460" y="754165"/>
                  <a:ext cx="931068" cy="775890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5560" tIns="35560" rIns="35560" bIns="35560" numCol="1" spcCol="1270" anchor="ctr" anchorCtr="0">
                  <a:noAutofit/>
                </a:bodyPr>
                <a:lstStyle/>
                <a:p>
                  <a:pPr algn="ctr" defTabSz="12446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" name="Circular Arrow 18"/>
              <p:cNvSpPr/>
              <p:nvPr/>
            </p:nvSpPr>
            <p:spPr>
              <a:xfrm>
                <a:off x="3111182" y="3702196"/>
                <a:ext cx="2929762" cy="2929762"/>
              </a:xfrm>
              <a:prstGeom prst="circularArrow">
                <a:avLst>
                  <a:gd name="adj1" fmla="val 5085"/>
                  <a:gd name="adj2" fmla="val 327528"/>
                  <a:gd name="adj3" fmla="val 15873039"/>
                  <a:gd name="adj4" fmla="val 9000000"/>
                  <a:gd name="adj5" fmla="val 5932"/>
                </a:avLst>
              </a:prstGeom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2">
                  <a:shade val="90000"/>
                  <a:hueOff val="-276679"/>
                  <a:satOff val="-28779"/>
                  <a:lumOff val="28165"/>
                  <a:alphaOff val="0"/>
                </a:schemeClr>
              </a:lnRef>
              <a:fillRef idx="1">
                <a:schemeClr val="accent2">
                  <a:shade val="90000"/>
                  <a:hueOff val="-276679"/>
                  <a:satOff val="-28779"/>
                  <a:lumOff val="28165"/>
                  <a:alphaOff val="0"/>
                </a:schemeClr>
              </a:fillRef>
              <a:effectRef idx="2">
                <a:schemeClr val="accent2">
                  <a:shade val="90000"/>
                  <a:hueOff val="-276679"/>
                  <a:satOff val="-28779"/>
                  <a:lumOff val="28165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17" name="TextBox 16"/>
            <p:cNvSpPr txBox="1"/>
            <p:nvPr/>
          </p:nvSpPr>
          <p:spPr>
            <a:xfrm rot="18193700">
              <a:off x="3576366" y="4515646"/>
              <a:ext cx="883575" cy="584775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90394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th-TH" sz="3200" b="1" dirty="0" smtClean="0">
                  <a:ln w="50800"/>
                  <a:solidFill>
                    <a:prstClr val="black">
                      <a:shade val="50000"/>
                    </a:prstClr>
                  </a:solidFill>
                  <a:cs typeface="+mj-cs"/>
                </a:rPr>
                <a:t>คิดได้</a:t>
              </a:r>
              <a:endParaRPr lang="en-US" sz="3200" b="1" dirty="0">
                <a:ln w="50800"/>
                <a:solidFill>
                  <a:prstClr val="black">
                    <a:shade val="50000"/>
                  </a:prstClr>
                </a:solidFill>
                <a:cs typeface="+mj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3600000">
            <a:off x="934241" y="2512010"/>
            <a:ext cx="2929762" cy="2929762"/>
            <a:chOff x="3218996" y="3702196"/>
            <a:chExt cx="2929762" cy="2929762"/>
          </a:xfrm>
        </p:grpSpPr>
        <p:grpSp>
          <p:nvGrpSpPr>
            <p:cNvPr id="23" name="Group 52"/>
            <p:cNvGrpSpPr/>
            <p:nvPr/>
          </p:nvGrpSpPr>
          <p:grpSpPr>
            <a:xfrm>
              <a:off x="3218996" y="3702196"/>
              <a:ext cx="2929762" cy="2929762"/>
              <a:chOff x="3218996" y="3702196"/>
              <a:chExt cx="2929762" cy="2929762"/>
            </a:xfrm>
          </p:grpSpPr>
          <p:grpSp>
            <p:nvGrpSpPr>
              <p:cNvPr id="26" name="Group 33"/>
              <p:cNvGrpSpPr/>
              <p:nvPr/>
            </p:nvGrpSpPr>
            <p:grpSpPr>
              <a:xfrm>
                <a:off x="3380166" y="3863581"/>
                <a:ext cx="2606992" cy="2606992"/>
                <a:chOff x="1077867" y="201731"/>
                <a:chExt cx="2606992" cy="2606992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28" name="Pie 27"/>
                <p:cNvSpPr/>
                <p:nvPr/>
              </p:nvSpPr>
              <p:spPr>
                <a:xfrm>
                  <a:off x="1077867" y="201731"/>
                  <a:ext cx="2606992" cy="2606992"/>
                </a:xfrm>
                <a:prstGeom prst="pie">
                  <a:avLst>
                    <a:gd name="adj1" fmla="val 16200000"/>
                    <a:gd name="adj2" fmla="val 1800000"/>
                  </a:avLst>
                </a:prstGeom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2">
                    <a:shade val="5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shade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Pie 4"/>
                <p:cNvSpPr/>
                <p:nvPr/>
              </p:nvSpPr>
              <p:spPr>
                <a:xfrm>
                  <a:off x="2451813" y="754165"/>
                  <a:ext cx="931068" cy="775890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5560" tIns="35560" rIns="35560" bIns="35560" numCol="1" spcCol="1270" anchor="ctr" anchorCtr="0">
                  <a:noAutofit/>
                </a:bodyPr>
                <a:lstStyle/>
                <a:p>
                  <a:pPr algn="ctr" defTabSz="124460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7" name="Circular Arrow 26"/>
              <p:cNvSpPr/>
              <p:nvPr/>
            </p:nvSpPr>
            <p:spPr>
              <a:xfrm>
                <a:off x="3218996" y="3702196"/>
                <a:ext cx="2929762" cy="2929762"/>
              </a:xfrm>
              <a:prstGeom prst="circularArrow">
                <a:avLst>
                  <a:gd name="adj1" fmla="val 5085"/>
                  <a:gd name="adj2" fmla="val 327528"/>
                  <a:gd name="adj3" fmla="val 1472472"/>
                  <a:gd name="adj4" fmla="val 16199432"/>
                  <a:gd name="adj5" fmla="val 5932"/>
                </a:avLst>
              </a:prstGeom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2">
                  <a:shade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shade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4" name="TextBox 23"/>
            <p:cNvSpPr txBox="1"/>
            <p:nvPr/>
          </p:nvSpPr>
          <p:spPr>
            <a:xfrm rot="3931561">
              <a:off x="4799167" y="4523874"/>
              <a:ext cx="883575" cy="584775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338413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th-TH" sz="3200" b="1" dirty="0" smtClean="0">
                  <a:ln w="50800"/>
                  <a:solidFill>
                    <a:prstClr val="black">
                      <a:shade val="50000"/>
                    </a:prstClr>
                  </a:solidFill>
                  <a:cs typeface="+mj-cs"/>
                </a:rPr>
                <a:t>ทำเป็น</a:t>
              </a:r>
              <a:endParaRPr lang="en-US" sz="3200" b="1" dirty="0">
                <a:ln w="50800"/>
                <a:solidFill>
                  <a:prstClr val="black">
                    <a:shade val="50000"/>
                  </a:prstClr>
                </a:solidFill>
                <a:cs typeface="+mj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rot="3600000">
            <a:off x="826797" y="2511797"/>
            <a:ext cx="2929762" cy="2929762"/>
            <a:chOff x="3165089" y="3795138"/>
            <a:chExt cx="2929762" cy="2929762"/>
          </a:xfrm>
        </p:grpSpPr>
        <p:grpSp>
          <p:nvGrpSpPr>
            <p:cNvPr id="31" name="Group 34"/>
            <p:cNvGrpSpPr/>
            <p:nvPr/>
          </p:nvGrpSpPr>
          <p:grpSpPr>
            <a:xfrm>
              <a:off x="3326474" y="3956688"/>
              <a:ext cx="2606992" cy="2606992"/>
              <a:chOff x="1024175" y="294838"/>
              <a:chExt cx="2606992" cy="2606992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34" name="Pie 33"/>
              <p:cNvSpPr/>
              <p:nvPr/>
            </p:nvSpPr>
            <p:spPr>
              <a:xfrm>
                <a:off x="1024175" y="294838"/>
                <a:ext cx="2606992" cy="2606992"/>
              </a:xfrm>
              <a:prstGeom prst="pie">
                <a:avLst>
                  <a:gd name="adj1" fmla="val 1800000"/>
                  <a:gd name="adj2" fmla="val 9000000"/>
                </a:avLst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shade val="50000"/>
                  <a:hueOff val="-283301"/>
                  <a:satOff val="-30793"/>
                  <a:lumOff val="36007"/>
                  <a:alphaOff val="0"/>
                </a:schemeClr>
              </a:fillRef>
              <a:effectRef idx="2">
                <a:schemeClr val="accent2">
                  <a:shade val="50000"/>
                  <a:hueOff val="-283301"/>
                  <a:satOff val="-30793"/>
                  <a:lumOff val="3600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Pie 6"/>
              <p:cNvSpPr/>
              <p:nvPr/>
            </p:nvSpPr>
            <p:spPr>
              <a:xfrm>
                <a:off x="1644887" y="1986279"/>
                <a:ext cx="1396602" cy="6827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algn="ctr" defTabSz="1866900">
                  <a:lnSpc>
                    <a:spcPct val="90000"/>
                  </a:lnSpc>
                  <a:spcAft>
                    <a:spcPct val="35000"/>
                  </a:spcAft>
                </a:pPr>
                <a:endParaRPr lang="en-US" sz="4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802080" y="5267743"/>
              <a:ext cx="1676715" cy="107886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528186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th-TH" sz="3200" b="1" dirty="0" smtClean="0">
                  <a:ln w="50800"/>
                  <a:solidFill>
                    <a:prstClr val="black">
                      <a:shade val="50000"/>
                    </a:prstClr>
                  </a:solidFill>
                  <a:cs typeface="+mj-cs"/>
                </a:rPr>
                <a:t>เน้นคุณธรรม</a:t>
              </a:r>
              <a:endParaRPr lang="en-US" sz="3200" b="1" dirty="0">
                <a:ln w="50800"/>
                <a:solidFill>
                  <a:prstClr val="black">
                    <a:shade val="50000"/>
                  </a:prstClr>
                </a:solidFill>
                <a:cs typeface="+mj-cs"/>
              </a:endParaRPr>
            </a:p>
          </p:txBody>
        </p:sp>
        <p:sp>
          <p:nvSpPr>
            <p:cNvPr id="33" name="Circular Arrow 32"/>
            <p:cNvSpPr/>
            <p:nvPr/>
          </p:nvSpPr>
          <p:spPr>
            <a:xfrm>
              <a:off x="3165089" y="3795138"/>
              <a:ext cx="2929762" cy="2929762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2">
                <a:shade val="90000"/>
                <a:hueOff val="-276679"/>
                <a:satOff val="-28779"/>
                <a:lumOff val="28165"/>
                <a:alphaOff val="0"/>
              </a:schemeClr>
            </a:lnRef>
            <a:fillRef idx="1">
              <a:schemeClr val="accent2">
                <a:shade val="90000"/>
                <a:hueOff val="-276679"/>
                <a:satOff val="-28779"/>
                <a:lumOff val="28165"/>
                <a:alphaOff val="0"/>
              </a:schemeClr>
            </a:fillRef>
            <a:effectRef idx="2">
              <a:schemeClr val="accent2">
                <a:shade val="90000"/>
                <a:hueOff val="-276679"/>
                <a:satOff val="-28779"/>
                <a:lumOff val="28165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6" name="Oval 35"/>
          <p:cNvSpPr/>
          <p:nvPr/>
        </p:nvSpPr>
        <p:spPr>
          <a:xfrm>
            <a:off x="1689474" y="3215492"/>
            <a:ext cx="1336431" cy="133643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95" y="3244860"/>
            <a:ext cx="1240256" cy="11350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8" name="TextBox 37"/>
          <p:cNvSpPr txBox="1"/>
          <p:nvPr/>
        </p:nvSpPr>
        <p:spPr>
          <a:xfrm>
            <a:off x="1714674" y="3400575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h-TH" sz="2400" b="1" dirty="0" smtClean="0">
                <a:ln w="50800"/>
                <a:solidFill>
                  <a:prstClr val="black">
                    <a:shade val="50000"/>
                  </a:prstClr>
                </a:solidFill>
                <a:cs typeface="+mj-cs"/>
              </a:rPr>
              <a:t>ภาวะผู้นำสูง</a:t>
            </a:r>
            <a:endParaRPr lang="en-US" sz="2400" b="1" dirty="0">
              <a:ln w="50800"/>
              <a:solidFill>
                <a:prstClr val="black">
                  <a:shade val="50000"/>
                </a:prstClr>
              </a:solidFill>
              <a:cs typeface="+mj-cs"/>
            </a:endParaRPr>
          </a:p>
        </p:txBody>
      </p:sp>
      <p:sp>
        <p:nvSpPr>
          <p:cNvPr id="39" name="Oval 4"/>
          <p:cNvSpPr/>
          <p:nvPr/>
        </p:nvSpPr>
        <p:spPr>
          <a:xfrm>
            <a:off x="1640748" y="3500618"/>
            <a:ext cx="1433393" cy="143339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0480" tIns="30480" rIns="30480" bIns="30480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 smtClean="0">
                <a:ln w="1905"/>
                <a:gradFill>
                  <a:gsLst>
                    <a:gs pos="0">
                      <a:srgbClr val="7E848D">
                        <a:shade val="20000"/>
                        <a:satMod val="200000"/>
                      </a:srgbClr>
                    </a:gs>
                    <a:gs pos="78000">
                      <a:srgbClr val="7E84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E84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HABIT</a:t>
            </a:r>
            <a:endParaRPr lang="en-US" sz="3600" b="1" dirty="0">
              <a:ln w="1905"/>
              <a:gradFill>
                <a:gsLst>
                  <a:gs pos="0">
                    <a:srgbClr val="7E848D">
                      <a:shade val="20000"/>
                      <a:satMod val="200000"/>
                    </a:srgbClr>
                  </a:gs>
                  <a:gs pos="78000">
                    <a:srgbClr val="7E848D">
                      <a:tint val="90000"/>
                      <a:shade val="89000"/>
                      <a:satMod val="220000"/>
                    </a:srgbClr>
                  </a:gs>
                  <a:gs pos="100000">
                    <a:srgbClr val="7E84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31500" y="5990411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KMUTT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ke Calligraphic FG" panose="00000400000000000000" pitchFamily="2" charset="0"/>
              </a:rPr>
              <a:t>Change</a:t>
            </a:r>
            <a:endParaRPr lang="th-TH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ke Calligraphic F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624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build="p"/>
      <p:bldP spid="36" grpId="0" animBg="1"/>
      <p:bldP spid="38" grpId="0"/>
      <p:bldP spid="3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58"/>
          <p:cNvSpPr>
            <a:spLocks noChangeArrowheads="1"/>
          </p:cNvSpPr>
          <p:nvPr/>
        </p:nvSpPr>
        <p:spPr bwMode="auto">
          <a:xfrm>
            <a:off x="0" y="0"/>
            <a:ext cx="9144000" cy="1039813"/>
          </a:xfrm>
          <a:prstGeom prst="rect">
            <a:avLst/>
          </a:prstGeom>
          <a:ln>
            <a:headEnd/>
            <a:tailEnd type="none" w="lg" len="lg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Rectangle 59"/>
          <p:cNvSpPr>
            <a:spLocks noChangeArrowheads="1"/>
          </p:cNvSpPr>
          <p:nvPr/>
        </p:nvSpPr>
        <p:spPr bwMode="auto">
          <a:xfrm>
            <a:off x="-142908" y="35068"/>
            <a:ext cx="9358346" cy="10895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CHANGE</a:t>
            </a:r>
          </a:p>
          <a:p>
            <a:pPr algn="ctr">
              <a:lnSpc>
                <a:spcPct val="90000"/>
              </a:lnSpc>
            </a:pP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การปรับตัวที่พร้อมรับการเปลี่ยนแปลง</a:t>
            </a:r>
          </a:p>
          <a:p>
            <a:pPr algn="ctr">
              <a:lnSpc>
                <a:spcPct val="90000"/>
              </a:lnSpc>
            </a:pP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ปัจจัยสำคัญแห่งความสำเร็จ</a:t>
            </a:r>
            <a:endParaRPr kumimoji="1" lang="th-TH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7767" y="1130065"/>
            <a:ext cx="543740" cy="4975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</a:p>
          <a:p>
            <a:pPr algn="ctr">
              <a:lnSpc>
                <a:spcPct val="150000"/>
              </a:lnSpc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</a:p>
          <a:p>
            <a:pPr algn="ctr">
              <a:lnSpc>
                <a:spcPct val="150000"/>
              </a:lnSpc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  <a:p>
            <a:pPr algn="ctr">
              <a:lnSpc>
                <a:spcPct val="150000"/>
              </a:lnSpc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  <a:p>
            <a:pPr algn="ctr">
              <a:lnSpc>
                <a:spcPct val="150000"/>
              </a:lnSpc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</a:p>
          <a:p>
            <a:pPr algn="ctr">
              <a:lnSpc>
                <a:spcPct val="150000"/>
              </a:lnSpc>
            </a:pPr>
            <a:r>
              <a:rPr kumimoji="1"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kumimoji="1"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05343" y="1130065"/>
            <a:ext cx="2954655" cy="4975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hallenge</a:t>
            </a:r>
            <a:endParaRPr lang="en-US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kumimoji="1" lang="en-US" sz="36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gh</a:t>
            </a:r>
            <a:r>
              <a:rPr kumimoji="1" lang="en-US" sz="36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impact  </a:t>
            </a:r>
          </a:p>
          <a:p>
            <a:pPr>
              <a:lnSpc>
                <a:spcPct val="150000"/>
              </a:lnSpc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chievement</a:t>
            </a:r>
            <a:endParaRPr kumimoji="1" lang="en-US" sz="3600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ew</a:t>
            </a:r>
            <a:r>
              <a:rPr kumimoji="1" lang="en-US" sz="36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approach </a:t>
            </a:r>
          </a:p>
          <a:p>
            <a:pPr>
              <a:lnSpc>
                <a:spcPct val="150000"/>
              </a:lnSpc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overnance</a:t>
            </a:r>
            <a:endParaRPr kumimoji="1" lang="en-US" sz="3600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kumimoji="1" lang="en-US" sz="36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xcellence</a:t>
            </a:r>
            <a:endParaRPr kumimoji="1" lang="en-US" sz="3600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1468" y="5988465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KMUTT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ke Calligraphic FG" panose="00000400000000000000" pitchFamily="2" charset="0"/>
              </a:rPr>
              <a:t>Change</a:t>
            </a:r>
            <a:endParaRPr lang="th-TH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ke Calligraphic F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121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55" y="1337629"/>
            <a:ext cx="5242402" cy="52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"/>
          <p:cNvSpPr>
            <a:spLocks noChangeArrowheads="1"/>
          </p:cNvSpPr>
          <p:nvPr/>
        </p:nvSpPr>
        <p:spPr bwMode="auto">
          <a:xfrm>
            <a:off x="2555875" y="1621565"/>
            <a:ext cx="4318000" cy="43180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58"/>
          <p:cNvSpPr>
            <a:spLocks noChangeArrowheads="1"/>
          </p:cNvSpPr>
          <p:nvPr/>
        </p:nvSpPr>
        <p:spPr bwMode="auto">
          <a:xfrm>
            <a:off x="0" y="1"/>
            <a:ext cx="9144000" cy="1539228"/>
          </a:xfrm>
          <a:prstGeom prst="rect">
            <a:avLst/>
          </a:prstGeom>
          <a:ln>
            <a:headEnd/>
            <a:tailEnd type="none" w="lg" len="lg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Rectangle 59"/>
          <p:cNvSpPr>
            <a:spLocks noChangeArrowheads="1"/>
          </p:cNvSpPr>
          <p:nvPr/>
        </p:nvSpPr>
        <p:spPr bwMode="auto">
          <a:xfrm>
            <a:off x="540327" y="62778"/>
            <a:ext cx="8174182" cy="1421928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th-TH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ตำนานแห่งความสำเร็จ</a:t>
            </a: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ของ</a:t>
            </a: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ชาว </a:t>
            </a:r>
            <a:r>
              <a:rPr kumimoji="1" lang="th-TH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มจธ. </a:t>
            </a:r>
            <a:r>
              <a:rPr kumimoji="1" lang="th-TH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อยู่ที่ </a:t>
            </a: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ความหวัง</a:t>
            </a: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ความเชื่อ </a:t>
            </a: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และ </a:t>
            </a:r>
            <a:r>
              <a:rPr kumimoji="1" lang="th-TH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ความมีเยื่</a:t>
            </a: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อใย </a:t>
            </a: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ต่อ</a:t>
            </a:r>
            <a:r>
              <a:rPr kumimoji="1" lang="th-TH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กัน</a:t>
            </a:r>
          </a:p>
          <a:p>
            <a:pPr algn="ctr">
              <a:lnSpc>
                <a:spcPct val="90000"/>
              </a:lnSpc>
            </a:pP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ความหวัง </a:t>
            </a:r>
            <a:r>
              <a:rPr kumimoji="1"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คือ ก้าวย่างของความฝัน เป็นขุม</a:t>
            </a:r>
            <a:r>
              <a:rPr kumimoji="1"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พลังใน</a:t>
            </a:r>
            <a:r>
              <a:rPr kumimoji="1"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ใจเรา </a:t>
            </a:r>
          </a:p>
          <a:p>
            <a:pPr algn="ctr">
              <a:lnSpc>
                <a:spcPct val="90000"/>
              </a:lnSpc>
            </a:pP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ความเชื่อ </a:t>
            </a:r>
            <a:r>
              <a:rPr kumimoji="1"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คือ ความศรัทธาต่อความมุ่งมั่น เป็นแรงผลักดัน</a:t>
            </a:r>
            <a:r>
              <a:rPr kumimoji="1"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สู่</a:t>
            </a:r>
            <a:r>
              <a:rPr kumimoji="1"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ความสำเร็จ</a:t>
            </a:r>
          </a:p>
          <a:p>
            <a:pPr algn="ctr">
              <a:lnSpc>
                <a:spcPct val="90000"/>
              </a:lnSpc>
            </a:pPr>
            <a:r>
              <a:rPr kumimoji="1" lang="th-TH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ความมี</a:t>
            </a: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เยื่อใย </a:t>
            </a:r>
            <a:r>
              <a:rPr kumimoji="1"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คือ </a:t>
            </a:r>
            <a:r>
              <a:rPr kumimoji="1"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การถักทอความคิด ความห่วงและความใส่ใจ เพื่อสืบสานเจตนารมณ์แห่งองค์กร</a:t>
            </a:r>
            <a:endParaRPr kumimoji="1" lang="th-TH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" name="Rectangle 60"/>
          <p:cNvSpPr>
            <a:spLocks noChangeArrowheads="1"/>
          </p:cNvSpPr>
          <p:nvPr/>
        </p:nvSpPr>
        <p:spPr bwMode="auto">
          <a:xfrm>
            <a:off x="6211283" y="2002958"/>
            <a:ext cx="2685351" cy="10341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ศรัทธา</a:t>
            </a: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ต่อ</a:t>
            </a:r>
            <a:r>
              <a:rPr lang="th-TH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ที่ทำ </a:t>
            </a:r>
            <a:r>
              <a:rPr lang="th-TH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ผลงาน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ที่ได้</a:t>
            </a:r>
          </a:p>
          <a:p>
            <a:pPr algn="ctr">
              <a:lnSpc>
                <a:spcPct val="85000"/>
              </a:lnSpc>
            </a:pP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ศรัทธา</a:t>
            </a: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ต่อ</a:t>
            </a: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บุคลากร</a:t>
            </a: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ชาวมจธ.</a:t>
            </a:r>
          </a:p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ศรัทธา</a:t>
            </a: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ต่อ</a:t>
            </a: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มจธ.</a:t>
            </a: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ของ</a:t>
            </a:r>
            <a:r>
              <a:rPr lang="th-TH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เราทุก</a:t>
            </a: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คน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Rectangle 61"/>
          <p:cNvSpPr>
            <a:spLocks noChangeArrowheads="1"/>
          </p:cNvSpPr>
          <p:nvPr/>
        </p:nvSpPr>
        <p:spPr bwMode="auto">
          <a:xfrm>
            <a:off x="1291903" y="2061875"/>
            <a:ext cx="1696298" cy="103412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เชื่อมั่น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ว่า 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เรา</a:t>
            </a: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ทำได้</a:t>
            </a:r>
          </a:p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เป็น</a:t>
            </a:r>
            <a:r>
              <a:rPr lang="th-TH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อย่าง </a:t>
            </a: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ดี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และ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จะ</a:t>
            </a:r>
            <a:r>
              <a:rPr lang="th-TH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ดียิ่งขึ้น</a:t>
            </a: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 </a:t>
            </a:r>
          </a:p>
        </p:txBody>
      </p:sp>
      <p:sp>
        <p:nvSpPr>
          <p:cNvPr id="83" name="Rectangle 62"/>
          <p:cNvSpPr>
            <a:spLocks noChangeArrowheads="1"/>
          </p:cNvSpPr>
          <p:nvPr/>
        </p:nvSpPr>
        <p:spPr bwMode="auto">
          <a:xfrm>
            <a:off x="1689523" y="6169595"/>
            <a:ext cx="6050703" cy="40626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กล้าคิด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แบบ </a:t>
            </a: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พลิกโฉม</a:t>
            </a:r>
            <a:r>
              <a:rPr lang="th-TH" sz="2400" dirty="0" smtClean="0">
                <a:solidFill>
                  <a:srgbClr val="FFFF00"/>
                </a:solidFill>
              </a:rPr>
              <a:t> </a:t>
            </a: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แตกต่าง</a:t>
            </a:r>
            <a:r>
              <a:rPr lang="th-TH" sz="2400" dirty="0" smtClean="0">
                <a:solidFill>
                  <a:srgbClr val="FFFF00"/>
                </a:solidFill>
              </a:rPr>
              <a:t> 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อย่างเป็น </a:t>
            </a: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นวัตกรรม</a:t>
            </a:r>
          </a:p>
        </p:txBody>
      </p:sp>
      <p:sp>
        <p:nvSpPr>
          <p:cNvPr id="84" name="Rectangle 63"/>
          <p:cNvSpPr>
            <a:spLocks noChangeArrowheads="1"/>
          </p:cNvSpPr>
          <p:nvPr/>
        </p:nvSpPr>
        <p:spPr bwMode="auto">
          <a:xfrm>
            <a:off x="7774" y="4652780"/>
            <a:ext cx="2920681" cy="72019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กล้าที่จะลงมือ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ทำอย่าง</a:t>
            </a: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มือ</a:t>
            </a:r>
            <a:r>
              <a:rPr lang="th-TH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อาชีพ</a:t>
            </a:r>
          </a:p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และทำให้ดีขึ้น</a:t>
            </a:r>
            <a:r>
              <a:rPr lang="th-TH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อย่างต่อเนื่อง</a:t>
            </a:r>
          </a:p>
        </p:txBody>
      </p:sp>
      <p:sp>
        <p:nvSpPr>
          <p:cNvPr id="85" name="Rectangle 64"/>
          <p:cNvSpPr>
            <a:spLocks noChangeArrowheads="1"/>
          </p:cNvSpPr>
          <p:nvPr/>
        </p:nvSpPr>
        <p:spPr bwMode="auto">
          <a:xfrm>
            <a:off x="6382721" y="4225250"/>
            <a:ext cx="2424137" cy="171431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ไม่หยุดนิ่งต่อ</a:t>
            </a:r>
          </a:p>
          <a:p>
            <a:pPr algn="ctr">
              <a:lnSpc>
                <a:spcPct val="85000"/>
              </a:lnSpc>
            </a:pP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การศึกษาอย่าง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เข้าใจ</a:t>
            </a:r>
          </a:p>
          <a:p>
            <a:pPr algn="ctr">
              <a:lnSpc>
                <a:spcPct val="85000"/>
              </a:lnSpc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ใช้เทคโนโลยีเข้า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ช่วยให้</a:t>
            </a:r>
          </a:p>
          <a:p>
            <a:pPr algn="ctr">
              <a:lnSpc>
                <a:spcPct val="85000"/>
              </a:lnSpc>
            </a:pP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รู้แจ้ง-เห็นจริง</a:t>
            </a:r>
          </a:p>
          <a:p>
            <a:pPr algn="ctr">
              <a:lnSpc>
                <a:spcPct val="85000"/>
              </a:lnSpc>
            </a:pPr>
            <a:r>
              <a:rPr lang="th-TH" sz="24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ถ่องแท้</a:t>
            </a:r>
            <a:endParaRPr lang="en-US" sz="2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7" name="Picture 2" descr="KMUTTlogo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6669" y="2892358"/>
            <a:ext cx="1776412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/>
          <p:nvPr/>
        </p:nvGrpSpPr>
        <p:grpSpPr>
          <a:xfrm>
            <a:off x="3105754" y="2171443"/>
            <a:ext cx="3218242" cy="3218243"/>
            <a:chOff x="3105754" y="1838929"/>
            <a:chExt cx="3218242" cy="3218242"/>
          </a:xfrm>
        </p:grpSpPr>
        <p:sp>
          <p:nvSpPr>
            <p:cNvPr id="23" name="Donut 22"/>
            <p:cNvSpPr/>
            <p:nvPr/>
          </p:nvSpPr>
          <p:spPr>
            <a:xfrm>
              <a:off x="3105754" y="1838929"/>
              <a:ext cx="3218242" cy="3218242"/>
            </a:xfrm>
            <a:prstGeom prst="donut">
              <a:avLst>
                <a:gd name="adj" fmla="val 2692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Arc 30"/>
            <p:cNvSpPr/>
            <p:nvPr/>
          </p:nvSpPr>
          <p:spPr>
            <a:xfrm>
              <a:off x="4338180" y="1912594"/>
              <a:ext cx="802886" cy="152865"/>
            </a:xfrm>
            <a:prstGeom prst="arc">
              <a:avLst>
                <a:gd name="adj1" fmla="val 11806093"/>
                <a:gd name="adj2" fmla="val 20719887"/>
              </a:avLst>
            </a:prstGeom>
            <a:ln w="44450">
              <a:solidFill>
                <a:srgbClr val="FF0000"/>
              </a:solidFill>
              <a:tailEnd type="stealth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8" name="Oval 67"/>
          <p:cNvSpPr/>
          <p:nvPr/>
        </p:nvSpPr>
        <p:spPr>
          <a:xfrm>
            <a:off x="3163420" y="2002958"/>
            <a:ext cx="1237992" cy="123799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5081496" y="2002958"/>
            <a:ext cx="1237992" cy="123799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5511170" y="3713653"/>
            <a:ext cx="1237992" cy="123799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09887" y="3713653"/>
            <a:ext cx="1237992" cy="123799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095879" y="4668771"/>
            <a:ext cx="1237992" cy="123799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_s1037"/>
          <p:cNvSpPr>
            <a:spLocks noChangeArrowheads="1"/>
          </p:cNvSpPr>
          <p:nvPr/>
        </p:nvSpPr>
        <p:spPr bwMode="auto">
          <a:xfrm>
            <a:off x="3374166" y="2236193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kumimoji="1" lang="th-TH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เชื่อมั่น</a:t>
            </a:r>
          </a:p>
        </p:txBody>
      </p:sp>
      <p:sp>
        <p:nvSpPr>
          <p:cNvPr id="75" name="_s1036"/>
          <p:cNvSpPr>
            <a:spLocks noChangeArrowheads="1"/>
          </p:cNvSpPr>
          <p:nvPr/>
        </p:nvSpPr>
        <p:spPr bwMode="auto">
          <a:xfrm>
            <a:off x="5338039" y="2236193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kumimoji="1" lang="th-TH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ศรัทธา</a:t>
            </a:r>
          </a:p>
        </p:txBody>
      </p:sp>
      <p:sp>
        <p:nvSpPr>
          <p:cNvPr id="76" name="_s1035"/>
          <p:cNvSpPr>
            <a:spLocks noChangeArrowheads="1"/>
          </p:cNvSpPr>
          <p:nvPr/>
        </p:nvSpPr>
        <p:spPr bwMode="auto">
          <a:xfrm>
            <a:off x="5700313" y="3946888"/>
            <a:ext cx="89209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kumimoji="1" lang="th-TH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กล้าค้นหา</a:t>
            </a:r>
            <a:endParaRPr kumimoji="1" lang="th-TH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" name="_s1034"/>
          <p:cNvSpPr>
            <a:spLocks noChangeArrowheads="1"/>
          </p:cNvSpPr>
          <p:nvPr/>
        </p:nvSpPr>
        <p:spPr bwMode="auto">
          <a:xfrm>
            <a:off x="4329115" y="4929276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kumimoji="1" lang="th-TH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กล้าคิด</a:t>
            </a:r>
          </a:p>
        </p:txBody>
      </p:sp>
      <p:sp>
        <p:nvSpPr>
          <p:cNvPr id="78" name="_s1033"/>
          <p:cNvSpPr>
            <a:spLocks noChangeArrowheads="1"/>
          </p:cNvSpPr>
          <p:nvPr/>
        </p:nvSpPr>
        <p:spPr bwMode="auto">
          <a:xfrm>
            <a:off x="2937098" y="3946888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kumimoji="1" lang="th-TH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กล้าทำ</a:t>
            </a:r>
          </a:p>
        </p:txBody>
      </p:sp>
    </p:spTree>
    <p:extLst>
      <p:ext uri="{BB962C8B-B14F-4D97-AF65-F5344CB8AC3E}">
        <p14:creationId xmlns:p14="http://schemas.microsoft.com/office/powerpoint/2010/main" val="27422403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0" grpId="0" build="p"/>
      <p:bldP spid="81" grpId="0"/>
      <p:bldP spid="82" grpId="0" build="p"/>
      <p:bldP spid="83" grpId="0"/>
      <p:bldP spid="84" grpId="0"/>
      <p:bldP spid="85" grpId="0"/>
      <p:bldP spid="68" grpId="0" animBg="1"/>
      <p:bldP spid="88" grpId="0" animBg="1"/>
      <p:bldP spid="89" grpId="0" animBg="1"/>
      <p:bldP spid="90" grpId="0" animBg="1"/>
      <p:bldP spid="91" grpId="0" animBg="1"/>
      <p:bldP spid="74" grpId="0"/>
      <p:bldP spid="75" grpId="0"/>
      <p:bldP spid="76" grpId="0"/>
      <p:bldP spid="77" grpId="0"/>
      <p:bldP spid="7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57431"/>
            <a:ext cx="9144000" cy="7126941"/>
            <a:chOff x="0" y="-157431"/>
            <a:chExt cx="9144000" cy="71269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57431"/>
              <a:ext cx="9144000" cy="7126941"/>
            </a:xfrm>
            <a:prstGeom prst="rect">
              <a:avLst/>
            </a:prstGeom>
          </p:spPr>
        </p:pic>
        <p:pic>
          <p:nvPicPr>
            <p:cNvPr id="10246" name="Picture 6" descr="http://i245.photobucket.com/albums/gg78/Zom08/eg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04" y="3955448"/>
              <a:ext cx="2744479" cy="2693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8721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 txBox="1">
            <a:spLocks noGrp="1"/>
          </p:cNvSpPr>
          <p:nvPr/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9F7083CE-67F6-450E-BCF2-788F3CA53084}" type="slidenum">
              <a:rPr lang="en-US" sz="2400" i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6858FF"/>
                    </a:outerShdw>
                  </a:cont>
                  <a:cont type="tree" name="">
                    <a:effect ref="fillLine"/>
                    <a:outerShdw dist="38100" dir="2700000" algn="tl">
                      <a:srgbClr val="0E0286"/>
                    </a:outerShdw>
                  </a:cont>
                  <a:effect ref="fillLine"/>
                </a:effectDag>
                <a:latin typeface="BrowalliaUPC" pitchFamily="34" charset="-34"/>
              </a:rPr>
              <a:pPr algn="r" eaLnBrk="0" hangingPunct="0">
                <a:defRPr/>
              </a:pPr>
              <a:t>71</a:t>
            </a:fld>
            <a:endParaRPr lang="en-US" sz="2400" i="1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6858FF"/>
                  </a:outerShdw>
                </a:cont>
                <a:cont type="tree" name="">
                  <a:effect ref="fillLine"/>
                  <a:outerShdw dist="38100" dir="2700000" algn="tl">
                    <a:srgbClr val="0E0286"/>
                  </a:outerShdw>
                </a:cont>
                <a:effect ref="fillLine"/>
              </a:effectDag>
              <a:latin typeface="BrowalliaUPC" pitchFamily="34" charset="-34"/>
            </a:endParaRPr>
          </a:p>
        </p:txBody>
      </p:sp>
      <p:sp>
        <p:nvSpPr>
          <p:cNvPr id="1080325" name="Rectangle 5"/>
          <p:cNvSpPr>
            <a:spLocks noChangeArrowheads="1"/>
          </p:cNvSpPr>
          <p:nvPr/>
        </p:nvSpPr>
        <p:spPr bwMode="auto">
          <a:xfrm>
            <a:off x="2568706" y="2635251"/>
            <a:ext cx="4044697" cy="190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ธนิตสรณ์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  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จิระพรชัย</a:t>
            </a:r>
            <a:endParaRPr lang="en-US" sz="4000" b="1" dirty="0">
              <a:latin typeface="Angsana New" pitchFamily="18" charset="-34"/>
            </a:endParaRP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Thanitsorn </a:t>
            </a: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Chirapornchai</a:t>
            </a:r>
          </a:p>
          <a:p>
            <a:pPr lvl="0" algn="ctr" fontAlgn="auto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defRPr/>
            </a:pPr>
            <a:r>
              <a:rPr lang="th-TH" sz="2600" dirty="0">
                <a:solidFill>
                  <a:srgbClr val="FFFF00"/>
                </a:solidFill>
                <a:latin typeface="Arial"/>
                <a:cs typeface="AngsanaUPC" pitchFamily="18" charset="-34"/>
              </a:rPr>
              <a:t>รองอธิการบดีฝ่ายแผนและสารสนเทศ</a:t>
            </a:r>
          </a:p>
          <a:p>
            <a:pPr algn="ctr" eaLnBrk="0" hangingPunct="0">
              <a:lnSpc>
                <a:spcPct val="80000"/>
              </a:lnSpc>
              <a:defRPr/>
            </a:pP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</a:endParaRPr>
          </a:p>
        </p:txBody>
      </p:sp>
      <p:sp>
        <p:nvSpPr>
          <p:cNvPr id="1080328" name="Rectangle 8"/>
          <p:cNvSpPr>
            <a:spLocks noChangeArrowheads="1"/>
          </p:cNvSpPr>
          <p:nvPr/>
        </p:nvSpPr>
        <p:spPr bwMode="auto">
          <a:xfrm>
            <a:off x="5581651" y="4467234"/>
            <a:ext cx="36455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Tel. 0-2470-8455-7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Fax. 0-2470-8038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Mobile : 08-1808-6820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E-mail Address : 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thanitsorn.chi@kmutt.ac.th</a:t>
            </a:r>
          </a:p>
        </p:txBody>
      </p:sp>
      <p:pic>
        <p:nvPicPr>
          <p:cNvPr id="686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1230" y="0"/>
            <a:ext cx="1882775" cy="2368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68614" name="Group 7"/>
          <p:cNvGrpSpPr>
            <a:grpSpLocks/>
          </p:cNvGrpSpPr>
          <p:nvPr/>
        </p:nvGrpSpPr>
        <p:grpSpPr bwMode="auto">
          <a:xfrm>
            <a:off x="58739" y="115888"/>
            <a:ext cx="7473950" cy="1776412"/>
            <a:chOff x="37" y="73"/>
            <a:chExt cx="4708" cy="1119"/>
          </a:xfrm>
        </p:grpSpPr>
        <p:pic>
          <p:nvPicPr>
            <p:cNvPr id="68616" name="Picture 2" descr="KMUTTlogo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" y="73"/>
              <a:ext cx="1119" cy="1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7" name="Line 6"/>
            <p:cNvSpPr>
              <a:spLocks noChangeShapeType="1"/>
            </p:cNvSpPr>
            <p:nvPr/>
          </p:nvSpPr>
          <p:spPr bwMode="auto">
            <a:xfrm>
              <a:off x="1285" y="659"/>
              <a:ext cx="32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pic>
          <p:nvPicPr>
            <p:cNvPr id="6861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6" y="245"/>
              <a:ext cx="3679" cy="46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lg" len="lg"/>
            </a:ln>
          </p:spPr>
        </p:pic>
        <p:pic>
          <p:nvPicPr>
            <p:cNvPr id="6861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l="2705" t="13931" r="5775" b="6067"/>
            <a:stretch>
              <a:fillRect/>
            </a:stretch>
          </p:blipFill>
          <p:spPr bwMode="auto">
            <a:xfrm>
              <a:off x="1202" y="618"/>
              <a:ext cx="3293" cy="36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lg" len="lg"/>
            </a:ln>
          </p:spPr>
        </p:pic>
      </p:grp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77825" y="4569285"/>
            <a:ext cx="5151438" cy="12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126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Pracha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Uthit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Road,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Bangmod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Thung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Khru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, Bangkok 10140, Thailand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Arial" charset="0"/>
              </a:rPr>
              <a:t>Homepage http://www.kmutt.ac.th</a:t>
            </a:r>
          </a:p>
        </p:txBody>
      </p:sp>
    </p:spTree>
    <p:extLst>
      <p:ext uri="{BB962C8B-B14F-4D97-AF65-F5344CB8AC3E}">
        <p14:creationId xmlns:p14="http://schemas.microsoft.com/office/powerpoint/2010/main" val="18809768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64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89298" y="2434873"/>
            <a:ext cx="158314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ดร.ทอง</a:t>
            </a: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ฉัตร</a:t>
            </a:r>
          </a:p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หงศ์</a:t>
            </a: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ลดา</a:t>
            </a: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รมภ์</a:t>
            </a:r>
          </a:p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นายกสภา มจธ.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0233" y="3137975"/>
            <a:ext cx="1378904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1.</a:t>
            </a: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รศ. </a:t>
            </a: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ดร.ไพบูลย์ </a:t>
            </a:r>
          </a:p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หังสพฤกษ์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03634" y="3119380"/>
            <a:ext cx="1316386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3.</a:t>
            </a: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ดร.</a:t>
            </a: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กฤษณพงศ์</a:t>
            </a:r>
          </a:p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กีรติกร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4885" y="3119380"/>
            <a:ext cx="1287532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4.</a:t>
            </a: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รศ.</a:t>
            </a: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ดร.ไกรวุฒิ</a:t>
            </a:r>
          </a:p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เกียรติโกมล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30687" y="2434873"/>
            <a:ext cx="1103186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2.</a:t>
            </a: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รศ.</a:t>
            </a: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ดร.หริส</a:t>
            </a:r>
          </a:p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สูตะบุตร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02602" y="2434873"/>
            <a:ext cx="1406154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5.</a:t>
            </a:r>
            <a:r>
              <a:rPr lang="th-TH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รศ.</a:t>
            </a: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ดร.ศักรินทร์</a:t>
            </a:r>
          </a:p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/>
              </a:rPr>
              <a:t>ภูมิรัตน</a:t>
            </a:r>
          </a:p>
        </p:txBody>
      </p:sp>
      <p:sp>
        <p:nvSpPr>
          <p:cNvPr id="83" name="Rectangle 62"/>
          <p:cNvSpPr>
            <a:spLocks noChangeArrowheads="1"/>
          </p:cNvSpPr>
          <p:nvPr/>
        </p:nvSpPr>
        <p:spPr bwMode="auto">
          <a:xfrm>
            <a:off x="0" y="6091912"/>
            <a:ext cx="9144000" cy="75713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th-TH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ความหวัง</a:t>
            </a:r>
            <a:r>
              <a:rPr kumimoji="1" lang="th-TH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ความเชื่อ ความศรัทธา ความต่อเนื่อง </a:t>
            </a: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และ</a:t>
            </a:r>
            <a:r>
              <a:rPr kumimoji="1" lang="th-TH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ความเป็นมือ</a:t>
            </a:r>
            <a:r>
              <a:rPr kumimoji="1" lang="th-TH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อาชีพ </a:t>
            </a: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ของชาว มจธ.</a:t>
            </a:r>
          </a:p>
          <a:p>
            <a:pPr algn="ctr">
              <a:lnSpc>
                <a:spcPct val="90000"/>
              </a:lnSpc>
            </a:pPr>
            <a:r>
              <a:rPr kumimoji="1" lang="th-TH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อธิการบดี มจธ.ทุกท่านที่ยังคงทำงานร่วมกัน ตลอดเวลาจากอดีตถึงปัจจุบัน</a:t>
            </a:r>
            <a:endParaRPr kumimoji="1" lang="th-TH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54735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9C5EF-BAC7-4A16-9828-F07B361279A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/>
          </p:nvPr>
        </p:nvGraphicFramePr>
        <p:xfrm>
          <a:off x="-193087" y="339680"/>
          <a:ext cx="9070387" cy="762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5708650"/>
            <a:ext cx="857250" cy="95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8179" y="5974799"/>
            <a:ext cx="501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รายรับรวมเพิ่มจาก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1,000 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ล้าน สู่กว่า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4,000 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ล้านบาท (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4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 เท่า)</a:t>
            </a:r>
            <a:endParaRPr lang="th-TH" sz="2400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8179" y="6354576"/>
            <a:ext cx="5208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เงินสะสมเพิ่มจากเกือบ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500 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ล้าน สู่กว่า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4,000 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ล้านบาท (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8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 เท่า)</a:t>
            </a:r>
            <a:endParaRPr lang="th-TH" sz="2400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8179" y="5545280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บุคลากรเพิ่มจาก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1,100 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คน สู่ 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2,200 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คน(</a:t>
            </a:r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2</a:t>
            </a:r>
            <a:r>
              <a:rPr lang="th-TH" sz="2400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 เท่า)</a:t>
            </a:r>
            <a:endParaRPr lang="th-TH" sz="2400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52293" y="5455340"/>
            <a:ext cx="5634507" cy="0"/>
          </a:xfrm>
          <a:prstGeom prst="straightConnector1">
            <a:avLst/>
          </a:prstGeom>
          <a:ln w="412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6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 time=&quot;6/6/2551 18:47:08&quot;&gt;&lt;Slide id=&quot;329&quot; dur=&quot;1.188&quot;/&gt;&lt;/Timings&gt;&lt;/WMTools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YD9aQSMUqJMk5ISYVqx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8|14.5"/>
  <p:tag name="POWER3D TRANSITION" val="Revcube.p3d 0"/>
  <p:tag name="POWER3D OPTIONS" val="Medium "/>
  <p:tag name="POWER3D CRC" val="9de6207e04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5.8|93.2|23.6|10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5.8|93.2|23.6|10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5.8|93.2|23.6|108.8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0800">
          <a:solidFill>
            <a:srgbClr val="FF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lnDef>
      <a:spPr>
        <a:ln w="38100">
          <a:solidFill>
            <a:srgbClr val="FFFF00"/>
          </a:solidFill>
          <a:headEnd type="arrow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8_Kmutt2">
  <a:themeElements>
    <a:clrScheme name="">
      <a:dk1>
        <a:srgbClr val="000000"/>
      </a:dk1>
      <a:lt1>
        <a:srgbClr val="FFFFFF"/>
      </a:lt1>
      <a:dk2>
        <a:srgbClr val="1904E0"/>
      </a:dk2>
      <a:lt2>
        <a:srgbClr val="FFFF00"/>
      </a:lt2>
      <a:accent1>
        <a:srgbClr val="FF9900"/>
      </a:accent1>
      <a:accent2>
        <a:srgbClr val="00FFFF"/>
      </a:accent2>
      <a:accent3>
        <a:srgbClr val="ABAAED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5_Kmutt2">
      <a:majorFont>
        <a:latin typeface="Angsana New"/>
        <a:ea typeface=""/>
        <a:cs typeface="Angsana New"/>
      </a:majorFont>
      <a:minorFont>
        <a:latin typeface="AngsanaUPC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ngsanaUPC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ngsanaUPC" pitchFamily="18" charset="-34"/>
          </a:defRPr>
        </a:defPPr>
      </a:lstStyle>
    </a:lnDef>
  </a:objectDefaults>
  <a:extraClrSchemeLst>
    <a:extraClrScheme>
      <a:clrScheme name="5_Kmut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Kmutt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Kmutt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Kmutt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Kmutt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Kmutt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Kmutt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H.R. Information Kiosk (Online)">
  <a:themeElements>
    <a:clrScheme name="">
      <a:dk1>
        <a:srgbClr val="00354E"/>
      </a:dk1>
      <a:lt1>
        <a:srgbClr val="EAEAEA"/>
      </a:lt1>
      <a:dk2>
        <a:srgbClr val="006699"/>
      </a:dk2>
      <a:lt2>
        <a:srgbClr val="FFFF00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H.R. Information Kiosk (Online)">
      <a:majorFont>
        <a:latin typeface="Browallia New"/>
        <a:ea typeface=""/>
        <a:cs typeface="Browallia New"/>
      </a:majorFont>
      <a:minorFont>
        <a:latin typeface="Browallia New"/>
        <a:ea typeface=""/>
        <a:cs typeface="Browall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.R. Information Kiosk (Online)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.R. Information Kiosk (Online)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.R. Information Kiosk (Online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EAEAEA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.R. Information Kiosk (Online)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CCFF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.R. Information Kiosk (Online)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.R. Information Kiosk (Online)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ngsana New" pitchFamily="18" charset="-34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0800">
          <a:solidFill>
            <a:srgbClr val="FF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9_neo_spring_up">
  <a:themeElements>
    <a:clrScheme name="sinbin 3">
      <a:dk1>
        <a:srgbClr val="000000"/>
      </a:dk1>
      <a:lt1>
        <a:srgbClr val="FFFFFF"/>
      </a:lt1>
      <a:dk2>
        <a:srgbClr val="FFFFFF"/>
      </a:dk2>
      <a:lt2>
        <a:srgbClr val="777777"/>
      </a:lt2>
      <a:accent1>
        <a:srgbClr val="99CC00"/>
      </a:accent1>
      <a:accent2>
        <a:srgbClr val="008000"/>
      </a:accent2>
      <a:accent3>
        <a:srgbClr val="FFFFFF"/>
      </a:accent3>
      <a:accent4>
        <a:srgbClr val="000000"/>
      </a:accent4>
      <a:accent5>
        <a:srgbClr val="CAE2AA"/>
      </a:accent5>
      <a:accent6>
        <a:srgbClr val="007300"/>
      </a:accent6>
      <a:hlink>
        <a:srgbClr val="99CC00"/>
      </a:hlink>
      <a:folHlink>
        <a:srgbClr val="008000"/>
      </a:folHlink>
    </a:clrScheme>
    <a:fontScheme name="sinbin">
      <a:majorFont>
        <a:latin typeface="Verdana"/>
        <a:ea typeface="HY견고딕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shade val="60784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60784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shade val="60784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60784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inbin 1">
        <a:dk1>
          <a:srgbClr val="000000"/>
        </a:dk1>
        <a:lt1>
          <a:srgbClr val="FFFFFF"/>
        </a:lt1>
        <a:dk2>
          <a:srgbClr val="FFFFFF"/>
        </a:dk2>
        <a:lt2>
          <a:srgbClr val="777777"/>
        </a:lt2>
        <a:accent1>
          <a:srgbClr val="CCCC00"/>
        </a:accent1>
        <a:accent2>
          <a:srgbClr val="666633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5C2D"/>
        </a:accent6>
        <a:hlink>
          <a:srgbClr val="CCCC00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bin 2">
        <a:dk1>
          <a:srgbClr val="000000"/>
        </a:dk1>
        <a:lt1>
          <a:srgbClr val="FFFFFF"/>
        </a:lt1>
        <a:dk2>
          <a:srgbClr val="FFFFFF"/>
        </a:dk2>
        <a:lt2>
          <a:srgbClr val="777777"/>
        </a:lt2>
        <a:accent1>
          <a:srgbClr val="FFCC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8A5C2D"/>
        </a:accent6>
        <a:hlink>
          <a:srgbClr val="FFCC00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bin 3">
        <a:dk1>
          <a:srgbClr val="000000"/>
        </a:dk1>
        <a:lt1>
          <a:srgbClr val="FFFFFF"/>
        </a:lt1>
        <a:dk2>
          <a:srgbClr val="FFFFFF"/>
        </a:dk2>
        <a:lt2>
          <a:srgbClr val="777777"/>
        </a:lt2>
        <a:accent1>
          <a:srgbClr val="99CC00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007300"/>
        </a:accent6>
        <a:hlink>
          <a:srgbClr val="99CC00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KMUTT-template-Paisa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m favorite">
      <a:majorFont>
        <a:latin typeface="Garamond"/>
        <a:ea typeface=""/>
        <a:cs typeface="FreesiaUPC"/>
      </a:majorFont>
      <a:minorFont>
        <a:latin typeface="Garamond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27973</TotalTime>
  <Words>5233</Words>
  <Application>Microsoft Office PowerPoint</Application>
  <PresentationFormat>On-screen Show (4:3)</PresentationFormat>
  <Paragraphs>1397</Paragraphs>
  <Slides>71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94" baseType="lpstr">
      <vt:lpstr>Technic</vt:lpstr>
      <vt:lpstr>4_Technic</vt:lpstr>
      <vt:lpstr>7_Technic</vt:lpstr>
      <vt:lpstr>2_Default Design</vt:lpstr>
      <vt:lpstr>2_Office Theme</vt:lpstr>
      <vt:lpstr>09_neo_spring_up</vt:lpstr>
      <vt:lpstr>KMUTT-template-Paisarn</vt:lpstr>
      <vt:lpstr>1_Office Theme</vt:lpstr>
      <vt:lpstr>1_ชุดรูปแบบของ Office</vt:lpstr>
      <vt:lpstr>2_ชุดรูปแบบของ Office</vt:lpstr>
      <vt:lpstr>6_Technic</vt:lpstr>
      <vt:lpstr>3_Office Theme</vt:lpstr>
      <vt:lpstr>6_Office Theme</vt:lpstr>
      <vt:lpstr>Office Theme</vt:lpstr>
      <vt:lpstr>4_Office Theme</vt:lpstr>
      <vt:lpstr>12_Technic</vt:lpstr>
      <vt:lpstr>8_Technic</vt:lpstr>
      <vt:lpstr>9_Technic</vt:lpstr>
      <vt:lpstr>8_Kmutt2</vt:lpstr>
      <vt:lpstr>8_H.R. Information Kiosk (Online)</vt:lpstr>
      <vt:lpstr>3_Technic</vt:lpstr>
      <vt:lpstr>think-cell Slide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“เราอยากเห็นการศึกษาเป็นอย่างไร?” เราจัดตามความต้องการของใคร</vt:lpstr>
      <vt:lpstr>การทบทวนภารกิจ มหาวิทยาลัย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การทบทวนภารกิจอุดมศึกษาไทย (Reprofiling Thai Higher Education)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บริบทที่เปลี่ยนไปของสังคมไทย (และของมหาวิทยาลัย)</vt:lpstr>
      <vt:lpstr>บริบทที่เปลี่ยนไปของสังคมไทย (และของมหาวิทยาลัย)</vt:lpstr>
      <vt:lpstr>บริบทที่เปลี่ยนไปของสังคมไทย (และของมหาวิทยาลัย)</vt:lpstr>
      <vt:lpstr>บริบทที่เปลี่ยนไปของสังคมไทย (และของมหาวิทยาลัย)</vt:lpstr>
      <vt:lpstr>PowerPoint Presentation</vt:lpstr>
      <vt:lpstr>PowerPoint Presentation</vt:lpstr>
      <vt:lpstr>บริบทที่เปลี่ยนไปของสังคมไทย (และของมหาวิทยาลัย)</vt:lpstr>
      <vt:lpstr>บริบทที่เปลี่ยนไปของสังคมไทย (และของมหาวิทยาลัย)</vt:lpstr>
      <vt:lpstr>บริบทที่เปลี่ยนไปของสังคมไทย (และของมหาวิทยาลัย)</vt:lpstr>
      <vt:lpstr>ก้าวสำคัญของการเปลี่ยนแปลง อุดมศึกษาไทย</vt:lpstr>
      <vt:lpstr>การสร้างความยั่งยืนในการมีทิศทางและการจัดสรรทรัพยากร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Information Technology</dc:title>
  <dc:creator>Digital Customer</dc:creator>
  <cp:lastModifiedBy>suwanee wongchan</cp:lastModifiedBy>
  <cp:revision>880</cp:revision>
  <cp:lastPrinted>2015-05-26T02:06:51Z</cp:lastPrinted>
  <dcterms:created xsi:type="dcterms:W3CDTF">1995-05-28T16:20:46Z</dcterms:created>
  <dcterms:modified xsi:type="dcterms:W3CDTF">2015-05-27T10:20:56Z</dcterms:modified>
</cp:coreProperties>
</file>